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2">
  <p:sldMasterIdLst>
    <p:sldMasterId id="2147483657" r:id="rId1"/>
  </p:sldMasterIdLst>
  <p:notesMasterIdLst>
    <p:notesMasterId r:id="rId25"/>
  </p:notesMasterIdLst>
  <p:sldIdLst>
    <p:sldId id="280" r:id="rId2"/>
    <p:sldId id="258" r:id="rId3"/>
    <p:sldId id="282" r:id="rId4"/>
    <p:sldId id="262" r:id="rId5"/>
    <p:sldId id="290" r:id="rId6"/>
    <p:sldId id="289" r:id="rId7"/>
    <p:sldId id="285" r:id="rId8"/>
    <p:sldId id="291" r:id="rId9"/>
    <p:sldId id="292" r:id="rId10"/>
    <p:sldId id="260" r:id="rId11"/>
    <p:sldId id="300" r:id="rId12"/>
    <p:sldId id="265" r:id="rId13"/>
    <p:sldId id="294" r:id="rId14"/>
    <p:sldId id="295" r:id="rId15"/>
    <p:sldId id="283" r:id="rId16"/>
    <p:sldId id="303" r:id="rId17"/>
    <p:sldId id="293" r:id="rId18"/>
    <p:sldId id="296" r:id="rId19"/>
    <p:sldId id="299" r:id="rId20"/>
    <p:sldId id="304" r:id="rId21"/>
    <p:sldId id="298" r:id="rId22"/>
    <p:sldId id="302" r:id="rId23"/>
    <p:sldId id="279" r:id="rId24"/>
  </p:sldIdLst>
  <p:sldSz cx="9144000" cy="5143500" type="screen16x9"/>
  <p:notesSz cx="6858000" cy="9144000"/>
  <p:embeddedFontLst>
    <p:embeddedFont>
      <p:font typeface="Calibri" panose="020F0502020204030204" pitchFamily="34" charset="0"/>
      <p:regular r:id="rId26"/>
      <p:bold r:id="rId27"/>
      <p:italic r:id="rId28"/>
      <p:boldItalic r:id="rId29"/>
    </p:embeddedFont>
    <p:embeddedFont>
      <p:font typeface="Titillium Web" panose="00000500000000000000" pitchFamily="2" charset="0"/>
      <p:regular r:id="rId30"/>
      <p:bold r:id="rId31"/>
      <p:italic r:id="rId32"/>
      <p:boldItalic r:id="rId33"/>
    </p:embeddedFont>
    <p:embeddedFont>
      <p:font typeface="Titillium Web Light" panose="00000400000000000000" pitchFamily="2"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9F24"/>
    <a:srgbClr val="FFAA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E1D995B-B09B-4602-B05A-D3B7754E3C27}">
  <a:tblStyle styleId="{9E1D995B-B09B-4602-B05A-D3B7754E3C2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2" d="100"/>
          <a:sy n="112" d="100"/>
        </p:scale>
        <p:origin x="77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7733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9486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7929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76887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7029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1853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3040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4908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5192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3177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2985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282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7324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9238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9918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7839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93128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96451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0"/>
            <a:ext cx="9144000" cy="5143500"/>
          </a:xfrm>
          <a:prstGeom prst="rect">
            <a:avLst/>
          </a:prstGeom>
          <a:noFill/>
          <a:ln>
            <a:noFill/>
          </a:ln>
        </p:spPr>
      </p:pic>
      <p:sp>
        <p:nvSpPr>
          <p:cNvPr id="11" name="Google Shape;11;p2"/>
          <p:cNvSpPr txBox="1">
            <a:spLocks noGrp="1"/>
          </p:cNvSpPr>
          <p:nvPr>
            <p:ph type="ctrTitle"/>
          </p:nvPr>
        </p:nvSpPr>
        <p:spPr>
          <a:xfrm>
            <a:off x="685800" y="743850"/>
            <a:ext cx="5796900" cy="1159800"/>
          </a:xfrm>
          <a:prstGeom prst="rect">
            <a:avLst/>
          </a:prstGeom>
        </p:spPr>
        <p:txBody>
          <a:bodyPr spcFirstLastPara="1" wrap="square" lIns="0" tIns="0" rIns="0" bIns="0" anchor="t" anchorCtr="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grpSp>
        <p:nvGrpSpPr>
          <p:cNvPr id="5" name="Group 4">
            <a:extLst>
              <a:ext uri="{FF2B5EF4-FFF2-40B4-BE49-F238E27FC236}">
                <a16:creationId xmlns:a16="http://schemas.microsoft.com/office/drawing/2014/main" id="{F5074926-8887-0B44-A31D-90BE8E1FACE9}"/>
              </a:ext>
            </a:extLst>
          </p:cNvPr>
          <p:cNvGrpSpPr/>
          <p:nvPr userDrawn="1"/>
        </p:nvGrpSpPr>
        <p:grpSpPr>
          <a:xfrm>
            <a:off x="8151767" y="90351"/>
            <a:ext cx="853440" cy="853440"/>
            <a:chOff x="8003177" y="113211"/>
            <a:chExt cx="853440" cy="853440"/>
          </a:xfrm>
        </p:grpSpPr>
        <p:sp>
          <p:nvSpPr>
            <p:cNvPr id="4" name="Oval 3">
              <a:extLst>
                <a:ext uri="{FF2B5EF4-FFF2-40B4-BE49-F238E27FC236}">
                  <a16:creationId xmlns:a16="http://schemas.microsoft.com/office/drawing/2014/main" id="{C3D50C43-B33C-AE49-8E5A-018EAD5206A6}"/>
                </a:ext>
              </a:extLst>
            </p:cNvPr>
            <p:cNvSpPr/>
            <p:nvPr userDrawn="1"/>
          </p:nvSpPr>
          <p:spPr>
            <a:xfrm>
              <a:off x="8003177" y="113211"/>
              <a:ext cx="853440" cy="853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 up of a logo&#10;&#10;Description automatically generated">
              <a:extLst>
                <a:ext uri="{FF2B5EF4-FFF2-40B4-BE49-F238E27FC236}">
                  <a16:creationId xmlns:a16="http://schemas.microsoft.com/office/drawing/2014/main" id="{E555F4B7-250D-904E-81A2-8E19C4649D89}"/>
                </a:ext>
              </a:extLst>
            </p:cNvPr>
            <p:cNvPicPr>
              <a:picLocks noChangeAspect="1"/>
            </p:cNvPicPr>
            <p:nvPr userDrawn="1"/>
          </p:nvPicPr>
          <p:blipFill>
            <a:blip r:embed="rId3"/>
            <a:stretch>
              <a:fillRect/>
            </a:stretch>
          </p:blipFill>
          <p:spPr>
            <a:xfrm>
              <a:off x="8047973" y="235806"/>
              <a:ext cx="763848" cy="608249"/>
            </a:xfrm>
            <a:prstGeom prst="rect">
              <a:avLst/>
            </a:prstGeom>
          </p:spPr>
        </p:pic>
      </p:grpSp>
      <p:pic>
        <p:nvPicPr>
          <p:cNvPr id="7" name="Picture 6" descr="A screenshot of a cell phone&#10;&#10;Description automatically generated">
            <a:extLst>
              <a:ext uri="{FF2B5EF4-FFF2-40B4-BE49-F238E27FC236}">
                <a16:creationId xmlns:a16="http://schemas.microsoft.com/office/drawing/2014/main" id="{1E6E3D97-3A10-AD4D-95AC-4B5A7FC2E950}"/>
              </a:ext>
            </a:extLst>
          </p:cNvPr>
          <p:cNvPicPr>
            <a:picLocks noChangeAspect="1"/>
          </p:cNvPicPr>
          <p:nvPr userDrawn="1"/>
        </p:nvPicPr>
        <p:blipFill rotWithShape="1">
          <a:blip r:embed="rId4"/>
          <a:srcRect r="25711"/>
          <a:stretch/>
        </p:blipFill>
        <p:spPr>
          <a:xfrm>
            <a:off x="183589" y="112311"/>
            <a:ext cx="1725930" cy="4764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gradFill flip="none" rotWithShape="1">
          <a:gsLst>
            <a:gs pos="50000">
              <a:srgbClr val="FFAA15"/>
            </a:gs>
            <a:gs pos="0">
              <a:srgbClr val="0037B3"/>
            </a:gs>
            <a:gs pos="100000">
              <a:srgbClr val="00001A"/>
            </a:gs>
          </a:gsLst>
          <a:path path="rect">
            <a:fillToRect l="100000" t="100000"/>
          </a:path>
          <a:tileRect r="-100000" b="-100000"/>
        </a:gradFill>
        <a:effectLst/>
      </p:bgPr>
    </p:bg>
    <p:spTree>
      <p:nvGrpSpPr>
        <p:cNvPr id="1" name="Shape 21"/>
        <p:cNvGrpSpPr/>
        <p:nvPr/>
      </p:nvGrpSpPr>
      <p:grpSpPr>
        <a:xfrm>
          <a:off x="0" y="0"/>
          <a:ext cx="0" cy="0"/>
          <a:chOff x="0" y="0"/>
          <a:chExt cx="0" cy="0"/>
        </a:xfrm>
      </p:grpSpPr>
      <p:pic>
        <p:nvPicPr>
          <p:cNvPr id="22" name="Google Shape;22;p5"/>
          <p:cNvPicPr preferRelativeResize="0"/>
          <p:nvPr/>
        </p:nvPicPr>
        <p:blipFill>
          <a:blip r:embed="rId2">
            <a:alphaModFix/>
          </a:blip>
          <a:stretch>
            <a:fillRect/>
          </a:stretch>
        </p:blipFill>
        <p:spPr>
          <a:xfrm>
            <a:off x="0" y="0"/>
            <a:ext cx="9144000" cy="5143500"/>
          </a:xfrm>
          <a:prstGeom prst="rect">
            <a:avLst/>
          </a:prstGeom>
          <a:noFill/>
          <a:ln>
            <a:noFill/>
          </a:ln>
        </p:spPr>
      </p:pic>
      <p:sp>
        <p:nvSpPr>
          <p:cNvPr id="23" name="Google Shape;23;p5"/>
          <p:cNvSpPr txBox="1">
            <a:spLocks noGrp="1"/>
          </p:cNvSpPr>
          <p:nvPr>
            <p:ph type="title"/>
          </p:nvPr>
        </p:nvSpPr>
        <p:spPr>
          <a:xfrm>
            <a:off x="457200" y="434575"/>
            <a:ext cx="6025500" cy="857400"/>
          </a:xfrm>
          <a:prstGeom prst="rect">
            <a:avLst/>
          </a:prstGeom>
        </p:spPr>
        <p:txBody>
          <a:bodyPr spcFirstLastPara="1" wrap="square" lIns="0" tIns="0" rIns="0" bIns="0"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4" name="Google Shape;24;p5"/>
          <p:cNvSpPr txBox="1">
            <a:spLocks noGrp="1"/>
          </p:cNvSpPr>
          <p:nvPr>
            <p:ph type="body" idx="1"/>
          </p:nvPr>
        </p:nvSpPr>
        <p:spPr>
          <a:xfrm>
            <a:off x="457200" y="1428748"/>
            <a:ext cx="6025500" cy="3148800"/>
          </a:xfrm>
          <a:prstGeom prst="rect">
            <a:avLst/>
          </a:prstGeom>
        </p:spPr>
        <p:txBody>
          <a:bodyPr spcFirstLastPara="1" wrap="square" lIns="0" tIns="0" rIns="0" bIns="0"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dirty="0"/>
          </a:p>
        </p:txBody>
      </p:sp>
      <p:sp>
        <p:nvSpPr>
          <p:cNvPr id="25" name="Google Shape;25;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grpSp>
        <p:nvGrpSpPr>
          <p:cNvPr id="6" name="Group 5">
            <a:extLst>
              <a:ext uri="{FF2B5EF4-FFF2-40B4-BE49-F238E27FC236}">
                <a16:creationId xmlns:a16="http://schemas.microsoft.com/office/drawing/2014/main" id="{8426DA7D-C858-DA49-846A-E543D01C1AC7}"/>
              </a:ext>
            </a:extLst>
          </p:cNvPr>
          <p:cNvGrpSpPr/>
          <p:nvPr userDrawn="1"/>
        </p:nvGrpSpPr>
        <p:grpSpPr>
          <a:xfrm>
            <a:off x="8151767" y="90351"/>
            <a:ext cx="853440" cy="853440"/>
            <a:chOff x="8003177" y="113211"/>
            <a:chExt cx="853440" cy="853440"/>
          </a:xfrm>
        </p:grpSpPr>
        <p:sp>
          <p:nvSpPr>
            <p:cNvPr id="7" name="Oval 6">
              <a:extLst>
                <a:ext uri="{FF2B5EF4-FFF2-40B4-BE49-F238E27FC236}">
                  <a16:creationId xmlns:a16="http://schemas.microsoft.com/office/drawing/2014/main" id="{D3852F48-FE59-FF49-9B76-B7B03ABB91F9}"/>
                </a:ext>
              </a:extLst>
            </p:cNvPr>
            <p:cNvSpPr/>
            <p:nvPr userDrawn="1"/>
          </p:nvSpPr>
          <p:spPr>
            <a:xfrm>
              <a:off x="8003177" y="113211"/>
              <a:ext cx="853440" cy="853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logo&#10;&#10;Description automatically generated">
              <a:extLst>
                <a:ext uri="{FF2B5EF4-FFF2-40B4-BE49-F238E27FC236}">
                  <a16:creationId xmlns:a16="http://schemas.microsoft.com/office/drawing/2014/main" id="{803F2760-6441-284E-8902-B3D300929979}"/>
                </a:ext>
              </a:extLst>
            </p:cNvPr>
            <p:cNvPicPr>
              <a:picLocks noChangeAspect="1"/>
            </p:cNvPicPr>
            <p:nvPr userDrawn="1"/>
          </p:nvPicPr>
          <p:blipFill>
            <a:blip r:embed="rId3"/>
            <a:stretch>
              <a:fillRect/>
            </a:stretch>
          </p:blipFill>
          <p:spPr>
            <a:xfrm>
              <a:off x="8047973" y="235806"/>
              <a:ext cx="763848" cy="608249"/>
            </a:xfrm>
            <a:prstGeom prst="rect">
              <a:avLst/>
            </a:prstGeom>
          </p:spPr>
        </p:pic>
      </p:grpSp>
      <p:pic>
        <p:nvPicPr>
          <p:cNvPr id="9" name="Picture 8" descr="A screenshot of a cell phone&#10;&#10;Description automatically generated">
            <a:extLst>
              <a:ext uri="{FF2B5EF4-FFF2-40B4-BE49-F238E27FC236}">
                <a16:creationId xmlns:a16="http://schemas.microsoft.com/office/drawing/2014/main" id="{C900EEAF-604C-164B-8A97-E3B7759CF458}"/>
              </a:ext>
            </a:extLst>
          </p:cNvPr>
          <p:cNvPicPr>
            <a:picLocks noChangeAspect="1"/>
          </p:cNvPicPr>
          <p:nvPr userDrawn="1"/>
        </p:nvPicPr>
        <p:blipFill rotWithShape="1">
          <a:blip r:embed="rId4"/>
          <a:srcRect r="25711"/>
          <a:stretch/>
        </p:blipFill>
        <p:spPr>
          <a:xfrm>
            <a:off x="183589" y="112311"/>
            <a:ext cx="1725930" cy="47647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gradFill flip="none" rotWithShape="1">
          <a:gsLst>
            <a:gs pos="0">
              <a:srgbClr val="FFAA15"/>
            </a:gs>
            <a:gs pos="9000">
              <a:srgbClr val="0037B3"/>
            </a:gs>
            <a:gs pos="48000">
              <a:srgbClr val="00001A"/>
            </a:gs>
          </a:gsLst>
          <a:lin ang="13500032" scaled="0"/>
          <a:tileRect/>
        </a:gradFill>
        <a:effectLst/>
      </p:bgPr>
    </p:bg>
    <p:spTree>
      <p:nvGrpSpPr>
        <p:cNvPr id="1" name="Shape 47"/>
        <p:cNvGrpSpPr/>
        <p:nvPr/>
      </p:nvGrpSpPr>
      <p:grpSpPr>
        <a:xfrm>
          <a:off x="0" y="0"/>
          <a:ext cx="0" cy="0"/>
          <a:chOff x="0" y="0"/>
          <a:chExt cx="0" cy="0"/>
        </a:xfrm>
      </p:grpSpPr>
      <p:pic>
        <p:nvPicPr>
          <p:cNvPr id="48" name="Google Shape;48;p10"/>
          <p:cNvPicPr preferRelativeResize="0"/>
          <p:nvPr/>
        </p:nvPicPr>
        <p:blipFill>
          <a:blip r:embed="rId2">
            <a:alphaModFix/>
          </a:blip>
          <a:stretch>
            <a:fillRect/>
          </a:stretch>
        </p:blipFill>
        <p:spPr>
          <a:xfrm>
            <a:off x="0" y="0"/>
            <a:ext cx="9144000" cy="5143500"/>
          </a:xfrm>
          <a:prstGeom prst="rect">
            <a:avLst/>
          </a:prstGeom>
          <a:noFill/>
          <a:ln>
            <a:noFill/>
          </a:ln>
        </p:spPr>
      </p:pic>
      <p:sp>
        <p:nvSpPr>
          <p:cNvPr id="49" name="Google Shape;49;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flip="none" rotWithShape="1">
          <a:gsLst>
            <a:gs pos="0">
              <a:srgbClr val="FFAA15"/>
            </a:gs>
            <a:gs pos="51000">
              <a:srgbClr val="0037B3"/>
            </a:gs>
            <a:gs pos="100000">
              <a:srgbClr val="00001A"/>
            </a:gs>
          </a:gsLst>
          <a:lin ang="13500032" scaled="0"/>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1pPr>
            <a:lvl2pPr lvl="1">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2pPr>
            <a:lvl3pPr lvl="2">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3pPr>
            <a:lvl4pPr lvl="3">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4pPr>
            <a:lvl5pPr lvl="4">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5pPr>
            <a:lvl6pPr lvl="5">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6pPr>
            <a:lvl7pPr lvl="6">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7pPr>
            <a:lvl8pPr lvl="7">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8pPr>
            <a:lvl9pPr lvl="8">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9pPr>
          </a:lstStyle>
          <a:p>
            <a:endParaRPr/>
          </a:p>
        </p:txBody>
      </p:sp>
      <p:sp>
        <p:nvSpPr>
          <p:cNvPr id="7" name="Google Shape;7;p1"/>
          <p:cNvSpPr txBox="1">
            <a:spLocks noGrp="1"/>
          </p:cNvSpPr>
          <p:nvPr>
            <p:ph type="body" idx="1"/>
          </p:nvPr>
        </p:nvSpPr>
        <p:spPr>
          <a:xfrm>
            <a:off x="457200" y="1428748"/>
            <a:ext cx="6025500" cy="3148800"/>
          </a:xfrm>
          <a:prstGeom prst="rect">
            <a:avLst/>
          </a:prstGeom>
          <a:noFill/>
          <a:ln>
            <a:noFill/>
          </a:ln>
        </p:spPr>
        <p:txBody>
          <a:bodyPr spcFirstLastPara="1" wrap="square" lIns="0" tIns="0" rIns="0" bIns="0" anchor="t" anchorCtr="0">
            <a:noAutofit/>
          </a:bodyPr>
          <a:lstStyle>
            <a:lvl1pPr marL="457200" lvl="0" indent="-381000">
              <a:spcBef>
                <a:spcPts val="600"/>
              </a:spcBef>
              <a:spcAft>
                <a:spcPts val="0"/>
              </a:spcAft>
              <a:buClr>
                <a:srgbClr val="7DFFB1"/>
              </a:buClr>
              <a:buSzPts val="2400"/>
              <a:buFont typeface="Titillium Web Light"/>
              <a:buChar char="▰"/>
              <a:defRPr sz="2400">
                <a:solidFill>
                  <a:schemeClr val="lt1"/>
                </a:solidFill>
                <a:latin typeface="Titillium Web Light"/>
                <a:ea typeface="Titillium Web Light"/>
                <a:cs typeface="Titillium Web Light"/>
                <a:sym typeface="Titillium Web Light"/>
              </a:defRPr>
            </a:lvl1pPr>
            <a:lvl2pPr marL="914400" lvl="1"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2pPr>
            <a:lvl3pPr marL="1371600" lvl="2"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3pPr>
            <a:lvl4pPr marL="1828800" lvl="3"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4pPr>
            <a:lvl5pPr marL="2286000" lvl="4"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5pPr>
            <a:lvl6pPr marL="2743200" lvl="5"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6pPr>
            <a:lvl7pPr marL="3200400" lvl="6"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7pPr>
            <a:lvl8pPr marL="3657600" lvl="7"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8pPr>
            <a:lvl9pPr marL="4114800" lvl="8"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a:buNone/>
              <a:defRPr sz="1300">
                <a:solidFill>
                  <a:srgbClr val="0037B3"/>
                </a:solidFill>
                <a:latin typeface="Titillium Web Light"/>
                <a:ea typeface="Titillium Web Light"/>
                <a:cs typeface="Titillium Web Light"/>
                <a:sym typeface="Titillium Web Light"/>
              </a:defRPr>
            </a:lvl1pPr>
            <a:lvl2pPr lvl="1" algn="r">
              <a:buNone/>
              <a:defRPr sz="1300">
                <a:solidFill>
                  <a:srgbClr val="0037B3"/>
                </a:solidFill>
                <a:latin typeface="Titillium Web Light"/>
                <a:ea typeface="Titillium Web Light"/>
                <a:cs typeface="Titillium Web Light"/>
                <a:sym typeface="Titillium Web Light"/>
              </a:defRPr>
            </a:lvl2pPr>
            <a:lvl3pPr lvl="2" algn="r">
              <a:buNone/>
              <a:defRPr sz="1300">
                <a:solidFill>
                  <a:srgbClr val="0037B3"/>
                </a:solidFill>
                <a:latin typeface="Titillium Web Light"/>
                <a:ea typeface="Titillium Web Light"/>
                <a:cs typeface="Titillium Web Light"/>
                <a:sym typeface="Titillium Web Light"/>
              </a:defRPr>
            </a:lvl3pPr>
            <a:lvl4pPr lvl="3" algn="r">
              <a:buNone/>
              <a:defRPr sz="1300">
                <a:solidFill>
                  <a:srgbClr val="0037B3"/>
                </a:solidFill>
                <a:latin typeface="Titillium Web Light"/>
                <a:ea typeface="Titillium Web Light"/>
                <a:cs typeface="Titillium Web Light"/>
                <a:sym typeface="Titillium Web Light"/>
              </a:defRPr>
            </a:lvl4pPr>
            <a:lvl5pPr lvl="4" algn="r">
              <a:buNone/>
              <a:defRPr sz="1300">
                <a:solidFill>
                  <a:srgbClr val="0037B3"/>
                </a:solidFill>
                <a:latin typeface="Titillium Web Light"/>
                <a:ea typeface="Titillium Web Light"/>
                <a:cs typeface="Titillium Web Light"/>
                <a:sym typeface="Titillium Web Light"/>
              </a:defRPr>
            </a:lvl5pPr>
            <a:lvl6pPr lvl="5" algn="r">
              <a:buNone/>
              <a:defRPr sz="1300">
                <a:solidFill>
                  <a:srgbClr val="0037B3"/>
                </a:solidFill>
                <a:latin typeface="Titillium Web Light"/>
                <a:ea typeface="Titillium Web Light"/>
                <a:cs typeface="Titillium Web Light"/>
                <a:sym typeface="Titillium Web Light"/>
              </a:defRPr>
            </a:lvl6pPr>
            <a:lvl7pPr lvl="6" algn="r">
              <a:buNone/>
              <a:defRPr sz="1300">
                <a:solidFill>
                  <a:srgbClr val="0037B3"/>
                </a:solidFill>
                <a:latin typeface="Titillium Web Light"/>
                <a:ea typeface="Titillium Web Light"/>
                <a:cs typeface="Titillium Web Light"/>
                <a:sym typeface="Titillium Web Light"/>
              </a:defRPr>
            </a:lvl7pPr>
            <a:lvl8pPr lvl="7" algn="r">
              <a:buNone/>
              <a:defRPr sz="1300">
                <a:solidFill>
                  <a:srgbClr val="0037B3"/>
                </a:solidFill>
                <a:latin typeface="Titillium Web Light"/>
                <a:ea typeface="Titillium Web Light"/>
                <a:cs typeface="Titillium Web Light"/>
                <a:sym typeface="Titillium Web Light"/>
              </a:defRPr>
            </a:lvl8pPr>
            <a:lvl9pPr lvl="8" algn="r">
              <a:buNone/>
              <a:defRPr sz="1300">
                <a:solidFill>
                  <a:srgbClr val="0037B3"/>
                </a:solidFill>
                <a:latin typeface="Titillium Web Light"/>
                <a:ea typeface="Titillium Web Light"/>
                <a:cs typeface="Titillium Web Light"/>
                <a:sym typeface="Titillium Web Light"/>
              </a:defRPr>
            </a:lvl9pPr>
          </a:lstStyle>
          <a:p>
            <a:pPr marL="0" lvl="0" indent="0" algn="r" rtl="0">
              <a:spcBef>
                <a:spcPts val="0"/>
              </a:spcBef>
              <a:spcAft>
                <a:spcPts val="0"/>
              </a:spcAft>
              <a:buNone/>
            </a:pPr>
            <a:fld id="{00000000-1234-1234-1234-123412341234}" type="slidenum">
              <a:rPr lang="en"/>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6" r:id="rId3"/>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meet.google.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2.emf"/><Relationship Id="rId11" Type="http://schemas.openxmlformats.org/officeDocument/2006/relationships/image" Target="../media/image27.jpg"/><Relationship Id="rId5" Type="http://schemas.openxmlformats.org/officeDocument/2006/relationships/image" Target="../media/image21.jp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4" name="Oval 3">
            <a:extLst>
              <a:ext uri="{FF2B5EF4-FFF2-40B4-BE49-F238E27FC236}">
                <a16:creationId xmlns:a16="http://schemas.microsoft.com/office/drawing/2014/main" id="{C6275A61-FF85-D249-AB47-C833AC786A7E}"/>
              </a:ext>
            </a:extLst>
          </p:cNvPr>
          <p:cNvSpPr/>
          <p:nvPr/>
        </p:nvSpPr>
        <p:spPr>
          <a:xfrm>
            <a:off x="5230509" y="535576"/>
            <a:ext cx="3831944" cy="380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Google Shape;54;p11"/>
          <p:cNvSpPr txBox="1">
            <a:spLocks noGrp="1"/>
          </p:cNvSpPr>
          <p:nvPr>
            <p:ph type="ctrTitle"/>
          </p:nvPr>
        </p:nvSpPr>
        <p:spPr>
          <a:xfrm>
            <a:off x="424543" y="917832"/>
            <a:ext cx="4284618" cy="217986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3500" dirty="0">
                <a:solidFill>
                  <a:srgbClr val="FFAA15"/>
                </a:solidFill>
              </a:rPr>
              <a:t>IO2 </a:t>
            </a:r>
            <a:br>
              <a:rPr lang="en" sz="3500" dirty="0"/>
            </a:br>
            <a:r>
              <a:rPr lang="en" sz="3500" dirty="0"/>
              <a:t>LEHRPLAN FÜR DIGITALE KOMPETENZEN FÜR </a:t>
            </a:r>
            <a:br>
              <a:rPr lang="en" sz="3500" dirty="0"/>
            </a:br>
            <a:r>
              <a:rPr lang="en" sz="3500" dirty="0"/>
              <a:t>ELTERN</a:t>
            </a:r>
            <a:endParaRPr sz="3500" dirty="0"/>
          </a:p>
        </p:txBody>
      </p:sp>
      <p:pic>
        <p:nvPicPr>
          <p:cNvPr id="3" name="Picture 2" descr="A close up of a logo&#10;&#10;Description automatically generated">
            <a:extLst>
              <a:ext uri="{FF2B5EF4-FFF2-40B4-BE49-F238E27FC236}">
                <a16:creationId xmlns:a16="http://schemas.microsoft.com/office/drawing/2014/main" id="{764C1855-AF1E-A142-9BF9-86C22BFDC832}"/>
              </a:ext>
            </a:extLst>
          </p:cNvPr>
          <p:cNvPicPr>
            <a:picLocks noChangeAspect="1"/>
          </p:cNvPicPr>
          <p:nvPr/>
        </p:nvPicPr>
        <p:blipFill rotWithShape="1">
          <a:blip r:embed="rId3"/>
          <a:srcRect l="12116" t="15746" r="12114" b="15852"/>
          <a:stretch/>
        </p:blipFill>
        <p:spPr>
          <a:xfrm>
            <a:off x="5870461" y="1090481"/>
            <a:ext cx="2552040" cy="1834563"/>
          </a:xfrm>
          <a:prstGeom prst="rect">
            <a:avLst/>
          </a:prstGeom>
        </p:spPr>
      </p:pic>
      <p:sp>
        <p:nvSpPr>
          <p:cNvPr id="7" name="TextBox 6">
            <a:extLst>
              <a:ext uri="{FF2B5EF4-FFF2-40B4-BE49-F238E27FC236}">
                <a16:creationId xmlns:a16="http://schemas.microsoft.com/office/drawing/2014/main" id="{7580FC91-B12D-4ADE-81EE-373A11BB85D6}"/>
              </a:ext>
            </a:extLst>
          </p:cNvPr>
          <p:cNvSpPr txBox="1"/>
          <p:nvPr/>
        </p:nvSpPr>
        <p:spPr>
          <a:xfrm>
            <a:off x="135609" y="3709366"/>
            <a:ext cx="4436391" cy="984885"/>
          </a:xfrm>
          <a:prstGeom prst="rect">
            <a:avLst/>
          </a:prstGeom>
          <a:noFill/>
        </p:spPr>
        <p:txBody>
          <a:bodyPr wrap="square" rtlCol="0">
            <a:spAutoFit/>
          </a:bodyPr>
          <a:lstStyle/>
          <a:p>
            <a:pPr algn="ctr"/>
            <a:r>
              <a:rPr lang="en-GB" sz="1600" b="1">
                <a:solidFill>
                  <a:srgbClr val="FFAA15"/>
                </a:solidFill>
                <a:latin typeface="Titillium Web" panose="020B0604020202020204" charset="0"/>
              </a:rPr>
              <a:t>DIGITALE KOMPETENZEN</a:t>
            </a:r>
            <a:endParaRPr lang="en-GB" sz="1600" b="1" dirty="0">
              <a:solidFill>
                <a:srgbClr val="FFAA15"/>
              </a:solidFill>
              <a:latin typeface="Titillium Web" panose="020B0604020202020204" charset="0"/>
            </a:endParaRPr>
          </a:p>
          <a:p>
            <a:pPr algn="ctr"/>
            <a:r>
              <a:rPr lang="en-GB" b="1" dirty="0">
                <a:solidFill>
                  <a:schemeClr val="bg1"/>
                </a:solidFill>
                <a:latin typeface="Titillium Web" panose="020B0604020202020204" charset="0"/>
              </a:rPr>
              <a:t>MODUL 1: INFORMATIONS- UND DATENKOMPETENZ, KOMMUNIKATION UND ZUSAMMENARBEIT</a:t>
            </a:r>
          </a:p>
          <a:p>
            <a:pPr algn="ctr"/>
            <a:endParaRPr lang="en-GB" b="1" dirty="0">
              <a:solidFill>
                <a:srgbClr val="FFAA15"/>
              </a:solidFill>
              <a:latin typeface="Titillium Web" panose="020B06040202020202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8" name="Google Shape;59;p12">
            <a:extLst>
              <a:ext uri="{FF2B5EF4-FFF2-40B4-BE49-F238E27FC236}">
                <a16:creationId xmlns:a16="http://schemas.microsoft.com/office/drawing/2014/main" id="{6B709198-DECC-4EFE-A1AD-507F79D4DAFB}"/>
              </a:ext>
            </a:extLst>
          </p:cNvPr>
          <p:cNvSpPr txBox="1">
            <a:spLocks/>
          </p:cNvSpPr>
          <p:nvPr/>
        </p:nvSpPr>
        <p:spPr>
          <a:xfrm>
            <a:off x="672354" y="1076146"/>
            <a:ext cx="4383740" cy="403030"/>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b="1" dirty="0">
                <a:solidFill>
                  <a:srgbClr val="FFAA15"/>
                </a:solidFill>
                <a:latin typeface="Calibri" panose="020F0502020204030204" pitchFamily="34" charset="0"/>
                <a:cs typeface="Calibri" panose="020F0502020204030204" pitchFamily="34" charset="0"/>
              </a:rPr>
              <a:t>WAS IST DAS ZIEL DIESES WORKSHOPS?</a:t>
            </a:r>
          </a:p>
        </p:txBody>
      </p:sp>
      <p:sp>
        <p:nvSpPr>
          <p:cNvPr id="9" name="Google Shape;61;p12">
            <a:extLst>
              <a:ext uri="{FF2B5EF4-FFF2-40B4-BE49-F238E27FC236}">
                <a16:creationId xmlns:a16="http://schemas.microsoft.com/office/drawing/2014/main" id="{0A8366D2-8ECD-42B1-A910-A1B757664585}"/>
              </a:ext>
            </a:extLst>
          </p:cNvPr>
          <p:cNvSpPr txBox="1">
            <a:spLocks/>
          </p:cNvSpPr>
          <p:nvPr/>
        </p:nvSpPr>
        <p:spPr>
          <a:xfrm>
            <a:off x="564777" y="1728383"/>
            <a:ext cx="7280031" cy="2325669"/>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r>
              <a:rPr lang="en-GB" b="1" dirty="0">
                <a:solidFill>
                  <a:schemeClr val="bg1"/>
                </a:solidFill>
                <a:latin typeface="Calibri" panose="020F0502020204030204" pitchFamily="34" charset="0"/>
                <a:ea typeface="Calibri" panose="020F0502020204030204" pitchFamily="34" charset="0"/>
                <a:cs typeface="Arial" panose="020B0604020202020204" pitchFamily="34" charset="0"/>
              </a:rPr>
              <a:t>Am Ende dieses Workshops </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werden die </a:t>
            </a:r>
            <a:r>
              <a:rPr lang="en-GB" dirty="0" err="1">
                <a:solidFill>
                  <a:schemeClr val="bg1"/>
                </a:solidFill>
                <a:latin typeface="Calibri" panose="020F0502020204030204" pitchFamily="34" charset="0"/>
                <a:ea typeface="Calibri" panose="020F0502020204030204" pitchFamily="34" charset="0"/>
                <a:cs typeface="Arial" panose="020B0604020202020204" pitchFamily="34" charset="0"/>
              </a:rPr>
              <a:t>Teilnehmer</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a:t>
            </a:r>
            <a:r>
              <a:rPr lang="en-GB" dirty="0" err="1">
                <a:solidFill>
                  <a:schemeClr val="bg1"/>
                </a:solidFill>
                <a:latin typeface="Calibri" panose="020F0502020204030204" pitchFamily="34" charset="0"/>
                <a:ea typeface="Calibri" panose="020F0502020204030204" pitchFamily="34" charset="0"/>
                <a:cs typeface="Arial" panose="020B0604020202020204" pitchFamily="34" charset="0"/>
              </a:rPr>
              <a:t>innen</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 fortgeschrittene Kenntnisse über den zweiten Kompetenzbereich des </a:t>
            </a:r>
            <a:r>
              <a:rPr lang="en-GB" dirty="0" err="1">
                <a:solidFill>
                  <a:schemeClr val="bg1"/>
                </a:solidFill>
                <a:latin typeface="Calibri" panose="020F0502020204030204" pitchFamily="34" charset="0"/>
                <a:ea typeface="Calibri" panose="020F0502020204030204" pitchFamily="34" charset="0"/>
                <a:cs typeface="Arial" panose="020B0604020202020204" pitchFamily="34" charset="0"/>
              </a:rPr>
              <a:t>DigComp</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 2.1 Frameworks erwerben:</a:t>
            </a:r>
            <a:r>
              <a:rPr lang="en-GB" b="1" dirty="0">
                <a:solidFill>
                  <a:srgbClr val="FFAA15"/>
                </a:solidFill>
                <a:latin typeface="Calibri" panose="020F0502020204030204" pitchFamily="34" charset="0"/>
                <a:ea typeface="Calibri" panose="020F0502020204030204" pitchFamily="34" charset="0"/>
                <a:cs typeface="Arial" panose="020B0604020202020204" pitchFamily="34" charset="0"/>
              </a:rPr>
              <a:t> Kommunikation &amp; </a:t>
            </a:r>
            <a:r>
              <a:rPr lang="en-GB" b="1" dirty="0" err="1">
                <a:solidFill>
                  <a:srgbClr val="FFAA15"/>
                </a:solidFill>
                <a:latin typeface="Calibri" panose="020F0502020204030204" pitchFamily="34" charset="0"/>
                <a:ea typeface="Calibri" panose="020F0502020204030204" pitchFamily="34" charset="0"/>
                <a:cs typeface="Arial" panose="020B0604020202020204" pitchFamily="34" charset="0"/>
              </a:rPr>
              <a:t>Zusammenarbeit</a:t>
            </a:r>
            <a:endParaRPr lang="en-GB" b="1" dirty="0">
              <a:solidFill>
                <a:srgbClr val="FFAA15"/>
              </a:solidFill>
              <a:latin typeface="Calibri" panose="020F0502020204030204" pitchFamily="34" charset="0"/>
              <a:ea typeface="Calibri" panose="020F0502020204030204" pitchFamily="34" charset="0"/>
              <a:cs typeface="Arial" panose="020B0604020202020204" pitchFamily="34" charset="0"/>
            </a:endParaRPr>
          </a:p>
          <a:p>
            <a:pPr marL="101600">
              <a:lnSpc>
                <a:spcPct val="150000"/>
              </a:lnSpc>
            </a:pPr>
            <a:r>
              <a:rPr lang="en-GB" b="1" dirty="0">
                <a:solidFill>
                  <a:srgbClr val="FFAA15"/>
                </a:solidFill>
                <a:effectLst/>
                <a:latin typeface="Calibri" panose="020F0502020204030204" pitchFamily="34" charset="0"/>
                <a:ea typeface="Calibri" panose="020F0502020204030204" pitchFamily="34" charset="0"/>
                <a:cs typeface="Arial" panose="020B0604020202020204" pitchFamily="34" charset="0"/>
              </a:rPr>
              <a:t>2.1 </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Interaktion mit Hilfe digitaler Technologien</a:t>
            </a:r>
          </a:p>
          <a:p>
            <a:pPr marL="101600">
              <a:lnSpc>
                <a:spcPct val="150000"/>
              </a:lnSpc>
            </a:pPr>
            <a:r>
              <a:rPr lang="en-GB" b="1" dirty="0">
                <a:solidFill>
                  <a:srgbClr val="FFAA15"/>
                </a:solidFill>
                <a:effectLst/>
                <a:latin typeface="Calibri" panose="020F0502020204030204" pitchFamily="34" charset="0"/>
                <a:ea typeface="Calibri" panose="020F0502020204030204" pitchFamily="34" charset="0"/>
                <a:cs typeface="Arial" panose="020B0604020202020204" pitchFamily="34" charset="0"/>
              </a:rPr>
              <a:t>2.2 </a:t>
            </a:r>
            <a:r>
              <a:rPr lang="en-GB"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Austausch</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 durch digitale Technologien</a:t>
            </a:r>
          </a:p>
          <a:p>
            <a:pPr marL="101600">
              <a:lnSpc>
                <a:spcPct val="150000"/>
              </a:lnSpc>
            </a:pPr>
            <a:r>
              <a:rPr lang="en-GB" b="1" dirty="0">
                <a:solidFill>
                  <a:srgbClr val="FFAA15"/>
                </a:solidFill>
                <a:effectLst/>
                <a:latin typeface="Calibri" panose="020F0502020204030204" pitchFamily="34" charset="0"/>
                <a:ea typeface="Calibri" panose="020F0502020204030204" pitchFamily="34" charset="0"/>
                <a:cs typeface="Arial" panose="020B0604020202020204" pitchFamily="34" charset="0"/>
              </a:rPr>
              <a:t>2.4 </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Zusammenarbeit mit Hilfe digitaler Technologien</a:t>
            </a:r>
          </a:p>
          <a:p>
            <a:pPr marL="101600">
              <a:lnSpc>
                <a:spcPct val="150000"/>
              </a:lnSpc>
            </a:pPr>
            <a:r>
              <a:rPr lang="en-GB" b="1" dirty="0">
                <a:solidFill>
                  <a:srgbClr val="FFAA15"/>
                </a:solidFill>
                <a:effectLst/>
                <a:latin typeface="Calibri" panose="020F0502020204030204" pitchFamily="34" charset="0"/>
                <a:ea typeface="Calibri" panose="020F0502020204030204" pitchFamily="34" charset="0"/>
                <a:cs typeface="Arial" panose="020B0604020202020204" pitchFamily="34" charset="0"/>
              </a:rPr>
              <a:t>2.6 </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Verwaltung der digitalen Identität</a:t>
            </a:r>
          </a:p>
          <a:p>
            <a:pPr marL="101600"/>
            <a:endParaRPr lang="en-GB" sz="18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r>
              <a:rPr lang="en-GB" sz="1600" b="1" dirty="0">
                <a:solidFill>
                  <a:schemeClr val="bg1"/>
                </a:solidFill>
                <a:effectLst/>
                <a:latin typeface="Calibri" panose="020F0502020204030204" pitchFamily="34" charset="0"/>
                <a:ea typeface="Calibri" panose="020F0502020204030204" pitchFamily="34" charset="0"/>
                <a:cs typeface="Arial" panose="020B0604020202020204" pitchFamily="34" charset="0"/>
              </a:rPr>
              <a:t>Dauer</a:t>
            </a:r>
            <a:r>
              <a:rPr lang="en-GB" sz="16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120 Minuten</a:t>
            </a:r>
          </a:p>
          <a:p>
            <a:pPr marL="101600"/>
            <a:endParaRPr lang="en-GB" sz="1600" b="1" dirty="0">
              <a:solidFill>
                <a:srgbClr val="FFAA15"/>
              </a:solidFill>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10" name="Google Shape;59;p12">
            <a:extLst>
              <a:ext uri="{FF2B5EF4-FFF2-40B4-BE49-F238E27FC236}">
                <a16:creationId xmlns:a16="http://schemas.microsoft.com/office/drawing/2014/main" id="{0CE20EA2-F79C-47E3-B68E-08C98ABD6F7E}"/>
              </a:ext>
            </a:extLst>
          </p:cNvPr>
          <p:cNvSpPr txBox="1">
            <a:spLocks/>
          </p:cNvSpPr>
          <p:nvPr/>
        </p:nvSpPr>
        <p:spPr>
          <a:xfrm>
            <a:off x="560570" y="619677"/>
            <a:ext cx="7181665" cy="4092403"/>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b="1" dirty="0">
                <a:solidFill>
                  <a:srgbClr val="FFAA15"/>
                </a:solidFill>
                <a:latin typeface="Calibri" panose="020F0502020204030204" pitchFamily="34" charset="0"/>
                <a:cs typeface="Calibri" panose="020F0502020204030204" pitchFamily="34" charset="0"/>
              </a:rPr>
              <a:t>WAS IST DIGITALE TECHNOLOGIE?</a:t>
            </a:r>
          </a:p>
          <a:p>
            <a:endParaRPr lang="en-US" sz="1600" b="0" i="0" dirty="0">
              <a:solidFill>
                <a:schemeClr val="bg1"/>
              </a:solidFill>
              <a:effectLst/>
              <a:latin typeface="Calibri" panose="020F0502020204030204" pitchFamily="34" charset="0"/>
              <a:cs typeface="Calibri" panose="020F0502020204030204" pitchFamily="34" charset="0"/>
            </a:endParaRPr>
          </a:p>
          <a:p>
            <a:r>
              <a:rPr lang="en-US" b="0" i="0" dirty="0">
                <a:solidFill>
                  <a:schemeClr val="bg1"/>
                </a:solidFill>
                <a:effectLst/>
                <a:latin typeface="Calibri" panose="020F0502020204030204" pitchFamily="34" charset="0"/>
                <a:cs typeface="Calibri" panose="020F0502020204030204" pitchFamily="34" charset="0"/>
              </a:rPr>
              <a:t>Digitale Technologien sind Geräte, elektronische Hilfsmittel, Systeme und andere Ressourcen, die die Fähigkeit haben, Daten </a:t>
            </a:r>
            <a:r>
              <a:rPr lang="en-US" b="1" i="0" dirty="0">
                <a:solidFill>
                  <a:srgbClr val="FFAA15"/>
                </a:solidFill>
                <a:effectLst/>
                <a:latin typeface="Calibri" panose="020F0502020204030204" pitchFamily="34" charset="0"/>
                <a:cs typeface="Calibri" panose="020F0502020204030204" pitchFamily="34" charset="0"/>
              </a:rPr>
              <a:t>zu erzeugen</a:t>
            </a:r>
            <a:r>
              <a:rPr lang="en-US" b="0" i="0" dirty="0">
                <a:solidFill>
                  <a:srgbClr val="FFAA15"/>
                </a:solidFill>
                <a:effectLst/>
                <a:latin typeface="Calibri" panose="020F0502020204030204" pitchFamily="34" charset="0"/>
                <a:cs typeface="Calibri" panose="020F0502020204030204" pitchFamily="34" charset="0"/>
              </a:rPr>
              <a:t>, </a:t>
            </a:r>
            <a:r>
              <a:rPr lang="en-US" b="1" i="0" dirty="0">
                <a:solidFill>
                  <a:srgbClr val="FFAA15"/>
                </a:solidFill>
                <a:effectLst/>
                <a:latin typeface="Calibri" panose="020F0502020204030204" pitchFamily="34" charset="0"/>
                <a:cs typeface="Calibri" panose="020F0502020204030204" pitchFamily="34" charset="0"/>
              </a:rPr>
              <a:t>zu speichern </a:t>
            </a:r>
            <a:r>
              <a:rPr lang="en-US" b="0" i="0" dirty="0">
                <a:solidFill>
                  <a:srgbClr val="FFAA15"/>
                </a:solidFill>
                <a:effectLst/>
                <a:latin typeface="Calibri" panose="020F0502020204030204" pitchFamily="34" charset="0"/>
                <a:cs typeface="Calibri" panose="020F0502020204030204" pitchFamily="34" charset="0"/>
              </a:rPr>
              <a:t>oder zu </a:t>
            </a:r>
            <a:r>
              <a:rPr lang="en-US" b="1" i="0" dirty="0">
                <a:solidFill>
                  <a:srgbClr val="FFAA15"/>
                </a:solidFill>
                <a:effectLst/>
                <a:latin typeface="Calibri" panose="020F0502020204030204" pitchFamily="34" charset="0"/>
                <a:cs typeface="Calibri" panose="020F0502020204030204" pitchFamily="34" charset="0"/>
              </a:rPr>
              <a:t>verarbeiten</a:t>
            </a:r>
            <a:r>
              <a:rPr lang="en-US" b="0" i="0" dirty="0">
                <a:solidFill>
                  <a:schemeClr val="bg1"/>
                </a:solidFill>
                <a:effectLst/>
                <a:latin typeface="Calibri" panose="020F0502020204030204" pitchFamily="34" charset="0"/>
                <a:cs typeface="Calibri" panose="020F0502020204030204" pitchFamily="34" charset="0"/>
              </a:rPr>
              <a:t>.</a:t>
            </a:r>
          </a:p>
          <a:p>
            <a:endParaRPr lang="en-US" b="0" i="0" dirty="0">
              <a:solidFill>
                <a:schemeClr val="bg1"/>
              </a:solidFill>
              <a:effectLst/>
              <a:latin typeface="Calibri" panose="020F0502020204030204" pitchFamily="34" charset="0"/>
              <a:cs typeface="Calibri" panose="020F0502020204030204" pitchFamily="34" charset="0"/>
            </a:endParaRPr>
          </a:p>
          <a:p>
            <a:r>
              <a:rPr lang="en-US" b="0" i="0" dirty="0">
                <a:solidFill>
                  <a:schemeClr val="bg1"/>
                </a:solidFill>
                <a:effectLst/>
                <a:latin typeface="Calibri" panose="020F0502020204030204" pitchFamily="34" charset="0"/>
                <a:cs typeface="Calibri" panose="020F0502020204030204" pitchFamily="34" charset="0"/>
              </a:rPr>
              <a:t> Beispiele für bekannte digitale Technologien sind: </a:t>
            </a:r>
          </a:p>
          <a:p>
            <a:pPr marL="285750" indent="-285750">
              <a:buClr>
                <a:schemeClr val="bg1"/>
              </a:buClr>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Websites</a:t>
            </a:r>
          </a:p>
          <a:p>
            <a:pPr marL="285750" indent="-285750">
              <a:buClr>
                <a:schemeClr val="bg1"/>
              </a:buClr>
              <a:buFont typeface="Arial" panose="020B0604020202020204" pitchFamily="34" charset="0"/>
              <a:buChar char="•"/>
            </a:pPr>
            <a:r>
              <a:rPr lang="en-US" b="0" i="0" dirty="0">
                <a:solidFill>
                  <a:schemeClr val="bg1"/>
                </a:solidFill>
                <a:effectLst/>
                <a:latin typeface="Calibri" panose="020F0502020204030204" pitchFamily="34" charset="0"/>
                <a:cs typeface="Calibri" panose="020F0502020204030204" pitchFamily="34" charset="0"/>
              </a:rPr>
              <a:t>Plattformen für soziale Medien</a:t>
            </a:r>
          </a:p>
          <a:p>
            <a:pPr marL="285750" indent="-285750">
              <a:buClr>
                <a:schemeClr val="bg1"/>
              </a:buClr>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Apps</a:t>
            </a:r>
            <a:endParaRPr lang="en-US" b="0" i="0" dirty="0">
              <a:solidFill>
                <a:schemeClr val="bg1"/>
              </a:solidFill>
              <a:effectLst/>
              <a:latin typeface="Calibri" panose="020F0502020204030204" pitchFamily="34" charset="0"/>
              <a:cs typeface="Calibri" panose="020F0502020204030204" pitchFamily="34" charset="0"/>
            </a:endParaRPr>
          </a:p>
          <a:p>
            <a:pPr marL="285750" indent="-285750">
              <a:buClr>
                <a:schemeClr val="bg1"/>
              </a:buClr>
              <a:buFont typeface="Arial" panose="020B0604020202020204" pitchFamily="34" charset="0"/>
              <a:buChar char="•"/>
            </a:pPr>
            <a:r>
              <a:rPr lang="en-US" b="0" i="0" dirty="0">
                <a:solidFill>
                  <a:schemeClr val="bg1"/>
                </a:solidFill>
                <a:effectLst/>
                <a:latin typeface="Calibri" panose="020F0502020204030204" pitchFamily="34" charset="0"/>
                <a:cs typeface="Calibri" panose="020F0502020204030204" pitchFamily="34" charset="0"/>
              </a:rPr>
              <a:t>Online Spiele</a:t>
            </a:r>
          </a:p>
          <a:p>
            <a:pPr marL="285750" indent="-285750">
              <a:buClr>
                <a:schemeClr val="bg1"/>
              </a:buClr>
              <a:buFont typeface="Arial" panose="020B0604020202020204" pitchFamily="34" charset="0"/>
              <a:buChar char="•"/>
            </a:pPr>
            <a:r>
              <a:rPr lang="en-US" b="0" i="0" dirty="0">
                <a:solidFill>
                  <a:schemeClr val="bg1"/>
                </a:solidFill>
                <a:effectLst/>
                <a:latin typeface="Calibri" panose="020F0502020204030204" pitchFamily="34" charset="0"/>
                <a:cs typeface="Calibri" panose="020F0502020204030204" pitchFamily="34" charset="0"/>
              </a:rPr>
              <a:t>Multimedia (Text, Bilder, Videos)</a:t>
            </a:r>
          </a:p>
          <a:p>
            <a:pPr marL="285750" indent="-285750">
              <a:buClr>
                <a:schemeClr val="bg1"/>
              </a:buClr>
              <a:buFont typeface="Arial" panose="020B0604020202020204" pitchFamily="34" charset="0"/>
              <a:buChar char="•"/>
            </a:pPr>
            <a:r>
              <a:rPr lang="en-US" b="0" i="0" dirty="0">
                <a:solidFill>
                  <a:schemeClr val="bg1"/>
                </a:solidFill>
                <a:effectLst/>
                <a:latin typeface="Calibri" panose="020F0502020204030204" pitchFamily="34" charset="0"/>
                <a:cs typeface="Calibri" panose="020F0502020204030204" pitchFamily="34" charset="0"/>
              </a:rPr>
              <a:t>Mobiltelefon/Laptop/Tablet/</a:t>
            </a:r>
            <a:r>
              <a:rPr lang="en-US" dirty="0">
                <a:solidFill>
                  <a:schemeClr val="bg1"/>
                </a:solidFill>
                <a:latin typeface="Calibri" panose="020F0502020204030204" pitchFamily="34" charset="0"/>
                <a:cs typeface="Calibri" panose="020F0502020204030204" pitchFamily="34" charset="0"/>
              </a:rPr>
              <a:t>E-Books</a:t>
            </a:r>
          </a:p>
          <a:p>
            <a:pPr marL="285750" indent="-285750">
              <a:buClr>
                <a:schemeClr val="bg1"/>
              </a:buClr>
              <a:buFont typeface="Arial" panose="020B0604020202020204" pitchFamily="34" charset="0"/>
              <a:buChar char="•"/>
            </a:pPr>
            <a:r>
              <a:rPr lang="en-US" b="0" i="0" dirty="0">
                <a:solidFill>
                  <a:schemeClr val="bg1"/>
                </a:solidFill>
                <a:effectLst/>
                <a:latin typeface="Calibri" panose="020F0502020204030204" pitchFamily="34" charset="0"/>
                <a:cs typeface="Calibri" panose="020F0502020204030204" pitchFamily="34" charset="0"/>
              </a:rPr>
              <a:t>Video-Streaming</a:t>
            </a:r>
          </a:p>
          <a:p>
            <a:pPr marL="285750" indent="-285750">
              <a:buClr>
                <a:schemeClr val="bg1"/>
              </a:buClr>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Smart Watches</a:t>
            </a:r>
          </a:p>
          <a:p>
            <a:pPr marL="285750" indent="-285750">
              <a:buClr>
                <a:schemeClr val="bg1"/>
              </a:buClr>
              <a:buFont typeface="Arial" panose="020B0604020202020204" pitchFamily="34" charset="0"/>
              <a:buChar char="•"/>
            </a:pPr>
            <a:r>
              <a:rPr lang="en-US" b="0" i="0" dirty="0">
                <a:solidFill>
                  <a:schemeClr val="bg1"/>
                </a:solidFill>
                <a:effectLst/>
                <a:latin typeface="Calibri" panose="020F0502020204030204" pitchFamily="34" charset="0"/>
                <a:cs typeface="Calibri" panose="020F0502020204030204" pitchFamily="34" charset="0"/>
              </a:rPr>
              <a:t>Drohnen</a:t>
            </a:r>
          </a:p>
          <a:p>
            <a:pPr marL="285750" indent="-285750">
              <a:buClr>
                <a:schemeClr val="bg1"/>
              </a:buClr>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Geldautomaten</a:t>
            </a:r>
            <a:endParaRPr lang="en-US" b="0" i="0" dirty="0">
              <a:solidFill>
                <a:schemeClr val="bg1"/>
              </a:solidFill>
              <a:effectLst/>
              <a:latin typeface="Calibri" panose="020F0502020204030204" pitchFamily="34" charset="0"/>
              <a:cs typeface="Calibri" panose="020F0502020204030204" pitchFamily="34" charset="0"/>
            </a:endParaRPr>
          </a:p>
          <a:p>
            <a:pPr marL="285750" indent="-285750">
              <a:buFontTx/>
              <a:buChar char="-"/>
            </a:pPr>
            <a:endParaRPr lang="en-US" sz="1600" b="0" i="0" dirty="0">
              <a:solidFill>
                <a:schemeClr val="bg1"/>
              </a:solidFill>
              <a:effectLst/>
              <a:latin typeface="Calibri" panose="020F0502020204030204" pitchFamily="34" charset="0"/>
              <a:cs typeface="Calibri" panose="020F0502020204030204" pitchFamily="34" charset="0"/>
            </a:endParaRPr>
          </a:p>
          <a:p>
            <a:endParaRPr lang="en-GB" sz="1600" b="1" dirty="0">
              <a:solidFill>
                <a:schemeClr val="bg1"/>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1779771C-FB06-49B9-92C6-B2E4CA30DFF4}"/>
              </a:ext>
            </a:extLst>
          </p:cNvPr>
          <p:cNvSpPr txBox="1"/>
          <p:nvPr/>
        </p:nvSpPr>
        <p:spPr>
          <a:xfrm>
            <a:off x="5997952" y="0"/>
            <a:ext cx="3146048"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.1. </a:t>
            </a:r>
            <a:r>
              <a:rPr lang="en-GB" sz="1200" dirty="0">
                <a:solidFill>
                  <a:schemeClr val="tx1"/>
                </a:solidFill>
                <a:latin typeface="Calibri" panose="020F0502020204030204" pitchFamily="34" charset="0"/>
                <a:cs typeface="Calibri" panose="020F0502020204030204" pitchFamily="34" charset="0"/>
              </a:rPr>
              <a:t>Interaktion durch digitale Technologien</a:t>
            </a:r>
          </a:p>
        </p:txBody>
      </p:sp>
      <p:pic>
        <p:nvPicPr>
          <p:cNvPr id="1032" name="Picture 8" descr="turned on laptop near smartphone and Apple keyboard and Magic Mouse on white computer desk">
            <a:extLst>
              <a:ext uri="{FF2B5EF4-FFF2-40B4-BE49-F238E27FC236}">
                <a16:creationId xmlns:a16="http://schemas.microsoft.com/office/drawing/2014/main" id="{4B1D25CE-C337-46EB-9C3F-866AB1DFEA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1599" y="2294750"/>
            <a:ext cx="4568031"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13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6" name="Rectangle 5">
            <a:extLst>
              <a:ext uri="{FF2B5EF4-FFF2-40B4-BE49-F238E27FC236}">
                <a16:creationId xmlns:a16="http://schemas.microsoft.com/office/drawing/2014/main" id="{8680FD97-823F-4B24-8F45-4699E9D3881E}"/>
              </a:ext>
            </a:extLst>
          </p:cNvPr>
          <p:cNvSpPr/>
          <p:nvPr/>
        </p:nvSpPr>
        <p:spPr>
          <a:xfrm>
            <a:off x="1" y="874059"/>
            <a:ext cx="9144000" cy="4269441"/>
          </a:xfrm>
          <a:prstGeom prst="rect">
            <a:avLst/>
          </a:prstGeom>
          <a:solidFill>
            <a:srgbClr val="FF9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Google Shape;59;p12">
            <a:extLst>
              <a:ext uri="{FF2B5EF4-FFF2-40B4-BE49-F238E27FC236}">
                <a16:creationId xmlns:a16="http://schemas.microsoft.com/office/drawing/2014/main" id="{F1D67F8A-A975-4361-8C76-F71C305E371D}"/>
              </a:ext>
            </a:extLst>
          </p:cNvPr>
          <p:cNvSpPr txBox="1">
            <a:spLocks/>
          </p:cNvSpPr>
          <p:nvPr/>
        </p:nvSpPr>
        <p:spPr>
          <a:xfrm>
            <a:off x="617178" y="517074"/>
            <a:ext cx="7909644" cy="4411274"/>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1800" b="1" dirty="0">
                <a:solidFill>
                  <a:srgbClr val="FFAA15"/>
                </a:solidFill>
                <a:latin typeface="Calibri" panose="020F0502020204030204" pitchFamily="34" charset="0"/>
                <a:cs typeface="Calibri" panose="020F0502020204030204" pitchFamily="34" charset="0"/>
              </a:rPr>
              <a:t>KOMMUNIKATION: DIE WELT DER E-MAIL</a:t>
            </a:r>
            <a:endParaRPr lang="en-GB" sz="1800" dirty="0">
              <a:solidFill>
                <a:srgbClr val="FFAA15"/>
              </a:solidFill>
              <a:latin typeface="Calibri" panose="020F0502020204030204" pitchFamily="34" charset="0"/>
              <a:cs typeface="Calibri" panose="020F0502020204030204" pitchFamily="34" charset="0"/>
            </a:endParaRPr>
          </a:p>
          <a:p>
            <a:pPr algn="ctr"/>
            <a:endParaRPr lang="en-GB" dirty="0">
              <a:solidFill>
                <a:schemeClr val="bg1"/>
              </a:solidFill>
              <a:latin typeface="Calibri" panose="020F0502020204030204" pitchFamily="34" charset="0"/>
              <a:cs typeface="Calibri" panose="020F0502020204030204" pitchFamily="34" charset="0"/>
            </a:endParaRPr>
          </a:p>
          <a:p>
            <a:r>
              <a:rPr lang="en-GB" sz="13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WAS SIND DIE WICHTIGSTEN BESTANDTEILE EINER E-MAIL?</a:t>
            </a:r>
            <a:endParaRPr lang="en-GB" sz="13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endParaRPr lang="en-GB" sz="11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r>
              <a:rPr lang="en-GB" sz="13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Betreff: </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Der </a:t>
            </a:r>
            <a:r>
              <a:rPr lang="en-GB" sz="13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Titel </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der E-Mail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(z.B. Update über den Stand der Bewerbung_Arbeitsamt)</a:t>
            </a:r>
          </a:p>
          <a:p>
            <a:endParaRPr lang="en-GB" sz="11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r>
              <a:rPr lang="en-GB" sz="13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Von: </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Das Feld, in dem die</a:t>
            </a:r>
            <a:r>
              <a:rPr lang="en-GB" sz="13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E-Mail-</a:t>
            </a:r>
            <a:r>
              <a:rPr lang="en-GB" sz="1300"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Adresse</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r>
              <a:rPr lang="en-GB" sz="13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des/r </a:t>
            </a:r>
            <a:r>
              <a:rPr lang="en-GB" sz="1300" b="1"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Absender</a:t>
            </a:r>
            <a:r>
              <a:rPr lang="en-GB" sz="13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*in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automatisch angezeigt wird. Sie ist für alle </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Empfänger</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innen</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sichtbar. </a:t>
            </a:r>
          </a:p>
          <a:p>
            <a:endParaRPr lang="en-GB" sz="11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r>
              <a:rPr lang="en-GB" sz="13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An: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In dieses Feld </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trägt</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der/die </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Absender</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*in die E-Mail-</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Adressen</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der/s </a:t>
            </a:r>
            <a:r>
              <a:rPr lang="en-GB" sz="1300" b="1"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direkten</a:t>
            </a:r>
            <a:r>
              <a:rPr lang="en-GB" sz="1300" b="1" dirty="0">
                <a:solidFill>
                  <a:schemeClr val="bg1"/>
                </a:solidFill>
                <a:effectLst/>
                <a:latin typeface="Calibri" panose="020F0502020204030204" pitchFamily="34" charset="0"/>
                <a:ea typeface="Calibri" panose="020F0502020204030204" pitchFamily="34" charset="0"/>
                <a:cs typeface="Arial" panose="020B0604020202020204" pitchFamily="34" charset="0"/>
              </a:rPr>
              <a:t> </a:t>
            </a:r>
            <a:r>
              <a:rPr lang="en-GB" sz="1300" b="1"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Empfänger</a:t>
            </a:r>
            <a:r>
              <a:rPr lang="en-GB" sz="1300" b="1" dirty="0">
                <a:solidFill>
                  <a:schemeClr val="bg1"/>
                </a:solidFill>
                <a:effectLst/>
                <a:latin typeface="Calibri" panose="020F0502020204030204" pitchFamily="34" charset="0"/>
                <a:ea typeface="Calibri" panose="020F0502020204030204" pitchFamily="34" charset="0"/>
                <a:cs typeface="Arial" panose="020B0604020202020204" pitchFamily="34" charset="0"/>
              </a:rPr>
              <a:t>*in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der E-Mail ein, die er/</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sie</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versenden möchte. </a:t>
            </a:r>
          </a:p>
          <a:p>
            <a:endParaRPr lang="en-GB" sz="11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r>
              <a:rPr lang="en-GB" sz="13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CC: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CC steht für Carbon Copy. Der/die </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Absender</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*in fügt in dieses Feld die E-Mail </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eines</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/r </a:t>
            </a:r>
            <a:r>
              <a:rPr lang="en-GB" sz="1300" b="1"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zweiten</a:t>
            </a:r>
            <a:r>
              <a:rPr lang="en-GB" sz="13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r>
              <a:rPr lang="en-GB" sz="1300" b="1"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Empfänger</a:t>
            </a:r>
            <a:r>
              <a:rPr lang="en-GB" sz="13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*in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ein, den er/</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sie</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auf etwas </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aufmerksam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machen möchte</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von</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r>
              <a:rPr lang="en-GB" sz="1300"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dem</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er/</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sie</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aber nicht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unbedingt </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eine Antwort erwartet (</a:t>
            </a:r>
            <a:r>
              <a:rPr lang="en-GB" sz="1300"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z.B.</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r>
              <a:rPr lang="en-GB" sz="1300"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eine</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/n Manager*in/</a:t>
            </a:r>
            <a:r>
              <a:rPr lang="en-GB" sz="1300"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Vorgesetzte</a:t>
            </a:r>
            <a:r>
              <a:rPr lang="en-GB" sz="1300" dirty="0">
                <a:solidFill>
                  <a:schemeClr val="bg1"/>
                </a:solidFill>
                <a:latin typeface="Calibri" panose="020F0502020204030204" pitchFamily="34" charset="0"/>
                <a:ea typeface="Times New Roman" panose="02020603050405020304" pitchFamily="18" charset="0"/>
                <a:cs typeface="Arial" panose="020B0604020202020204" pitchFamily="34" charset="0"/>
              </a:rPr>
              <a:t>*</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n)</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Diese E-Mail ist für alle </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Empfänger</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innen</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sichtbar</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a:t>
            </a:r>
          </a:p>
          <a:p>
            <a:endParaRPr lang="en-GB" sz="11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r>
              <a:rPr lang="en-GB" sz="13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BCC: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BCC steht für </a:t>
            </a:r>
            <a:r>
              <a:rPr lang="de-AT" sz="1300" dirty="0">
                <a:solidFill>
                  <a:schemeClr val="bg1"/>
                </a:solidFill>
                <a:latin typeface="Calibri" panose="020F0502020204030204" pitchFamily="34" charset="0"/>
                <a:ea typeface="Calibri" panose="020F0502020204030204" pitchFamily="34" charset="0"/>
                <a:cs typeface="Arial" panose="020B0604020202020204" pitchFamily="34" charset="0"/>
              </a:rPr>
              <a:t>„</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blind carbon copy”. Der/die </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Absender</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*in fügt in dieses Feld die E-Mail des/der </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Benutzer</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*in ein, den/die er auf die E-Mail aufmerksam machen möchte, der/die jedoch für die </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anderen</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Empfänger</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innen</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nicht sichtbar sein soll (wie z.B. die E-Mails, die unter den </a:t>
            </a:r>
            <a:r>
              <a:rPr lang="en-GB" sz="13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Feldern</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r>
              <a:rPr lang="de-AT"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An” und </a:t>
            </a:r>
            <a:r>
              <a:rPr lang="de-DE" sz="1300" dirty="0">
                <a:solidFill>
                  <a:schemeClr val="bg1"/>
                </a:solidFill>
                <a:latin typeface="Calibri" panose="020F0502020204030204" pitchFamily="34" charset="0"/>
                <a:ea typeface="Times New Roman" panose="02020603050405020304" pitchFamily="18" charset="0"/>
                <a:cs typeface="Arial" panose="020B0604020202020204" pitchFamily="34" charset="0"/>
              </a:rPr>
              <a:t>„</a:t>
            </a:r>
            <a:r>
              <a:rPr lang="en-GB" sz="13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CC”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hinzugefügt wurden). </a:t>
            </a:r>
          </a:p>
          <a:p>
            <a:endParaRPr lang="en-GB" sz="11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r>
              <a:rPr lang="en-GB" sz="13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Body: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Der </a:t>
            </a:r>
            <a:r>
              <a:rPr lang="en-GB" sz="1300" b="1" dirty="0">
                <a:solidFill>
                  <a:schemeClr val="bg1"/>
                </a:solidFill>
                <a:effectLst/>
                <a:latin typeface="Calibri" panose="020F0502020204030204" pitchFamily="34" charset="0"/>
                <a:ea typeface="Calibri" panose="020F0502020204030204" pitchFamily="34" charset="0"/>
                <a:cs typeface="Arial" panose="020B0604020202020204" pitchFamily="34" charset="0"/>
              </a:rPr>
              <a:t>Inhalt </a:t>
            </a:r>
            <a:r>
              <a:rPr lang="en-GB" sz="1300" dirty="0">
                <a:solidFill>
                  <a:schemeClr val="bg1"/>
                </a:solidFill>
                <a:effectLst/>
                <a:latin typeface="Calibri" panose="020F0502020204030204" pitchFamily="34" charset="0"/>
                <a:ea typeface="Calibri" panose="020F0502020204030204" pitchFamily="34" charset="0"/>
                <a:cs typeface="Arial" panose="020B0604020202020204" pitchFamily="34" charset="0"/>
              </a:rPr>
              <a:t>der E-Mail. </a:t>
            </a:r>
            <a:endParaRPr lang="en-GB" sz="13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ctr"/>
            <a:endParaRPr lang="en-GB" sz="1100" b="1" dirty="0">
              <a:solidFill>
                <a:schemeClr val="tx1"/>
              </a:solidFill>
              <a:latin typeface="Calibri" panose="020F0502020204030204" pitchFamily="34" charset="0"/>
              <a:cs typeface="Calibri" panose="020F0502020204030204" pitchFamily="34" charset="0"/>
            </a:endParaRPr>
          </a:p>
          <a:p>
            <a:r>
              <a:rPr lang="en-GB" sz="1300" b="1" dirty="0">
                <a:solidFill>
                  <a:schemeClr val="tx1"/>
                </a:solidFill>
                <a:latin typeface="Calibri" panose="020F0502020204030204" pitchFamily="34" charset="0"/>
                <a:cs typeface="Calibri" panose="020F0502020204030204" pitchFamily="34" charset="0"/>
              </a:rPr>
              <a:t>TATSACHE: TÄGLICH WERDEN </a:t>
            </a:r>
            <a:r>
              <a:rPr lang="en-GB" sz="1300" dirty="0">
                <a:solidFill>
                  <a:schemeClr val="tx1"/>
                </a:solidFill>
                <a:latin typeface="Calibri" panose="020F0502020204030204" pitchFamily="34" charset="0"/>
                <a:cs typeface="Calibri" panose="020F0502020204030204" pitchFamily="34" charset="0"/>
              </a:rPr>
              <a:t>SCHÄTZUNGSWEISE 316,3 </a:t>
            </a:r>
            <a:r>
              <a:rPr lang="en-GB" sz="1300" b="1" dirty="0">
                <a:solidFill>
                  <a:schemeClr val="tx1"/>
                </a:solidFill>
                <a:latin typeface="Calibri" panose="020F0502020204030204" pitchFamily="34" charset="0"/>
                <a:cs typeface="Calibri" panose="020F0502020204030204" pitchFamily="34" charset="0"/>
              </a:rPr>
              <a:t>MILLIARDEN </a:t>
            </a:r>
            <a:r>
              <a:rPr lang="en-GB" sz="1300" dirty="0">
                <a:solidFill>
                  <a:schemeClr val="tx1"/>
                </a:solidFill>
                <a:latin typeface="Calibri" panose="020F0502020204030204" pitchFamily="34" charset="0"/>
                <a:cs typeface="Calibri" panose="020F0502020204030204" pitchFamily="34" charset="0"/>
              </a:rPr>
              <a:t>(JA, MILLIARDEN) E-MAILS VERSCHICKT!</a:t>
            </a:r>
            <a:endParaRPr lang="en-GB" sz="2000" b="1" dirty="0">
              <a:solidFill>
                <a:schemeClr val="bg1"/>
              </a:solidFill>
              <a:latin typeface="Titillium Web" panose="020B0604020202020204" charset="0"/>
              <a:cs typeface="Calibri" panose="020F0502020204030204" pitchFamily="34" charset="0"/>
            </a:endParaRPr>
          </a:p>
        </p:txBody>
      </p:sp>
      <p:sp>
        <p:nvSpPr>
          <p:cNvPr id="10" name="TextBox 9">
            <a:extLst>
              <a:ext uri="{FF2B5EF4-FFF2-40B4-BE49-F238E27FC236}">
                <a16:creationId xmlns:a16="http://schemas.microsoft.com/office/drawing/2014/main" id="{8DB30E09-7479-43B4-8F4B-813D9A051472}"/>
              </a:ext>
            </a:extLst>
          </p:cNvPr>
          <p:cNvSpPr txBox="1"/>
          <p:nvPr/>
        </p:nvSpPr>
        <p:spPr>
          <a:xfrm>
            <a:off x="5997952" y="0"/>
            <a:ext cx="3146048"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.1. </a:t>
            </a:r>
            <a:r>
              <a:rPr lang="en-GB" sz="1200" dirty="0">
                <a:solidFill>
                  <a:schemeClr val="tx1"/>
                </a:solidFill>
                <a:latin typeface="Calibri" panose="020F0502020204030204" pitchFamily="34" charset="0"/>
                <a:cs typeface="Calibri" panose="020F0502020204030204" pitchFamily="34" charset="0"/>
              </a:rPr>
              <a:t>Interaktion durch digitale Technologien</a:t>
            </a:r>
          </a:p>
        </p:txBody>
      </p:sp>
      <p:pic>
        <p:nvPicPr>
          <p:cNvPr id="16" name="Picture 15" descr="A picture containing text, businesscard&#10;&#10;Description automatically generated">
            <a:extLst>
              <a:ext uri="{FF2B5EF4-FFF2-40B4-BE49-F238E27FC236}">
                <a16:creationId xmlns:a16="http://schemas.microsoft.com/office/drawing/2014/main" id="{EDEE1EB7-052A-4DF5-8D61-5A8F520FC313}"/>
              </a:ext>
            </a:extLst>
          </p:cNvPr>
          <p:cNvPicPr>
            <a:picLocks noChangeAspect="1"/>
          </p:cNvPicPr>
          <p:nvPr/>
        </p:nvPicPr>
        <p:blipFill>
          <a:blip r:embed="rId3"/>
          <a:stretch>
            <a:fillRect/>
          </a:stretch>
        </p:blipFill>
        <p:spPr>
          <a:xfrm>
            <a:off x="8192746" y="4244898"/>
            <a:ext cx="815459" cy="815459"/>
          </a:xfrm>
          <a:prstGeom prst="rect">
            <a:avLst/>
          </a:prstGeom>
        </p:spPr>
      </p:pic>
      <p:pic>
        <p:nvPicPr>
          <p:cNvPr id="18" name="Picture 17" descr="Logo&#10;&#10;Description automatically generated">
            <a:extLst>
              <a:ext uri="{FF2B5EF4-FFF2-40B4-BE49-F238E27FC236}">
                <a16:creationId xmlns:a16="http://schemas.microsoft.com/office/drawing/2014/main" id="{18C4A465-FCF3-4EF4-8856-AC03AEAF3342}"/>
              </a:ext>
            </a:extLst>
          </p:cNvPr>
          <p:cNvPicPr>
            <a:picLocks noChangeAspect="1"/>
          </p:cNvPicPr>
          <p:nvPr/>
        </p:nvPicPr>
        <p:blipFill>
          <a:blip r:embed="rId4"/>
          <a:stretch>
            <a:fillRect/>
          </a:stretch>
        </p:blipFill>
        <p:spPr>
          <a:xfrm>
            <a:off x="380466" y="-166761"/>
            <a:ext cx="1101037" cy="110103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19" name="Google Shape;59;p12">
            <a:extLst>
              <a:ext uri="{FF2B5EF4-FFF2-40B4-BE49-F238E27FC236}">
                <a16:creationId xmlns:a16="http://schemas.microsoft.com/office/drawing/2014/main" id="{F1D67F8A-A975-4361-8C76-F71C305E371D}"/>
              </a:ext>
            </a:extLst>
          </p:cNvPr>
          <p:cNvSpPr txBox="1">
            <a:spLocks/>
          </p:cNvSpPr>
          <p:nvPr/>
        </p:nvSpPr>
        <p:spPr>
          <a:xfrm>
            <a:off x="359354" y="366371"/>
            <a:ext cx="8383066" cy="4397311"/>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1800" b="1" dirty="0">
                <a:solidFill>
                  <a:srgbClr val="FFAA15"/>
                </a:solidFill>
                <a:latin typeface="Calibri" panose="020F0502020204030204" pitchFamily="34" charset="0"/>
                <a:cs typeface="Calibri" panose="020F0502020204030204" pitchFamily="34" charset="0"/>
              </a:rPr>
              <a:t>SENDEN EINER E-MAIL</a:t>
            </a:r>
          </a:p>
        </p:txBody>
      </p:sp>
      <p:sp>
        <p:nvSpPr>
          <p:cNvPr id="10" name="TextBox 9">
            <a:extLst>
              <a:ext uri="{FF2B5EF4-FFF2-40B4-BE49-F238E27FC236}">
                <a16:creationId xmlns:a16="http://schemas.microsoft.com/office/drawing/2014/main" id="{8DB30E09-7479-43B4-8F4B-813D9A051472}"/>
              </a:ext>
            </a:extLst>
          </p:cNvPr>
          <p:cNvSpPr txBox="1"/>
          <p:nvPr/>
        </p:nvSpPr>
        <p:spPr>
          <a:xfrm>
            <a:off x="5997952" y="0"/>
            <a:ext cx="3146048"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.1. </a:t>
            </a:r>
            <a:r>
              <a:rPr lang="en-GB" sz="1200" dirty="0">
                <a:solidFill>
                  <a:schemeClr val="tx1"/>
                </a:solidFill>
                <a:latin typeface="Calibri" panose="020F0502020204030204" pitchFamily="34" charset="0"/>
                <a:cs typeface="Calibri" panose="020F0502020204030204" pitchFamily="34" charset="0"/>
              </a:rPr>
              <a:t>Interaktion durch digitale Technologien</a:t>
            </a:r>
          </a:p>
        </p:txBody>
      </p:sp>
      <p:pic>
        <p:nvPicPr>
          <p:cNvPr id="2" name="2. Email construction">
            <a:hlinkClick r:id="" action="ppaction://media"/>
            <a:extLst>
              <a:ext uri="{FF2B5EF4-FFF2-40B4-BE49-F238E27FC236}">
                <a16:creationId xmlns:a16="http://schemas.microsoft.com/office/drawing/2014/main" id="{E0B835A6-DBF9-4A3E-BFBF-9AA3AB8ED97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74493" y="758308"/>
            <a:ext cx="7069659" cy="3626883"/>
          </a:xfrm>
          <a:prstGeom prst="rect">
            <a:avLst/>
          </a:prstGeom>
        </p:spPr>
      </p:pic>
      <p:pic>
        <p:nvPicPr>
          <p:cNvPr id="7" name="Picture 6" descr="Icon&#10;&#10;Description automatically generated">
            <a:extLst>
              <a:ext uri="{FF2B5EF4-FFF2-40B4-BE49-F238E27FC236}">
                <a16:creationId xmlns:a16="http://schemas.microsoft.com/office/drawing/2014/main" id="{8F82D5E0-CD56-4764-BBD3-A9049C885CDB}"/>
              </a:ext>
            </a:extLst>
          </p:cNvPr>
          <p:cNvPicPr>
            <a:picLocks noChangeAspect="1"/>
          </p:cNvPicPr>
          <p:nvPr/>
        </p:nvPicPr>
        <p:blipFill>
          <a:blip r:embed="rId6"/>
          <a:stretch>
            <a:fillRect/>
          </a:stretch>
        </p:blipFill>
        <p:spPr>
          <a:xfrm>
            <a:off x="5282498" y="4395963"/>
            <a:ext cx="812090" cy="457091"/>
          </a:xfrm>
          <a:prstGeom prst="rect">
            <a:avLst/>
          </a:prstGeom>
        </p:spPr>
      </p:pic>
      <p:pic>
        <p:nvPicPr>
          <p:cNvPr id="8" name="Picture 7" descr="Icon&#10;&#10;Description automatically generated">
            <a:extLst>
              <a:ext uri="{FF2B5EF4-FFF2-40B4-BE49-F238E27FC236}">
                <a16:creationId xmlns:a16="http://schemas.microsoft.com/office/drawing/2014/main" id="{BD69387E-BC7F-4352-894A-C5F4439859C9}"/>
              </a:ext>
            </a:extLst>
          </p:cNvPr>
          <p:cNvPicPr>
            <a:picLocks noChangeAspect="1"/>
          </p:cNvPicPr>
          <p:nvPr/>
        </p:nvPicPr>
        <p:blipFill>
          <a:blip r:embed="rId7"/>
          <a:stretch>
            <a:fillRect/>
          </a:stretch>
        </p:blipFill>
        <p:spPr>
          <a:xfrm>
            <a:off x="8193534" y="2565025"/>
            <a:ext cx="598680" cy="598680"/>
          </a:xfrm>
          <a:prstGeom prst="rect">
            <a:avLst/>
          </a:prstGeom>
        </p:spPr>
      </p:pic>
      <p:pic>
        <p:nvPicPr>
          <p:cNvPr id="9" name="Picture 8" descr="Icon&#10;&#10;Description automatically generated">
            <a:extLst>
              <a:ext uri="{FF2B5EF4-FFF2-40B4-BE49-F238E27FC236}">
                <a16:creationId xmlns:a16="http://schemas.microsoft.com/office/drawing/2014/main" id="{3D69128B-8CA4-4BF2-A512-A86620366C17}"/>
              </a:ext>
            </a:extLst>
          </p:cNvPr>
          <p:cNvPicPr>
            <a:picLocks noChangeAspect="1"/>
          </p:cNvPicPr>
          <p:nvPr/>
        </p:nvPicPr>
        <p:blipFill>
          <a:blip r:embed="rId8"/>
          <a:stretch>
            <a:fillRect/>
          </a:stretch>
        </p:blipFill>
        <p:spPr>
          <a:xfrm>
            <a:off x="77439" y="697061"/>
            <a:ext cx="563829" cy="563829"/>
          </a:xfrm>
          <a:prstGeom prst="rect">
            <a:avLst/>
          </a:prstGeom>
        </p:spPr>
      </p:pic>
      <p:sp>
        <p:nvSpPr>
          <p:cNvPr id="3" name="TextBox 2">
            <a:extLst>
              <a:ext uri="{FF2B5EF4-FFF2-40B4-BE49-F238E27FC236}">
                <a16:creationId xmlns:a16="http://schemas.microsoft.com/office/drawing/2014/main" id="{7F6D49C6-F9D4-4785-9096-AB20FC46BC06}"/>
              </a:ext>
            </a:extLst>
          </p:cNvPr>
          <p:cNvSpPr txBox="1"/>
          <p:nvPr/>
        </p:nvSpPr>
        <p:spPr>
          <a:xfrm>
            <a:off x="25579" y="4646323"/>
            <a:ext cx="4353540" cy="261610"/>
          </a:xfrm>
          <a:prstGeom prst="rect">
            <a:avLst/>
          </a:prstGeom>
          <a:noFill/>
        </p:spPr>
        <p:txBody>
          <a:bodyPr wrap="square" rtlCol="0">
            <a:spAutoFit/>
          </a:bodyPr>
          <a:lstStyle/>
          <a:p>
            <a:r>
              <a:rPr lang="en-GB" sz="1100" b="1" dirty="0">
                <a:solidFill>
                  <a:srgbClr val="E79F24"/>
                </a:solidFill>
              </a:rPr>
              <a:t>WUSSTEN SIE, DASS SIE EINE E-MAIL PLANEN KÖNNEN?</a:t>
            </a:r>
          </a:p>
        </p:txBody>
      </p:sp>
    </p:spTree>
    <p:extLst>
      <p:ext uri="{BB962C8B-B14F-4D97-AF65-F5344CB8AC3E}">
        <p14:creationId xmlns:p14="http://schemas.microsoft.com/office/powerpoint/2010/main" val="170392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9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19" name="Google Shape;59;p12">
            <a:extLst>
              <a:ext uri="{FF2B5EF4-FFF2-40B4-BE49-F238E27FC236}">
                <a16:creationId xmlns:a16="http://schemas.microsoft.com/office/drawing/2014/main" id="{F1D67F8A-A975-4361-8C76-F71C305E371D}"/>
              </a:ext>
            </a:extLst>
          </p:cNvPr>
          <p:cNvSpPr txBox="1">
            <a:spLocks/>
          </p:cNvSpPr>
          <p:nvPr/>
        </p:nvSpPr>
        <p:spPr>
          <a:xfrm>
            <a:off x="476382" y="752409"/>
            <a:ext cx="5003623" cy="3638681"/>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1800" b="1" dirty="0">
                <a:solidFill>
                  <a:srgbClr val="FFAA15"/>
                </a:solidFill>
                <a:latin typeface="Calibri" panose="020F0502020204030204" pitchFamily="34" charset="0"/>
                <a:cs typeface="Calibri" panose="020F0502020204030204" pitchFamily="34" charset="0"/>
              </a:rPr>
              <a:t>EMAIL: DIE WICHTIGSTEN FUNKTIONEN</a:t>
            </a:r>
          </a:p>
          <a:p>
            <a:pPr marL="285750" indent="-285750" algn="ctr">
              <a:buClr>
                <a:schemeClr val="bg1"/>
              </a:buClr>
              <a:buFont typeface="Wingdings" panose="05000000000000000000" pitchFamily="2" charset="2"/>
              <a:buChar char="Ø"/>
            </a:pPr>
            <a:endParaRPr lang="en-GB" dirty="0">
              <a:solidFill>
                <a:schemeClr val="bg1"/>
              </a:solidFill>
              <a:latin typeface="Calibri" panose="020F0502020204030204" pitchFamily="34" charset="0"/>
              <a:cs typeface="Calibri" panose="020F0502020204030204" pitchFamily="34" charset="0"/>
            </a:endParaRPr>
          </a:p>
          <a:p>
            <a:pPr marL="342900" lvl="0" indent="-342900" rtl="0">
              <a:buClr>
                <a:schemeClr val="bg1"/>
              </a:buClr>
              <a:buFont typeface="Wingdings" panose="05000000000000000000" pitchFamily="2" charset="2"/>
              <a:buChar char="Ø"/>
              <a:tabLst>
                <a:tab pos="457200" algn="l"/>
              </a:tabLst>
            </a:pPr>
            <a:r>
              <a:rPr lang="en-GB" b="1" dirty="0">
                <a:solidFill>
                  <a:srgbClr val="FFAA15"/>
                </a:solidFill>
                <a:effectLst/>
                <a:latin typeface="Calibri" panose="020F0502020204030204" pitchFamily="34" charset="0"/>
                <a:ea typeface="Times New Roman" panose="02020603050405020304" pitchFamily="18" charset="0"/>
                <a:cs typeface="Arial" panose="020B0604020202020204" pitchFamily="34" charset="0"/>
              </a:rPr>
              <a:t>Antworten</a:t>
            </a:r>
            <a:r>
              <a:rPr lang="en-GB" dirty="0">
                <a:solidFill>
                  <a:srgbClr val="FFAA15"/>
                </a:solidFill>
                <a:effectLst/>
                <a:latin typeface="Calibri" panose="020F0502020204030204" pitchFamily="34" charset="0"/>
                <a:ea typeface="Times New Roman" panose="02020603050405020304" pitchFamily="18" charset="0"/>
                <a:cs typeface="Arial" panose="020B0604020202020204" pitchFamily="34" charset="0"/>
              </a:rPr>
              <a:t>: </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Wenn Sie auf </a:t>
            </a:r>
            <a:r>
              <a:rPr lang="de-AT" dirty="0">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lang="en-GB"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Antworten</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 klicken, </a:t>
            </a:r>
            <a:r>
              <a:rPr lang="en-GB"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antworten Sie </a:t>
            </a:r>
            <a:r>
              <a:rPr lang="en-GB"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nur</a:t>
            </a:r>
            <a:r>
              <a:rPr lang="en-GB"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r>
              <a:rPr lang="en-GB"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dem</a:t>
            </a:r>
            <a:r>
              <a:rPr lang="en-GB"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/r </a:t>
            </a:r>
            <a:r>
              <a:rPr lang="en-GB"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Absender</a:t>
            </a:r>
            <a:r>
              <a:rPr lang="en-GB"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*in der E-Mail, die Sie </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erhalten haben.</a:t>
            </a:r>
          </a:p>
          <a:p>
            <a:pPr marL="342900" lvl="0" indent="-342900" rtl="0">
              <a:buClr>
                <a:schemeClr val="bg1"/>
              </a:buClr>
              <a:buFont typeface="Wingdings" panose="05000000000000000000" pitchFamily="2" charset="2"/>
              <a:buChar char="Ø"/>
              <a:tabLst>
                <a:tab pos="457200" algn="l"/>
              </a:tabLst>
            </a:pPr>
            <a:endPar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buClr>
                <a:schemeClr val="bg1"/>
              </a:buClr>
              <a:buFont typeface="Wingdings" panose="05000000000000000000" pitchFamily="2" charset="2"/>
              <a:buChar char="Ø"/>
              <a:tabLst>
                <a:tab pos="457200" algn="l"/>
              </a:tabLst>
            </a:pPr>
            <a:r>
              <a:rPr lang="en-GB" b="1" dirty="0">
                <a:solidFill>
                  <a:srgbClr val="FFAA15"/>
                </a:solidFill>
                <a:effectLst/>
                <a:latin typeface="Calibri" panose="020F0502020204030204" pitchFamily="34" charset="0"/>
                <a:ea typeface="Times New Roman" panose="02020603050405020304" pitchFamily="18" charset="0"/>
                <a:cs typeface="Arial" panose="020B0604020202020204" pitchFamily="34" charset="0"/>
              </a:rPr>
              <a:t>Allen antworten</a:t>
            </a:r>
            <a:r>
              <a:rPr lang="en-GB" dirty="0">
                <a:solidFill>
                  <a:srgbClr val="FFAA15"/>
                </a:solidFill>
                <a:effectLst/>
                <a:latin typeface="Calibri" panose="020F0502020204030204" pitchFamily="34" charset="0"/>
                <a:ea typeface="Times New Roman" panose="02020603050405020304" pitchFamily="18" charset="0"/>
                <a:cs typeface="Arial" panose="020B0604020202020204" pitchFamily="34" charset="0"/>
              </a:rPr>
              <a:t>: </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Wenn Sie auf </a:t>
            </a:r>
            <a:r>
              <a:rPr lang="de-AT" dirty="0">
                <a:solidFill>
                  <a:schemeClr val="bg1"/>
                </a:solidFill>
                <a:latin typeface="Calibri" panose="020F0502020204030204" pitchFamily="34" charset="0"/>
                <a:ea typeface="Calibri" panose="020F0502020204030204" pitchFamily="34" charset="0"/>
                <a:cs typeface="Arial" panose="020B0604020202020204" pitchFamily="34" charset="0"/>
              </a:rPr>
              <a:t>„</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Allen </a:t>
            </a:r>
            <a:r>
              <a:rPr lang="en-GB"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antworten</a:t>
            </a:r>
            <a:r>
              <a:rPr lang="de-AT" dirty="0">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 klicken, antworten Sie </a:t>
            </a:r>
            <a:r>
              <a:rPr lang="de-DE" dirty="0" err="1">
                <a:solidFill>
                  <a:schemeClr val="bg1"/>
                </a:solidFill>
                <a:effectLst/>
                <a:latin typeface="Calibri" panose="020F0502020204030204" pitchFamily="34" charset="0"/>
                <a:ea typeface="Times New Roman" panose="02020603050405020304" pitchFamily="18" charset="0"/>
                <a:cs typeface="Arial" panose="020B0604020202020204" pitchFamily="34" charset="0"/>
              </a:rPr>
              <a:t>allen</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 die in den </a:t>
            </a:r>
            <a:r>
              <a:rPr lang="de-DE"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Feldern „An</a:t>
            </a:r>
            <a:r>
              <a:rPr lang="de-DE" dirty="0">
                <a:solidFill>
                  <a:schemeClr val="bg1"/>
                </a:solidFill>
                <a:latin typeface="Calibri" panose="020F0502020204030204" pitchFamily="34" charset="0"/>
                <a:ea typeface="Times New Roman" panose="02020603050405020304" pitchFamily="18" charset="0"/>
                <a:cs typeface="Arial" panose="020B0604020202020204" pitchFamily="34" charset="0"/>
              </a:rPr>
              <a:t>“</a:t>
            </a:r>
            <a:r>
              <a:rPr lang="de-DE"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und „CC</a:t>
            </a:r>
            <a:r>
              <a:rPr lang="de-DE" dirty="0">
                <a:solidFill>
                  <a:schemeClr val="bg1"/>
                </a:solidFill>
                <a:latin typeface="Calibri" panose="020F0502020204030204" pitchFamily="34" charset="0"/>
                <a:ea typeface="Times New Roman" panose="02020603050405020304" pitchFamily="18" charset="0"/>
                <a:cs typeface="Arial" panose="020B0604020202020204" pitchFamily="34" charset="0"/>
              </a:rPr>
              <a:t>“</a:t>
            </a:r>
            <a:r>
              <a:rPr lang="de-DE"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der </a:t>
            </a:r>
            <a:r>
              <a:rPr lang="en-GB"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erhaltenen </a:t>
            </a:r>
            <a:r>
              <a:rPr lang="de-DE"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E-Mail </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stehen. </a:t>
            </a:r>
          </a:p>
          <a:p>
            <a:pPr marL="342900" lvl="0" indent="-342900">
              <a:buClr>
                <a:schemeClr val="bg1"/>
              </a:buClr>
              <a:buFont typeface="Wingdings" panose="05000000000000000000" pitchFamily="2" charset="2"/>
              <a:buChar char="Ø"/>
              <a:tabLst>
                <a:tab pos="457200" algn="l"/>
              </a:tabLst>
            </a:pPr>
            <a:endParaRPr lang="en-GB"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buClr>
                <a:schemeClr val="bg1"/>
              </a:buClr>
              <a:buFont typeface="Wingdings" panose="05000000000000000000" pitchFamily="2" charset="2"/>
              <a:buChar char="Ø"/>
              <a:tabLst>
                <a:tab pos="457200" algn="l"/>
              </a:tabLst>
            </a:pPr>
            <a:r>
              <a:rPr lang="en-GB" b="1" dirty="0">
                <a:solidFill>
                  <a:srgbClr val="FFAA15"/>
                </a:solidFill>
                <a:effectLst/>
                <a:latin typeface="Calibri" panose="020F0502020204030204" pitchFamily="34" charset="0"/>
                <a:ea typeface="Times New Roman" panose="02020603050405020304" pitchFamily="18" charset="0"/>
                <a:cs typeface="Arial" panose="020B0604020202020204" pitchFamily="34" charset="0"/>
              </a:rPr>
              <a:t>Weiterleiten</a:t>
            </a:r>
            <a:r>
              <a:rPr lang="en-GB" dirty="0">
                <a:solidFill>
                  <a:srgbClr val="FFAA15"/>
                </a:solidFill>
                <a:effectLst/>
                <a:latin typeface="Calibri" panose="020F0502020204030204" pitchFamily="34" charset="0"/>
                <a:ea typeface="Times New Roman" panose="02020603050405020304" pitchFamily="18" charset="0"/>
                <a:cs typeface="Arial" panose="020B0604020202020204" pitchFamily="34" charset="0"/>
              </a:rPr>
              <a:t>: </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Indem Sie auf </a:t>
            </a:r>
            <a:r>
              <a:rPr lang="de-AT" dirty="0">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lang="en-GB"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Weiterleiten</a:t>
            </a:r>
            <a:r>
              <a:rPr lang="de-AT" dirty="0">
                <a:solidFill>
                  <a:schemeClr val="bg1"/>
                </a:solidFill>
                <a:latin typeface="Calibri" panose="020F0502020204030204" pitchFamily="34" charset="0"/>
                <a:ea typeface="Calibri" panose="020F0502020204030204" pitchFamily="34" charset="0"/>
                <a:cs typeface="Arial" panose="020B0604020202020204" pitchFamily="34" charset="0"/>
              </a:rPr>
              <a:t>“</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 klicken, können Sie eine empfangene E-Mail an eine </a:t>
            </a:r>
            <a:r>
              <a:rPr lang="en-GB"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beliebige</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 Person senden, indem Sie deren E-Mail-Adresse in das Feld </a:t>
            </a:r>
            <a:r>
              <a:rPr lang="el-GR" dirty="0">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lang="de-AT" dirty="0">
                <a:solidFill>
                  <a:schemeClr val="bg1"/>
                </a:solidFill>
                <a:effectLst/>
                <a:latin typeface="Calibri" panose="020F0502020204030204" pitchFamily="34" charset="0"/>
                <a:ea typeface="Calibri" panose="020F0502020204030204" pitchFamily="34" charset="0"/>
                <a:cs typeface="Arial" panose="020B0604020202020204" pitchFamily="34" charset="0"/>
              </a:rPr>
              <a:t>An</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 eintragen </a:t>
            </a:r>
            <a:r>
              <a:rPr lang="en-GB"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(z.B. leiten Sie eine E-Mail weiter, die Sie über einen lokalen Workshop erhalten haben, der für sie von Interesse sein könnte).</a:t>
            </a:r>
          </a:p>
          <a:p>
            <a:pPr marL="342900" lvl="0" indent="-342900">
              <a:buClr>
                <a:schemeClr val="bg1"/>
              </a:buClr>
              <a:buFont typeface="Wingdings" panose="05000000000000000000" pitchFamily="2" charset="2"/>
              <a:buChar char="Ø"/>
              <a:tabLst>
                <a:tab pos="457200" algn="l"/>
              </a:tabLst>
            </a:pPr>
            <a:endPar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buClr>
                <a:schemeClr val="bg1"/>
              </a:buClr>
              <a:buFont typeface="Wingdings" panose="05000000000000000000" pitchFamily="2" charset="2"/>
              <a:buChar char="Ø"/>
              <a:tabLst>
                <a:tab pos="457200" algn="l"/>
              </a:tabLst>
            </a:pPr>
            <a:r>
              <a:rPr lang="en-GB" b="1" dirty="0">
                <a:solidFill>
                  <a:srgbClr val="FFAA15"/>
                </a:solidFill>
                <a:effectLst/>
                <a:latin typeface="Calibri" panose="020F0502020204030204" pitchFamily="34" charset="0"/>
                <a:ea typeface="Times New Roman" panose="02020603050405020304" pitchFamily="18" charset="0"/>
                <a:cs typeface="Arial" panose="020B0604020202020204" pitchFamily="34" charset="0"/>
              </a:rPr>
              <a:t>Anhänge</a:t>
            </a:r>
            <a:r>
              <a:rPr lang="en-GB" b="1" dirty="0">
                <a:solidFill>
                  <a:srgbClr val="FFAA15"/>
                </a:solidFill>
                <a:effectLst/>
                <a:latin typeface="Calibri" panose="020F0502020204030204" pitchFamily="34" charset="0"/>
                <a:ea typeface="Calibri" panose="020F0502020204030204" pitchFamily="34" charset="0"/>
                <a:cs typeface="Arial" panose="020B0604020202020204" pitchFamily="34" charset="0"/>
              </a:rPr>
              <a:t>: </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Der/die </a:t>
            </a:r>
            <a:r>
              <a:rPr lang="en-GB"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Absender</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*in kann </a:t>
            </a:r>
            <a:r>
              <a:rPr lang="en-GB"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Dateien </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wie </a:t>
            </a:r>
            <a:r>
              <a:rPr lang="en-GB"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Word-Dokumente, Fotos, PDFs oder kleine Videos </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an seine/</a:t>
            </a:r>
            <a:r>
              <a:rPr lang="en-GB"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ihre</a:t>
            </a:r>
            <a:r>
              <a:rPr lang="en-GB" dirty="0">
                <a:solidFill>
                  <a:schemeClr val="bg1"/>
                </a:solidFill>
                <a:effectLst/>
                <a:latin typeface="Calibri" panose="020F0502020204030204" pitchFamily="34" charset="0"/>
                <a:ea typeface="Calibri" panose="020F0502020204030204" pitchFamily="34" charset="0"/>
                <a:cs typeface="Arial" panose="020B0604020202020204" pitchFamily="34" charset="0"/>
              </a:rPr>
              <a:t> E-Mail anhängen. </a:t>
            </a:r>
          </a:p>
          <a:p>
            <a:pPr marL="285750" indent="-285750">
              <a:buClr>
                <a:schemeClr val="bg1"/>
              </a:buClr>
              <a:buFont typeface="Wingdings" panose="05000000000000000000" pitchFamily="2" charset="2"/>
              <a:buChar char="Ø"/>
            </a:pPr>
            <a:endParaRPr lang="en-GB" dirty="0">
              <a:solidFill>
                <a:schemeClr val="bg1"/>
              </a:solidFill>
              <a:latin typeface="Calibri" panose="020F0502020204030204" pitchFamily="34" charset="0"/>
              <a:cs typeface="Calibri" panose="020F0502020204030204" pitchFamily="34" charset="0"/>
            </a:endParaRPr>
          </a:p>
          <a:p>
            <a:pPr algn="ctr"/>
            <a:endParaRPr lang="en-GB" sz="2000" b="1" dirty="0">
              <a:solidFill>
                <a:schemeClr val="bg1"/>
              </a:solidFill>
              <a:latin typeface="Titillium Web" panose="020B0604020202020204" charset="0"/>
              <a:cs typeface="Calibri" panose="020F0502020204030204" pitchFamily="34" charset="0"/>
            </a:endParaRPr>
          </a:p>
        </p:txBody>
      </p:sp>
      <p:sp>
        <p:nvSpPr>
          <p:cNvPr id="10" name="TextBox 9">
            <a:extLst>
              <a:ext uri="{FF2B5EF4-FFF2-40B4-BE49-F238E27FC236}">
                <a16:creationId xmlns:a16="http://schemas.microsoft.com/office/drawing/2014/main" id="{8DB30E09-7479-43B4-8F4B-813D9A051472}"/>
              </a:ext>
            </a:extLst>
          </p:cNvPr>
          <p:cNvSpPr txBox="1"/>
          <p:nvPr/>
        </p:nvSpPr>
        <p:spPr>
          <a:xfrm>
            <a:off x="5997952" y="0"/>
            <a:ext cx="3146048"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.1. </a:t>
            </a:r>
            <a:r>
              <a:rPr lang="en-GB" sz="1200" dirty="0">
                <a:solidFill>
                  <a:schemeClr val="tx1"/>
                </a:solidFill>
                <a:latin typeface="Calibri" panose="020F0502020204030204" pitchFamily="34" charset="0"/>
                <a:cs typeface="Calibri" panose="020F0502020204030204" pitchFamily="34" charset="0"/>
              </a:rPr>
              <a:t>Interaktion durch digitale Technologien</a:t>
            </a:r>
          </a:p>
        </p:txBody>
      </p:sp>
      <p:pic>
        <p:nvPicPr>
          <p:cNvPr id="3" name="Picture 2" descr="Graphical user interface, application, Word&#10;&#10;Description automatically generated">
            <a:extLst>
              <a:ext uri="{FF2B5EF4-FFF2-40B4-BE49-F238E27FC236}">
                <a16:creationId xmlns:a16="http://schemas.microsoft.com/office/drawing/2014/main" id="{4B181C2D-8F59-4356-9955-E0FDCAC8B881}"/>
              </a:ext>
            </a:extLst>
          </p:cNvPr>
          <p:cNvPicPr>
            <a:picLocks noChangeAspect="1"/>
          </p:cNvPicPr>
          <p:nvPr/>
        </p:nvPicPr>
        <p:blipFill>
          <a:blip r:embed="rId3"/>
          <a:stretch>
            <a:fillRect/>
          </a:stretch>
        </p:blipFill>
        <p:spPr>
          <a:xfrm>
            <a:off x="5872837" y="824959"/>
            <a:ext cx="3025402" cy="3955123"/>
          </a:xfrm>
          <a:prstGeom prst="rect">
            <a:avLst/>
          </a:prstGeom>
        </p:spPr>
      </p:pic>
    </p:spTree>
    <p:extLst>
      <p:ext uri="{BB962C8B-B14F-4D97-AF65-F5344CB8AC3E}">
        <p14:creationId xmlns:p14="http://schemas.microsoft.com/office/powerpoint/2010/main" val="2801280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3" name="Picture 2">
            <a:extLst>
              <a:ext uri="{FF2B5EF4-FFF2-40B4-BE49-F238E27FC236}">
                <a16:creationId xmlns:a16="http://schemas.microsoft.com/office/drawing/2014/main" id="{4634012C-4E06-41D2-A547-27EBC9B1B881}"/>
              </a:ext>
            </a:extLst>
          </p:cNvPr>
          <p:cNvPicPr>
            <a:picLocks noChangeAspect="1"/>
          </p:cNvPicPr>
          <p:nvPr/>
        </p:nvPicPr>
        <p:blipFill>
          <a:blip r:embed="rId3"/>
          <a:stretch>
            <a:fillRect/>
          </a:stretch>
        </p:blipFill>
        <p:spPr>
          <a:xfrm>
            <a:off x="6937002" y="1919559"/>
            <a:ext cx="2407023" cy="1804546"/>
          </a:xfrm>
          <a:prstGeom prst="rect">
            <a:avLst/>
          </a:prstGeom>
        </p:spPr>
      </p:pic>
      <p:sp>
        <p:nvSpPr>
          <p:cNvPr id="6" name="TextBox 5">
            <a:extLst>
              <a:ext uri="{FF2B5EF4-FFF2-40B4-BE49-F238E27FC236}">
                <a16:creationId xmlns:a16="http://schemas.microsoft.com/office/drawing/2014/main" id="{E3E0A397-F9BB-42BB-AF80-69017BE532CA}"/>
              </a:ext>
            </a:extLst>
          </p:cNvPr>
          <p:cNvSpPr txBox="1"/>
          <p:nvPr/>
        </p:nvSpPr>
        <p:spPr>
          <a:xfrm>
            <a:off x="6474758" y="4866501"/>
            <a:ext cx="2669241"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2.2 Teilen durch digitale Technologien</a:t>
            </a:r>
          </a:p>
        </p:txBody>
      </p:sp>
      <p:sp>
        <p:nvSpPr>
          <p:cNvPr id="4" name="TextBox 3">
            <a:extLst>
              <a:ext uri="{FF2B5EF4-FFF2-40B4-BE49-F238E27FC236}">
                <a16:creationId xmlns:a16="http://schemas.microsoft.com/office/drawing/2014/main" id="{14CFC4BA-9F19-4B2F-8FAA-445C8082C6FA}"/>
              </a:ext>
            </a:extLst>
          </p:cNvPr>
          <p:cNvSpPr txBox="1"/>
          <p:nvPr/>
        </p:nvSpPr>
        <p:spPr>
          <a:xfrm>
            <a:off x="588797" y="898229"/>
            <a:ext cx="7839456" cy="3847207"/>
          </a:xfrm>
          <a:prstGeom prst="rect">
            <a:avLst/>
          </a:prstGeom>
          <a:noFill/>
        </p:spPr>
        <p:txBody>
          <a:bodyPr wrap="square">
            <a:spAutoFit/>
          </a:bodyPr>
          <a:lstStyle/>
          <a:p>
            <a:pPr marL="101600" algn="ctr"/>
            <a:r>
              <a:rPr lang="en-GB" sz="1800" b="1" dirty="0">
                <a:solidFill>
                  <a:srgbClr val="FFAA15"/>
                </a:solidFill>
                <a:latin typeface="Calibri" panose="020F0502020204030204" pitchFamily="34" charset="0"/>
                <a:ea typeface="Calibri" panose="020F0502020204030204" pitchFamily="34" charset="0"/>
                <a:cs typeface="Arial" panose="020B0604020202020204" pitchFamily="34" charset="0"/>
              </a:rPr>
              <a:t>DIE NUTZUNG VON CLOUD-DIENSTEN: DIE KUNST </a:t>
            </a:r>
          </a:p>
          <a:p>
            <a:pPr marL="101600" algn="ctr"/>
            <a:r>
              <a:rPr lang="en-GB" sz="1800" b="1" dirty="0">
                <a:solidFill>
                  <a:srgbClr val="FFAA15"/>
                </a:solidFill>
                <a:latin typeface="Calibri" panose="020F0502020204030204" pitchFamily="34" charset="0"/>
                <a:ea typeface="Calibri" panose="020F0502020204030204" pitchFamily="34" charset="0"/>
                <a:cs typeface="Arial" panose="020B0604020202020204" pitchFamily="34" charset="0"/>
              </a:rPr>
              <a:t>DES SPEICHERNS UND TEILENS</a:t>
            </a:r>
          </a:p>
          <a:p>
            <a:pPr marL="101600" algn="ctr"/>
            <a:endPar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Disketten haben wir längst hinter uns gelassen! Das Speichern und Teilen von Dateien und jeglicher Art von Material war noch nie so einfach! Machen Sie sich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mit</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der</a:t>
            </a:r>
            <a:r>
              <a:rPr lang="en-GB" sz="1600" b="1" dirty="0">
                <a:solidFill>
                  <a:schemeClr val="tx1"/>
                </a:solidFill>
                <a:latin typeface="Calibri" panose="020F0502020204030204" pitchFamily="34" charset="0"/>
                <a:ea typeface="Calibri" panose="020F0502020204030204" pitchFamily="34" charset="0"/>
                <a:cs typeface="Arial" panose="020B0604020202020204" pitchFamily="34" charset="0"/>
              </a:rPr>
              <a:t> CLOUD </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vertraut! </a:t>
            </a:r>
          </a:p>
          <a:p>
            <a:pPr marL="101600"/>
            <a:endPar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87350" indent="-285750">
              <a:buClr>
                <a:schemeClr val="bg1"/>
              </a:buClr>
              <a:buFont typeface="Wingdings" panose="05000000000000000000" pitchFamily="2" charset="2"/>
              <a:buChar char="Ø"/>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Die Cloud ist keine Wolke! </a:t>
            </a:r>
          </a:p>
          <a:p>
            <a:pPr marL="387350" indent="-285750">
              <a:buClr>
                <a:schemeClr val="bg1"/>
              </a:buClr>
              <a:buFont typeface="Wingdings" panose="05000000000000000000" pitchFamily="2" charset="2"/>
              <a:buChar char="Ø"/>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Die</a:t>
            </a:r>
            <a:r>
              <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rPr>
              <a:t> Server </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sind </a:t>
            </a:r>
            <a:r>
              <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rPr>
              <a:t>rund um die Uhr </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in Betrieb, in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denen</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Benutzer</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innen</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digitale Dateien speichern, aufbewahren und verarbeiten. </a:t>
            </a:r>
          </a:p>
          <a:p>
            <a:pPr marL="387350" indent="-285750">
              <a:buClr>
                <a:schemeClr val="bg1"/>
              </a:buClr>
              <a:buFont typeface="Wingdings" panose="05000000000000000000" pitchFamily="2" charset="2"/>
              <a:buChar char="Ø"/>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Die Cloud ist eine Option zur Fernspeicherung </a:t>
            </a:r>
          </a:p>
          <a:p>
            <a:pPr marL="387350" indent="-285750">
              <a:buClr>
                <a:schemeClr val="bg1"/>
              </a:buClr>
              <a:buFont typeface="Wingdings" panose="05000000000000000000" pitchFamily="2" charset="2"/>
              <a:buChar char="Ø"/>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Zugang zum Internet ist erforderlich</a:t>
            </a:r>
          </a:p>
          <a:p>
            <a:pPr marL="101600"/>
            <a:endPar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Die beliebtesten Cloud-Dienste sind: Google Drive, One Drive, Dropbox,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pCloud </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und Yahoo Mail. </a:t>
            </a:r>
          </a:p>
        </p:txBody>
      </p:sp>
    </p:spTree>
    <p:extLst>
      <p:ext uri="{BB962C8B-B14F-4D97-AF65-F5344CB8AC3E}">
        <p14:creationId xmlns:p14="http://schemas.microsoft.com/office/powerpoint/2010/main" val="448804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5" name="Rectangle 4">
            <a:extLst>
              <a:ext uri="{FF2B5EF4-FFF2-40B4-BE49-F238E27FC236}">
                <a16:creationId xmlns:a16="http://schemas.microsoft.com/office/drawing/2014/main" id="{6C9476BD-5FB9-47B4-936F-66F1D90CE7A5}"/>
              </a:ext>
            </a:extLst>
          </p:cNvPr>
          <p:cNvSpPr/>
          <p:nvPr/>
        </p:nvSpPr>
        <p:spPr>
          <a:xfrm>
            <a:off x="16643" y="1046793"/>
            <a:ext cx="9127357" cy="4096707"/>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50" name="Picture 2" descr="cable network">
            <a:extLst>
              <a:ext uri="{FF2B5EF4-FFF2-40B4-BE49-F238E27FC236}">
                <a16:creationId xmlns:a16="http://schemas.microsoft.com/office/drawing/2014/main" id="{80FA652B-A6F2-4F04-BD89-2E5AE32134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5723"/>
          <a:stretch/>
        </p:blipFill>
        <p:spPr bwMode="auto">
          <a:xfrm>
            <a:off x="5876366" y="1799090"/>
            <a:ext cx="3267634" cy="2174886"/>
          </a:xfrm>
          <a:prstGeom prst="rect">
            <a:avLst/>
          </a:prstGeom>
          <a:noFill/>
          <a:effectLst>
            <a:glow>
              <a:schemeClr val="accent1"/>
            </a:glow>
            <a:reflection blurRad="1041400" endPos="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3E0A397-F9BB-42BB-AF80-69017BE532CA}"/>
              </a:ext>
            </a:extLst>
          </p:cNvPr>
          <p:cNvSpPr txBox="1"/>
          <p:nvPr/>
        </p:nvSpPr>
        <p:spPr>
          <a:xfrm>
            <a:off x="6458116" y="4853490"/>
            <a:ext cx="2669241"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2.2 Teilen durch digitale Technologien</a:t>
            </a:r>
          </a:p>
        </p:txBody>
      </p:sp>
      <p:sp>
        <p:nvSpPr>
          <p:cNvPr id="4" name="TextBox 3">
            <a:extLst>
              <a:ext uri="{FF2B5EF4-FFF2-40B4-BE49-F238E27FC236}">
                <a16:creationId xmlns:a16="http://schemas.microsoft.com/office/drawing/2014/main" id="{14CFC4BA-9F19-4B2F-8FAA-445C8082C6FA}"/>
              </a:ext>
            </a:extLst>
          </p:cNvPr>
          <p:cNvSpPr txBox="1"/>
          <p:nvPr/>
        </p:nvSpPr>
        <p:spPr>
          <a:xfrm>
            <a:off x="-3824" y="1025692"/>
            <a:ext cx="5900658" cy="4278094"/>
          </a:xfrm>
          <a:prstGeom prst="rect">
            <a:avLst/>
          </a:prstGeom>
          <a:noFill/>
        </p:spPr>
        <p:txBody>
          <a:bodyPr wrap="square">
            <a:spAutoFit/>
          </a:bodyPr>
          <a:lstStyle/>
          <a:p>
            <a:pPr marL="101600"/>
            <a:r>
              <a:rPr lang="en-GB" sz="1800" b="1" dirty="0">
                <a:solidFill>
                  <a:srgbClr val="FFAA15"/>
                </a:solidFill>
                <a:latin typeface="Calibri" panose="020F0502020204030204" pitchFamily="34" charset="0"/>
                <a:ea typeface="Calibri" panose="020F0502020204030204" pitchFamily="34" charset="0"/>
                <a:cs typeface="Arial" panose="020B0604020202020204" pitchFamily="34" charset="0"/>
              </a:rPr>
              <a:t>CLOUD-DIENSTE: MEHR ALS NUR EINE SPEICHEROPTION</a:t>
            </a:r>
          </a:p>
          <a:p>
            <a:pPr marL="101600"/>
            <a:endParaRPr lang="en-GB" sz="10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101600"/>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Was haben Cloud-Dienste außer Speicherplatz noch zu bieten?</a:t>
            </a:r>
          </a:p>
          <a:p>
            <a:pPr marL="101600"/>
            <a:endParaRPr lang="en-GB" sz="9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387350" indent="-285750">
              <a:buClr>
                <a:srgbClr val="FFAA15"/>
              </a:buClr>
              <a:buFont typeface="Arial" panose="020B0604020202020204" pitchFamily="34" charset="0"/>
              <a:buChar char="•"/>
            </a:pPr>
            <a:r>
              <a:rPr lang="en-GB" b="1" dirty="0">
                <a:solidFill>
                  <a:schemeClr val="tx1"/>
                </a:solidFill>
                <a:latin typeface="Calibri" panose="020F0502020204030204" pitchFamily="34" charset="0"/>
                <a:ea typeface="Calibri" panose="020F0502020204030204" pitchFamily="34" charset="0"/>
                <a:cs typeface="Arial" panose="020B0604020202020204" pitchFamily="34" charset="0"/>
              </a:rPr>
              <a:t>Bequemer </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Zugriff auf Dateien von </a:t>
            </a:r>
            <a:r>
              <a:rPr lang="en-GB" dirty="0" err="1">
                <a:solidFill>
                  <a:schemeClr val="tx1"/>
                </a:solidFill>
                <a:latin typeface="Calibri" panose="020F0502020204030204" pitchFamily="34" charset="0"/>
                <a:ea typeface="Calibri" panose="020F0502020204030204" pitchFamily="34" charset="0"/>
                <a:cs typeface="Arial" panose="020B0604020202020204" pitchFamily="34" charset="0"/>
              </a:rPr>
              <a:t>jedem</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 mit dem Internet verbundenen Gerät aus</a:t>
            </a:r>
          </a:p>
          <a:p>
            <a:pPr marL="387350" indent="-285750">
              <a:buClr>
                <a:srgbClr val="FFAA15"/>
              </a:buClr>
              <a:buFont typeface="Arial" panose="020B0604020202020204" pitchFamily="34" charset="0"/>
              <a:buChar char="•"/>
            </a:pPr>
            <a:r>
              <a:rPr lang="en-GB" b="1" dirty="0">
                <a:solidFill>
                  <a:schemeClr val="tx1"/>
                </a:solidFill>
                <a:latin typeface="Calibri" panose="020F0502020204030204" pitchFamily="34" charset="0"/>
                <a:ea typeface="Calibri" panose="020F0502020204030204" pitchFamily="34" charset="0"/>
                <a:cs typeface="Arial" panose="020B0604020202020204" pitchFamily="34" charset="0"/>
              </a:rPr>
              <a:t>Gemeinsame Nutzung von </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Dateien </a:t>
            </a:r>
            <a:r>
              <a:rPr lang="en-GB" dirty="0" err="1">
                <a:solidFill>
                  <a:schemeClr val="tx1"/>
                </a:solidFill>
                <a:latin typeface="Calibri" panose="020F0502020204030204" pitchFamily="34" charset="0"/>
                <a:ea typeface="Calibri" panose="020F0502020204030204" pitchFamily="34" charset="0"/>
                <a:cs typeface="Arial" panose="020B0604020202020204" pitchFamily="34" charset="0"/>
              </a:rPr>
              <a:t>mit</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 </a:t>
            </a:r>
            <a:r>
              <a:rPr lang="en-GB" dirty="0" err="1">
                <a:solidFill>
                  <a:schemeClr val="tx1"/>
                </a:solidFill>
                <a:latin typeface="Calibri" panose="020F0502020204030204" pitchFamily="34" charset="0"/>
                <a:ea typeface="Calibri" panose="020F0502020204030204" pitchFamily="34" charset="0"/>
                <a:cs typeface="Arial" panose="020B0604020202020204" pitchFamily="34" charset="0"/>
              </a:rPr>
              <a:t>Kolleg</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a:t>
            </a:r>
            <a:r>
              <a:rPr lang="en-GB" dirty="0" err="1">
                <a:solidFill>
                  <a:schemeClr val="tx1"/>
                </a:solidFill>
                <a:latin typeface="Calibri" panose="020F0502020204030204" pitchFamily="34" charset="0"/>
                <a:ea typeface="Calibri" panose="020F0502020204030204" pitchFamily="34" charset="0"/>
                <a:cs typeface="Arial" panose="020B0604020202020204" pitchFamily="34" charset="0"/>
              </a:rPr>
              <a:t>innen</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 Freund*</a:t>
            </a:r>
            <a:r>
              <a:rPr lang="en-GB" dirty="0" err="1">
                <a:solidFill>
                  <a:schemeClr val="tx1"/>
                </a:solidFill>
                <a:latin typeface="Calibri" panose="020F0502020204030204" pitchFamily="34" charset="0"/>
                <a:ea typeface="Calibri" panose="020F0502020204030204" pitchFamily="34" charset="0"/>
                <a:cs typeface="Arial" panose="020B0604020202020204" pitchFamily="34" charset="0"/>
              </a:rPr>
              <a:t>innen</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 und Familie</a:t>
            </a:r>
          </a:p>
          <a:p>
            <a:pPr marL="387350" indent="-285750">
              <a:buClr>
                <a:srgbClr val="FFAA15"/>
              </a:buClr>
              <a:buFont typeface="Arial" panose="020B0604020202020204" pitchFamily="34" charset="0"/>
              <a:buChar char="•"/>
            </a:pP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Ermöglicht es </a:t>
            </a:r>
            <a:r>
              <a:rPr lang="en-GB" dirty="0" err="1">
                <a:solidFill>
                  <a:schemeClr val="tx1"/>
                </a:solidFill>
                <a:latin typeface="Calibri" panose="020F0502020204030204" pitchFamily="34" charset="0"/>
                <a:ea typeface="Calibri" panose="020F0502020204030204" pitchFamily="34" charset="0"/>
                <a:cs typeface="Arial" panose="020B0604020202020204" pitchFamily="34" charset="0"/>
              </a:rPr>
              <a:t>mehreren</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 </a:t>
            </a:r>
            <a:r>
              <a:rPr lang="en-GB" dirty="0" err="1">
                <a:solidFill>
                  <a:schemeClr val="tx1"/>
                </a:solidFill>
                <a:latin typeface="Calibri" panose="020F0502020204030204" pitchFamily="34" charset="0"/>
                <a:ea typeface="Calibri" panose="020F0502020204030204" pitchFamily="34" charset="0"/>
                <a:cs typeface="Arial" panose="020B0604020202020204" pitchFamily="34" charset="0"/>
              </a:rPr>
              <a:t>Benutzer</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a:t>
            </a:r>
            <a:r>
              <a:rPr lang="en-GB" dirty="0" err="1">
                <a:solidFill>
                  <a:schemeClr val="tx1"/>
                </a:solidFill>
                <a:latin typeface="Calibri" panose="020F0502020204030204" pitchFamily="34" charset="0"/>
                <a:ea typeface="Calibri" panose="020F0502020204030204" pitchFamily="34" charset="0"/>
                <a:cs typeface="Arial" panose="020B0604020202020204" pitchFamily="34" charset="0"/>
              </a:rPr>
              <a:t>innen</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 dieselben digitalen Dateien zu verwenden</a:t>
            </a:r>
          </a:p>
          <a:p>
            <a:pPr marL="387350" indent="-285750">
              <a:buClr>
                <a:srgbClr val="FFAA15"/>
              </a:buClr>
              <a:buFont typeface="Arial" panose="020B0604020202020204" pitchFamily="34" charset="0"/>
              <a:buChar char="•"/>
            </a:pP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Speicherung von digitalen Dateien</a:t>
            </a:r>
          </a:p>
          <a:p>
            <a:pPr marL="101600"/>
            <a:endParaRPr lang="en-GB" sz="9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101600"/>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Die meisten Cloud-Dienste bieten einen </a:t>
            </a:r>
            <a:r>
              <a:rPr lang="en-GB" b="1" dirty="0">
                <a:solidFill>
                  <a:schemeClr val="tx1"/>
                </a:solidFill>
                <a:latin typeface="Calibri" panose="020F0502020204030204" pitchFamily="34" charset="0"/>
                <a:ea typeface="Calibri" panose="020F0502020204030204" pitchFamily="34" charset="0"/>
                <a:cs typeface="Arial" panose="020B0604020202020204" pitchFamily="34" charset="0"/>
              </a:rPr>
              <a:t>begrenzten Speicherplatz kostenlos </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an, so dass die </a:t>
            </a:r>
            <a:r>
              <a:rPr lang="en-GB" dirty="0" err="1">
                <a:solidFill>
                  <a:schemeClr val="tx1"/>
                </a:solidFill>
                <a:latin typeface="Calibri" panose="020F0502020204030204" pitchFamily="34" charset="0"/>
                <a:ea typeface="Calibri" panose="020F0502020204030204" pitchFamily="34" charset="0"/>
                <a:cs typeface="Arial" panose="020B0604020202020204" pitchFamily="34" charset="0"/>
              </a:rPr>
              <a:t>Benutzer</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a:t>
            </a:r>
            <a:r>
              <a:rPr lang="en-GB" dirty="0" err="1">
                <a:solidFill>
                  <a:schemeClr val="tx1"/>
                </a:solidFill>
                <a:latin typeface="Calibri" panose="020F0502020204030204" pitchFamily="34" charset="0"/>
                <a:ea typeface="Calibri" panose="020F0502020204030204" pitchFamily="34" charset="0"/>
                <a:cs typeface="Arial" panose="020B0604020202020204" pitchFamily="34" charset="0"/>
              </a:rPr>
              <a:t>innen</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 sie ausprobieren und mehr Speicherplatz kaufen können, wenn ihnen der Dienst gefällt und sie mehr Speicherplatz benötigen (z. B. Dropbox – 2 GB). </a:t>
            </a:r>
          </a:p>
          <a:p>
            <a:pPr marL="101600"/>
            <a:endParaRPr lang="en-GB" sz="9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101600"/>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Die Nutzung der Cloud ist heute ein </a:t>
            </a:r>
            <a:r>
              <a:rPr lang="en-GB" b="1" dirty="0">
                <a:solidFill>
                  <a:schemeClr val="tx1"/>
                </a:solidFill>
                <a:latin typeface="Calibri" panose="020F0502020204030204" pitchFamily="34" charset="0"/>
                <a:ea typeface="Calibri" panose="020F0502020204030204" pitchFamily="34" charset="0"/>
                <a:cs typeface="Arial" panose="020B0604020202020204" pitchFamily="34" charset="0"/>
              </a:rPr>
              <a:t>zentraler Aspekt von Unternehmen</a:t>
            </a:r>
            <a:r>
              <a:rPr lang="en-GB" dirty="0">
                <a:solidFill>
                  <a:schemeClr val="tx1"/>
                </a:solidFill>
                <a:latin typeface="Calibri" panose="020F0502020204030204" pitchFamily="34" charset="0"/>
                <a:ea typeface="Calibri" panose="020F0502020204030204" pitchFamily="34" charset="0"/>
                <a:cs typeface="Arial" panose="020B0604020202020204" pitchFamily="34" charset="0"/>
              </a:rPr>
              <a:t>, denn sie ermöglicht es mehreren Personen, gleichzeitig an Dateien zu arbeiten.  </a:t>
            </a:r>
          </a:p>
        </p:txBody>
      </p:sp>
    </p:spTree>
    <p:extLst>
      <p:ext uri="{BB962C8B-B14F-4D97-AF65-F5344CB8AC3E}">
        <p14:creationId xmlns:p14="http://schemas.microsoft.com/office/powerpoint/2010/main" val="1812958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6" name="TextBox 5">
            <a:extLst>
              <a:ext uri="{FF2B5EF4-FFF2-40B4-BE49-F238E27FC236}">
                <a16:creationId xmlns:a16="http://schemas.microsoft.com/office/drawing/2014/main" id="{E3E0A397-F9BB-42BB-AF80-69017BE532CA}"/>
              </a:ext>
            </a:extLst>
          </p:cNvPr>
          <p:cNvSpPr txBox="1"/>
          <p:nvPr/>
        </p:nvSpPr>
        <p:spPr>
          <a:xfrm>
            <a:off x="6474758" y="4866501"/>
            <a:ext cx="2669241"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2.2 Teilen durch digitale Technologien</a:t>
            </a:r>
          </a:p>
        </p:txBody>
      </p:sp>
      <p:sp>
        <p:nvSpPr>
          <p:cNvPr id="4" name="TextBox 3">
            <a:extLst>
              <a:ext uri="{FF2B5EF4-FFF2-40B4-BE49-F238E27FC236}">
                <a16:creationId xmlns:a16="http://schemas.microsoft.com/office/drawing/2014/main" id="{14CFC4BA-9F19-4B2F-8FAA-445C8082C6FA}"/>
              </a:ext>
            </a:extLst>
          </p:cNvPr>
          <p:cNvSpPr txBox="1"/>
          <p:nvPr/>
        </p:nvSpPr>
        <p:spPr>
          <a:xfrm>
            <a:off x="588797" y="898229"/>
            <a:ext cx="7839456" cy="369332"/>
          </a:xfrm>
          <a:prstGeom prst="rect">
            <a:avLst/>
          </a:prstGeom>
          <a:noFill/>
        </p:spPr>
        <p:txBody>
          <a:bodyPr wrap="square">
            <a:spAutoFit/>
          </a:bodyPr>
          <a:lstStyle/>
          <a:p>
            <a:pPr marL="101600" algn="ctr"/>
            <a:r>
              <a:rPr lang="en-GB" sz="1800" b="1" dirty="0">
                <a:solidFill>
                  <a:schemeClr val="bg1"/>
                </a:solidFill>
                <a:latin typeface="Calibri" panose="020F0502020204030204" pitchFamily="34" charset="0"/>
                <a:ea typeface="Calibri" panose="020F0502020204030204" pitchFamily="34" charset="0"/>
                <a:cs typeface="Arial" panose="020B0604020202020204" pitchFamily="34" charset="0"/>
              </a:rPr>
              <a:t>HAUPTMERKMALE EINES GEMEINSAMEN DOKUMENTS</a:t>
            </a:r>
          </a:p>
        </p:txBody>
      </p:sp>
      <p:pic>
        <p:nvPicPr>
          <p:cNvPr id="7" name="Picture 6">
            <a:extLst>
              <a:ext uri="{FF2B5EF4-FFF2-40B4-BE49-F238E27FC236}">
                <a16:creationId xmlns:a16="http://schemas.microsoft.com/office/drawing/2014/main" id="{94732FEB-42B7-4D85-8A3D-222E2E6C4CDA}"/>
              </a:ext>
            </a:extLst>
          </p:cNvPr>
          <p:cNvPicPr>
            <a:picLocks noChangeAspect="1"/>
          </p:cNvPicPr>
          <p:nvPr/>
        </p:nvPicPr>
        <p:blipFill>
          <a:blip r:embed="rId3"/>
          <a:stretch>
            <a:fillRect/>
          </a:stretch>
        </p:blipFill>
        <p:spPr>
          <a:xfrm>
            <a:off x="300633" y="1411341"/>
            <a:ext cx="8653379" cy="2911888"/>
          </a:xfrm>
          <a:prstGeom prst="rect">
            <a:avLst/>
          </a:prstGeom>
        </p:spPr>
      </p:pic>
    </p:spTree>
    <p:extLst>
      <p:ext uri="{BB962C8B-B14F-4D97-AF65-F5344CB8AC3E}">
        <p14:creationId xmlns:p14="http://schemas.microsoft.com/office/powerpoint/2010/main" val="2065677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3" name="Title 2">
            <a:extLst>
              <a:ext uri="{FF2B5EF4-FFF2-40B4-BE49-F238E27FC236}">
                <a16:creationId xmlns:a16="http://schemas.microsoft.com/office/drawing/2014/main" id="{18DD2529-2AA9-4593-9D6B-5F05CC7F9B30}"/>
              </a:ext>
            </a:extLst>
          </p:cNvPr>
          <p:cNvSpPr>
            <a:spLocks noGrp="1"/>
          </p:cNvSpPr>
          <p:nvPr>
            <p:ph type="title"/>
          </p:nvPr>
        </p:nvSpPr>
        <p:spPr>
          <a:xfrm>
            <a:off x="447608" y="845997"/>
            <a:ext cx="4690448" cy="3451505"/>
          </a:xfrm>
        </p:spPr>
        <p:txBody>
          <a:bodyPr anchor="t"/>
          <a:lstStyle/>
          <a:p>
            <a:pPr>
              <a:lnSpc>
                <a:spcPct val="150000"/>
              </a:lnSpc>
              <a:buClrTx/>
            </a:pPr>
            <a:r>
              <a:rPr lang="en-IE" sz="1800" dirty="0">
                <a:solidFill>
                  <a:srgbClr val="FFAA15"/>
                </a:solidFill>
                <a:latin typeface="Calibri" panose="020F0502020204030204" pitchFamily="34" charset="0"/>
                <a:cs typeface="Calibri" panose="020F0502020204030204" pitchFamily="34" charset="0"/>
              </a:rPr>
              <a:t>AKTIVITÄT 1.2.1: </a:t>
            </a:r>
            <a:r>
              <a:rPr lang="en-IE" sz="1800" dirty="0">
                <a:solidFill>
                  <a:schemeClr val="bg1"/>
                </a:solidFill>
                <a:latin typeface="Calibri" panose="020F0502020204030204" pitchFamily="34" charset="0"/>
                <a:cs typeface="Calibri" panose="020F0502020204030204" pitchFamily="34" charset="0"/>
              </a:rPr>
              <a:t>WIE MAN DATEIEN ÜBER DIE CLOUD TEILT (15')</a:t>
            </a:r>
            <a:br>
              <a:rPr lang="en-IE" sz="2000" dirty="0">
                <a:solidFill>
                  <a:schemeClr val="bg1"/>
                </a:solidFill>
                <a:latin typeface="Calibri" panose="020F0502020204030204" pitchFamily="34" charset="0"/>
                <a:cs typeface="Calibri" panose="020F0502020204030204" pitchFamily="34" charset="0"/>
              </a:rPr>
            </a:br>
            <a:br>
              <a:rPr lang="en-IE" sz="1400" b="0" dirty="0"/>
            </a:br>
            <a:r>
              <a:rPr lang="en-IE" sz="1400" b="0" dirty="0">
                <a:latin typeface="Calibri" panose="020F0502020204030204" pitchFamily="34" charset="0"/>
                <a:cs typeface="Calibri" panose="020F0502020204030204" pitchFamily="34" charset="0"/>
              </a:rPr>
              <a:t>- Gehen Sie zu Ihrem Cloud-Dienst</a:t>
            </a:r>
            <a:br>
              <a:rPr lang="en-IE" sz="1400" b="0" dirty="0">
                <a:latin typeface="Calibri" panose="020F0502020204030204" pitchFamily="34" charset="0"/>
                <a:cs typeface="Calibri" panose="020F0502020204030204" pitchFamily="34" charset="0"/>
              </a:rPr>
            </a:br>
            <a:r>
              <a:rPr lang="en-IE" sz="1400" b="0" dirty="0">
                <a:latin typeface="Calibri" panose="020F0502020204030204" pitchFamily="34" charset="0"/>
                <a:cs typeface="Calibri" panose="020F0502020204030204" pitchFamily="34" charset="0"/>
              </a:rPr>
              <a:t>- Erstellen Sie eine Datei oder einen Ordner, den Sie freigeben möchten</a:t>
            </a:r>
            <a:br>
              <a:rPr lang="en-IE" sz="1400" b="0" dirty="0">
                <a:latin typeface="Calibri" panose="020F0502020204030204" pitchFamily="34" charset="0"/>
                <a:cs typeface="Calibri" panose="020F0502020204030204" pitchFamily="34" charset="0"/>
              </a:rPr>
            </a:br>
            <a:r>
              <a:rPr lang="en-IE" sz="1400" b="0" dirty="0">
                <a:latin typeface="Calibri" panose="020F0502020204030204" pitchFamily="34" charset="0"/>
                <a:cs typeface="Calibri" panose="020F0502020204030204" pitchFamily="34" charset="0"/>
              </a:rPr>
              <a:t>- Fügen Sie die E-Mail-Adressen der Personen hinzu, die Zugriff haben sollen (</a:t>
            </a:r>
            <a:r>
              <a:rPr lang="en-IE" sz="1400" b="0" dirty="0" err="1">
                <a:latin typeface="Calibri" panose="020F0502020204030204" pitchFamily="34" charset="0"/>
                <a:cs typeface="Calibri" panose="020F0502020204030204" pitchFamily="34" charset="0"/>
              </a:rPr>
              <a:t>Redakteur</a:t>
            </a:r>
            <a:r>
              <a:rPr lang="en-IE" sz="1400" b="0" dirty="0">
                <a:latin typeface="Calibri" panose="020F0502020204030204" pitchFamily="34" charset="0"/>
                <a:cs typeface="Calibri" panose="020F0502020204030204" pitchFamily="34" charset="0"/>
              </a:rPr>
              <a:t>*</a:t>
            </a:r>
            <a:r>
              <a:rPr lang="en-IE" sz="1400" b="0" dirty="0" err="1">
                <a:latin typeface="Calibri" panose="020F0502020204030204" pitchFamily="34" charset="0"/>
                <a:cs typeface="Calibri" panose="020F0502020204030204" pitchFamily="34" charset="0"/>
              </a:rPr>
              <a:t>innen</a:t>
            </a:r>
            <a:r>
              <a:rPr lang="en-IE" sz="1400" b="0" dirty="0">
                <a:latin typeface="Calibri" panose="020F0502020204030204" pitchFamily="34" charset="0"/>
                <a:cs typeface="Calibri" panose="020F0502020204030204" pitchFamily="34" charset="0"/>
              </a:rPr>
              <a:t>, </a:t>
            </a:r>
            <a:r>
              <a:rPr lang="en-IE" sz="1400" b="0" dirty="0" err="1">
                <a:latin typeface="Calibri" panose="020F0502020204030204" pitchFamily="34" charset="0"/>
                <a:cs typeface="Calibri" panose="020F0502020204030204" pitchFamily="34" charset="0"/>
              </a:rPr>
              <a:t>Zuschauer</a:t>
            </a:r>
            <a:r>
              <a:rPr lang="en-IE" sz="1400" b="0" dirty="0">
                <a:latin typeface="Calibri" panose="020F0502020204030204" pitchFamily="34" charset="0"/>
                <a:cs typeface="Calibri" panose="020F0502020204030204" pitchFamily="34" charset="0"/>
              </a:rPr>
              <a:t>*</a:t>
            </a:r>
            <a:r>
              <a:rPr lang="en-IE" sz="1400" b="0" dirty="0" err="1">
                <a:latin typeface="Calibri" panose="020F0502020204030204" pitchFamily="34" charset="0"/>
                <a:cs typeface="Calibri" panose="020F0502020204030204" pitchFamily="34" charset="0"/>
              </a:rPr>
              <a:t>innen</a:t>
            </a:r>
            <a:r>
              <a:rPr lang="en-IE" sz="1400" b="0" dirty="0">
                <a:latin typeface="Calibri" panose="020F0502020204030204" pitchFamily="34" charset="0"/>
                <a:cs typeface="Calibri" panose="020F0502020204030204" pitchFamily="34" charset="0"/>
              </a:rPr>
              <a:t>, Administrator*</a:t>
            </a:r>
            <a:r>
              <a:rPr lang="en-IE" sz="1400" b="0" dirty="0" err="1">
                <a:latin typeface="Calibri" panose="020F0502020204030204" pitchFamily="34" charset="0"/>
                <a:cs typeface="Calibri" panose="020F0502020204030204" pitchFamily="34" charset="0"/>
              </a:rPr>
              <a:t>innen</a:t>
            </a:r>
            <a:r>
              <a:rPr lang="en-IE" sz="1400" b="0" dirty="0">
                <a:latin typeface="Calibri" panose="020F0502020204030204" pitchFamily="34" charset="0"/>
                <a:cs typeface="Calibri" panose="020F0502020204030204" pitchFamily="34" charset="0"/>
              </a:rPr>
              <a:t>)</a:t>
            </a:r>
            <a:br>
              <a:rPr lang="en-IE" sz="1400" b="0" dirty="0">
                <a:latin typeface="Calibri" panose="020F0502020204030204" pitchFamily="34" charset="0"/>
                <a:cs typeface="Calibri" panose="020F0502020204030204" pitchFamily="34" charset="0"/>
              </a:rPr>
            </a:br>
            <a:r>
              <a:rPr lang="en-IE" sz="1400" b="0" dirty="0">
                <a:latin typeface="Calibri" panose="020F0502020204030204" pitchFamily="34" charset="0"/>
                <a:cs typeface="Calibri" panose="020F0502020204030204" pitchFamily="34" charset="0"/>
              </a:rPr>
              <a:t>- Sie können auch einen Link zur Freigabe erstellen und an jeden senden oder ihn öffentlich zugänglich machen, wenn Sie möchten, dass die Datei für jeden zugänglich ist. </a:t>
            </a:r>
            <a:br>
              <a:rPr lang="en-IE" sz="1600" b="0" dirty="0">
                <a:latin typeface="Calibri" panose="020F0502020204030204" pitchFamily="34" charset="0"/>
                <a:cs typeface="Calibri" panose="020F0502020204030204" pitchFamily="34" charset="0"/>
              </a:rPr>
            </a:br>
            <a:endParaRPr lang="en-IE" sz="1600" b="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25BBCC8-1869-435A-B804-356386F23086}"/>
              </a:ext>
            </a:extLst>
          </p:cNvPr>
          <p:cNvSpPr txBox="1"/>
          <p:nvPr/>
        </p:nvSpPr>
        <p:spPr>
          <a:xfrm>
            <a:off x="6474758" y="4866501"/>
            <a:ext cx="2669241"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2.2 Teilen durch digitale Technologien</a:t>
            </a:r>
          </a:p>
        </p:txBody>
      </p:sp>
      <p:pic>
        <p:nvPicPr>
          <p:cNvPr id="2" name="Picture 2" descr="building photography">
            <a:extLst>
              <a:ext uri="{FF2B5EF4-FFF2-40B4-BE49-F238E27FC236}">
                <a16:creationId xmlns:a16="http://schemas.microsoft.com/office/drawing/2014/main" id="{D7DD6EEB-E93C-4E76-8F72-E771862B23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8056" y="1746265"/>
            <a:ext cx="4005943" cy="19188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4" name="TextBox 3">
            <a:extLst>
              <a:ext uri="{FF2B5EF4-FFF2-40B4-BE49-F238E27FC236}">
                <a16:creationId xmlns:a16="http://schemas.microsoft.com/office/drawing/2014/main" id="{525BBCC8-1869-435A-B804-356386F23086}"/>
              </a:ext>
            </a:extLst>
          </p:cNvPr>
          <p:cNvSpPr txBox="1"/>
          <p:nvPr/>
        </p:nvSpPr>
        <p:spPr>
          <a:xfrm>
            <a:off x="3181639" y="2433250"/>
            <a:ext cx="2669241" cy="276999"/>
          </a:xfrm>
          <a:prstGeom prst="rect">
            <a:avLst/>
          </a:prstGeom>
          <a:solidFill>
            <a:srgbClr val="FFAA15"/>
          </a:solidFill>
        </p:spPr>
        <p:txBody>
          <a:bodyPr wrap="square" rtlCol="0">
            <a:spAutoFit/>
          </a:bodyPr>
          <a:lstStyle/>
          <a:p>
            <a:pPr algn="ctr"/>
            <a:r>
              <a:rPr lang="en-GB" sz="1200" b="1" dirty="0">
                <a:solidFill>
                  <a:schemeClr val="tx1"/>
                </a:solidFill>
                <a:latin typeface="Calibri" panose="020F0502020204030204" pitchFamily="34" charset="0"/>
                <a:cs typeface="Calibri" panose="020F0502020204030204" pitchFamily="34" charset="0"/>
              </a:rPr>
              <a:t>KAFFEE &amp; SNACK PAUSE – 10'</a:t>
            </a:r>
          </a:p>
        </p:txBody>
      </p:sp>
    </p:spTree>
    <p:extLst>
      <p:ext uri="{BB962C8B-B14F-4D97-AF65-F5344CB8AC3E}">
        <p14:creationId xmlns:p14="http://schemas.microsoft.com/office/powerpoint/2010/main" val="1421393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4" name="TextBox 3">
            <a:extLst>
              <a:ext uri="{FF2B5EF4-FFF2-40B4-BE49-F238E27FC236}">
                <a16:creationId xmlns:a16="http://schemas.microsoft.com/office/drawing/2014/main" id="{14CFC4BA-9F19-4B2F-8FAA-445C8082C6FA}"/>
              </a:ext>
            </a:extLst>
          </p:cNvPr>
          <p:cNvSpPr txBox="1"/>
          <p:nvPr/>
        </p:nvSpPr>
        <p:spPr>
          <a:xfrm>
            <a:off x="553018" y="660504"/>
            <a:ext cx="8024923" cy="4470455"/>
          </a:xfrm>
          <a:prstGeom prst="rect">
            <a:avLst/>
          </a:prstGeom>
          <a:noFill/>
        </p:spPr>
        <p:txBody>
          <a:bodyPr wrap="square">
            <a:spAutoFit/>
          </a:bodyPr>
          <a:lstStyle/>
          <a:p>
            <a:pPr marL="101600" algn="just"/>
            <a:r>
              <a:rPr lang="en-GB" sz="1800" b="1" dirty="0">
                <a:solidFill>
                  <a:srgbClr val="FFAA15"/>
                </a:solidFill>
                <a:latin typeface="Calibri" panose="020F0502020204030204" pitchFamily="34" charset="0"/>
                <a:ea typeface="Calibri" panose="020F0502020204030204" pitchFamily="34" charset="0"/>
                <a:cs typeface="Arial" panose="020B0604020202020204" pitchFamily="34" charset="0"/>
              </a:rPr>
              <a:t>KOMMUNIKATION &amp; ZUSAMMENARBEIT</a:t>
            </a:r>
          </a:p>
          <a:p>
            <a:pPr marL="101600">
              <a:buClr>
                <a:schemeClr val="bg1"/>
              </a:buCl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Je nach Art der Interaktion sollten die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Nutzer</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innen</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den am besten geeigneten Kommunikationskanal wählen</a:t>
            </a:r>
          </a:p>
          <a:p>
            <a:pPr marL="444500" indent="-342900" algn="just">
              <a:buClr>
                <a:schemeClr val="bg1"/>
              </a:buClr>
              <a:buFont typeface="Wingdings" panose="05000000000000000000" pitchFamily="2" charset="2"/>
              <a:buChar char="Ø"/>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Bestimmen Sie, welche Art von </a:t>
            </a:r>
            <a:r>
              <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rPr>
              <a:t>Nachricht </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Sie senden (formell/informell)</a:t>
            </a:r>
          </a:p>
          <a:p>
            <a:pPr marL="444500" indent="-342900" algn="just">
              <a:buClr>
                <a:schemeClr val="bg1"/>
              </a:buClr>
              <a:buFont typeface="Wingdings" panose="05000000000000000000" pitchFamily="2" charset="2"/>
              <a:buChar char="Ø"/>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Geben Sie an,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wer</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die </a:t>
            </a:r>
            <a:r>
              <a:rPr lang="en-GB" sz="1600" b="1" dirty="0" err="1">
                <a:solidFill>
                  <a:schemeClr val="bg1"/>
                </a:solidFill>
                <a:latin typeface="Calibri" panose="020F0502020204030204" pitchFamily="34" charset="0"/>
                <a:ea typeface="Calibri" panose="020F0502020204030204" pitchFamily="34" charset="0"/>
                <a:cs typeface="Arial" panose="020B0604020202020204" pitchFamily="34" charset="0"/>
              </a:rPr>
              <a:t>Empfänger</a:t>
            </a:r>
            <a:r>
              <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rPr>
              <a:t>*</a:t>
            </a:r>
            <a:r>
              <a:rPr lang="en-GB" sz="1600" b="1" dirty="0" err="1">
                <a:solidFill>
                  <a:schemeClr val="bg1"/>
                </a:solidFill>
                <a:latin typeface="Calibri" panose="020F0502020204030204" pitchFamily="34" charset="0"/>
                <a:ea typeface="Calibri" panose="020F0502020204030204" pitchFamily="34" charset="0"/>
                <a:cs typeface="Arial" panose="020B0604020202020204" pitchFamily="34" charset="0"/>
              </a:rPr>
              <a:t>innen</a:t>
            </a:r>
            <a:r>
              <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Ihrer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Nachricht</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sind</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Kolleg</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innen</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/gesamte Firma/Freund*</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innen</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a:t>
            </a:r>
          </a:p>
          <a:p>
            <a:pPr marL="101600" lvl="3" algn="just">
              <a:buClr>
                <a:schemeClr val="bg1"/>
              </a:buCl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Einzelgespräch, Teambesprechung, unternehmensweite Besprechung</a:t>
            </a:r>
          </a:p>
          <a:p>
            <a:pPr marL="444500" indent="-342900">
              <a:buClr>
                <a:schemeClr val="bg1"/>
              </a:buClr>
              <a:buFont typeface="Wingdings" panose="05000000000000000000" pitchFamily="2" charset="2"/>
              <a:buChar char="Ø"/>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Berücksichtigen Sie </a:t>
            </a:r>
            <a:r>
              <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rPr>
              <a:t>kulturelle Faktoren </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(Zeit der Kommunikation/</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Unternehmenskultur</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Arbeitsleben</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-Balance)</a:t>
            </a:r>
          </a:p>
          <a:p>
            <a:pPr marL="444500" indent="-342900">
              <a:buClr>
                <a:schemeClr val="bg1"/>
              </a:buClr>
              <a:buFont typeface="Wingdings" panose="05000000000000000000" pitchFamily="2" charset="2"/>
              <a:buChar char="Ø"/>
            </a:pP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Bestimmen</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Sie die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beste</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sz="1600" b="1" dirty="0" err="1">
                <a:solidFill>
                  <a:schemeClr val="bg1"/>
                </a:solidFill>
                <a:latin typeface="Calibri" panose="020F0502020204030204" pitchFamily="34" charset="0"/>
                <a:ea typeface="Calibri" panose="020F0502020204030204" pitchFamily="34" charset="0"/>
                <a:cs typeface="Arial" panose="020B0604020202020204" pitchFamily="34" charset="0"/>
              </a:rPr>
              <a:t>Kommunikationsmethode</a:t>
            </a:r>
            <a:r>
              <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(Direktanruf/Telefonkonferenz/Video-Chat)</a:t>
            </a:r>
          </a:p>
          <a:p>
            <a:pPr marL="101600" algn="just">
              <a:buClr>
                <a:schemeClr val="bg1"/>
              </a:buClr>
            </a:pPr>
            <a:endParaRPr lang="en-GB" sz="105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lgn="just">
              <a:buClr>
                <a:schemeClr val="bg1"/>
              </a:buClr>
            </a:pPr>
            <a:r>
              <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rPr>
              <a:t>Erstellen Sie ein kostenloses Meeting: </a:t>
            </a:r>
            <a:endPar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endParaRPr>
          </a:p>
          <a:p>
            <a:pPr marL="387350" indent="-285750" algn="just">
              <a:buClr>
                <a:schemeClr val="bg1"/>
              </a:buClr>
              <a:buFont typeface="Wingdings" panose="05000000000000000000" pitchFamily="2" charset="2"/>
              <a:buChar char="Ø"/>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https://meet.google.com/ </a:t>
            </a:r>
          </a:p>
          <a:p>
            <a:pPr marL="387350" indent="-285750" algn="just">
              <a:buClr>
                <a:schemeClr val="bg1"/>
              </a:buClr>
              <a:buFont typeface="Wingdings" panose="05000000000000000000" pitchFamily="2" charset="2"/>
              <a:buChar char="Ø"/>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Facebook Messenger/Facetime (iOS)</a:t>
            </a:r>
          </a:p>
          <a:p>
            <a:pPr marL="387350" indent="-285750" algn="just">
              <a:buClr>
                <a:schemeClr val="bg1"/>
              </a:buClr>
              <a:buFont typeface="Wingdings" panose="05000000000000000000" pitchFamily="2" charset="2"/>
              <a:buChar char="Ø"/>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Skype</a:t>
            </a:r>
          </a:p>
          <a:p>
            <a:pPr marL="387350" indent="-285750" algn="just">
              <a:buClr>
                <a:schemeClr val="bg1"/>
              </a:buClr>
              <a:buFont typeface="Wingdings" panose="05000000000000000000" pitchFamily="2" charset="2"/>
              <a:buChar char="Ø"/>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WhatsApp</a:t>
            </a:r>
          </a:p>
          <a:p>
            <a:pPr marL="387350" indent="-285750" algn="just">
              <a:buClr>
                <a:schemeClr val="bg1"/>
              </a:buClr>
              <a:buFont typeface="Wingdings" panose="05000000000000000000" pitchFamily="2" charset="2"/>
              <a:buChar char="Ø"/>
            </a:pP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Epyc</a:t>
            </a:r>
            <a:endPar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C7C95F52-FEC7-486D-8A45-7B7C4CD35309}"/>
              </a:ext>
            </a:extLst>
          </p:cNvPr>
          <p:cNvSpPr txBox="1"/>
          <p:nvPr/>
        </p:nvSpPr>
        <p:spPr>
          <a:xfrm>
            <a:off x="5629275" y="4866501"/>
            <a:ext cx="3514725"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.4 </a:t>
            </a:r>
            <a:r>
              <a:rPr lang="en-GB" sz="1200" dirty="0">
                <a:solidFill>
                  <a:schemeClr val="tx1"/>
                </a:solidFill>
                <a:latin typeface="Calibri" panose="020F0502020204030204" pitchFamily="34" charset="0"/>
                <a:cs typeface="Calibri" panose="020F0502020204030204" pitchFamily="34" charset="0"/>
              </a:rPr>
              <a:t>Zusammenarbeit mit Hilfe digitaler Technologien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10" name="Google Shape;59;p12">
            <a:extLst>
              <a:ext uri="{FF2B5EF4-FFF2-40B4-BE49-F238E27FC236}">
                <a16:creationId xmlns:a16="http://schemas.microsoft.com/office/drawing/2014/main" id="{0CE20EA2-F79C-47E3-B68E-08C98ABD6F7E}"/>
              </a:ext>
            </a:extLst>
          </p:cNvPr>
          <p:cNvSpPr txBox="1">
            <a:spLocks/>
          </p:cNvSpPr>
          <p:nvPr/>
        </p:nvSpPr>
        <p:spPr>
          <a:xfrm>
            <a:off x="1559250" y="532737"/>
            <a:ext cx="6025500" cy="385556"/>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GB" sz="2000" b="1" dirty="0">
              <a:solidFill>
                <a:schemeClr val="bg1"/>
              </a:solidFill>
              <a:latin typeface="Titillium Web" panose="020B0604020202020204" charset="0"/>
              <a:cs typeface="Calibri" panose="020F0502020204030204" pitchFamily="34" charset="0"/>
            </a:endParaRPr>
          </a:p>
        </p:txBody>
      </p:sp>
      <p:sp>
        <p:nvSpPr>
          <p:cNvPr id="11" name="Google Shape;61;p12">
            <a:extLst>
              <a:ext uri="{FF2B5EF4-FFF2-40B4-BE49-F238E27FC236}">
                <a16:creationId xmlns:a16="http://schemas.microsoft.com/office/drawing/2014/main" id="{B2EA9252-DEE2-40C8-B430-437148E5C428}"/>
              </a:ext>
            </a:extLst>
          </p:cNvPr>
          <p:cNvSpPr txBox="1">
            <a:spLocks/>
          </p:cNvSpPr>
          <p:nvPr/>
        </p:nvSpPr>
        <p:spPr>
          <a:xfrm>
            <a:off x="431503" y="1059794"/>
            <a:ext cx="6763871" cy="3731247"/>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endParaRPr lang="en-GB"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7D3B92EC-408E-4DB3-AF29-0B852D2B2917}"/>
              </a:ext>
            </a:extLst>
          </p:cNvPr>
          <p:cNvSpPr txBox="1"/>
          <p:nvPr/>
        </p:nvSpPr>
        <p:spPr>
          <a:xfrm>
            <a:off x="5700712" y="0"/>
            <a:ext cx="3443287"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.4 </a:t>
            </a:r>
            <a:r>
              <a:rPr lang="en-GB" sz="1200" dirty="0">
                <a:solidFill>
                  <a:schemeClr val="tx1"/>
                </a:solidFill>
                <a:latin typeface="Calibri" panose="020F0502020204030204" pitchFamily="34" charset="0"/>
                <a:cs typeface="Calibri" panose="020F0502020204030204" pitchFamily="34" charset="0"/>
              </a:rPr>
              <a:t>Zusammenarbeit mit Hilfe digitaler Technologien</a:t>
            </a:r>
          </a:p>
        </p:txBody>
      </p:sp>
      <p:sp>
        <p:nvSpPr>
          <p:cNvPr id="7" name="Google Shape;59;p12">
            <a:extLst>
              <a:ext uri="{FF2B5EF4-FFF2-40B4-BE49-F238E27FC236}">
                <a16:creationId xmlns:a16="http://schemas.microsoft.com/office/drawing/2014/main" id="{F1A21F82-A06D-4296-9059-7A6D9387F872}"/>
              </a:ext>
            </a:extLst>
          </p:cNvPr>
          <p:cNvSpPr txBox="1">
            <a:spLocks/>
          </p:cNvSpPr>
          <p:nvPr/>
        </p:nvSpPr>
        <p:spPr>
          <a:xfrm>
            <a:off x="668757" y="325661"/>
            <a:ext cx="7537545" cy="854280"/>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2000" b="1" dirty="0">
                <a:solidFill>
                  <a:schemeClr val="bg1"/>
                </a:solidFill>
                <a:latin typeface="Calibri" panose="020F0502020204030204" pitchFamily="34" charset="0"/>
                <a:cs typeface="Calibri" panose="020F0502020204030204" pitchFamily="34" charset="0"/>
              </a:rPr>
              <a:t>TOOLS FÜR DEN ZUGRIFF MIT EINEM GOOGLE-KONTO</a:t>
            </a:r>
            <a:endParaRPr lang="en-GB" sz="1500" dirty="0">
              <a:solidFill>
                <a:schemeClr val="bg1"/>
              </a:solidFill>
              <a:latin typeface="Calibri" panose="020F0502020204030204" pitchFamily="34" charset="0"/>
              <a:cs typeface="Calibri" panose="020F0502020204030204" pitchFamily="34" charset="0"/>
            </a:endParaRPr>
          </a:p>
          <a:p>
            <a:pPr algn="ctr"/>
            <a:r>
              <a:rPr lang="en-GB" sz="1500" dirty="0">
                <a:solidFill>
                  <a:srgbClr val="FFAA15"/>
                </a:solidFill>
                <a:latin typeface="Calibri" panose="020F0502020204030204" pitchFamily="34" charset="0"/>
                <a:cs typeface="Calibri" panose="020F0502020204030204" pitchFamily="34" charset="0"/>
              </a:rPr>
              <a:t>Gmail ist ein kostenloser E-Mail-Dienst von Google und bietet Zugang zu einer Vielzahl von Tools, die die Kommunikation und Zusammenarbeit erleichtern und optimieren können. </a:t>
            </a:r>
          </a:p>
        </p:txBody>
      </p:sp>
      <p:graphicFrame>
        <p:nvGraphicFramePr>
          <p:cNvPr id="2" name="Table 2">
            <a:extLst>
              <a:ext uri="{FF2B5EF4-FFF2-40B4-BE49-F238E27FC236}">
                <a16:creationId xmlns:a16="http://schemas.microsoft.com/office/drawing/2014/main" id="{B88CD453-B364-46B7-AB99-86D7630F0677}"/>
              </a:ext>
            </a:extLst>
          </p:cNvPr>
          <p:cNvGraphicFramePr>
            <a:graphicFrameLocks noGrp="1"/>
          </p:cNvGraphicFramePr>
          <p:nvPr>
            <p:extLst>
              <p:ext uri="{D42A27DB-BD31-4B8C-83A1-F6EECF244321}">
                <p14:modId xmlns:p14="http://schemas.microsoft.com/office/powerpoint/2010/main" val="2114744806"/>
              </p:ext>
            </p:extLst>
          </p:nvPr>
        </p:nvGraphicFramePr>
        <p:xfrm>
          <a:off x="718763" y="1059794"/>
          <a:ext cx="7846593" cy="4028440"/>
        </p:xfrm>
        <a:graphic>
          <a:graphicData uri="http://schemas.openxmlformats.org/drawingml/2006/table">
            <a:tbl>
              <a:tblPr firstRow="1" bandRow="1">
                <a:tableStyleId>{9E1D995B-B09B-4602-B05A-D3B7754E3C27}</a:tableStyleId>
              </a:tblPr>
              <a:tblGrid>
                <a:gridCol w="3544925">
                  <a:extLst>
                    <a:ext uri="{9D8B030D-6E8A-4147-A177-3AD203B41FA5}">
                      <a16:colId xmlns:a16="http://schemas.microsoft.com/office/drawing/2014/main" val="1572472286"/>
                    </a:ext>
                  </a:extLst>
                </a:gridCol>
                <a:gridCol w="4301668">
                  <a:extLst>
                    <a:ext uri="{9D8B030D-6E8A-4147-A177-3AD203B41FA5}">
                      <a16:colId xmlns:a16="http://schemas.microsoft.com/office/drawing/2014/main" val="3332110096"/>
                    </a:ext>
                  </a:extLst>
                </a:gridCol>
              </a:tblGrid>
              <a:tr h="370840">
                <a:tc>
                  <a:txBody>
                    <a:bodyPr/>
                    <a:lstStyle/>
                    <a:p>
                      <a:pPr algn="ctr"/>
                      <a:r>
                        <a:rPr lang="en-GB" sz="1600" b="1" dirty="0">
                          <a:ln>
                            <a:solidFill>
                              <a:schemeClr val="bg1"/>
                            </a:solidFill>
                          </a:ln>
                          <a:solidFill>
                            <a:srgbClr val="FFAA15"/>
                          </a:solidFill>
                          <a:latin typeface="Calibri" panose="020F0502020204030204" pitchFamily="34" charset="0"/>
                          <a:cs typeface="Calibri" panose="020F0502020204030204" pitchFamily="34" charset="0"/>
                        </a:rPr>
                        <a:t>Werkzeug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dirty="0" err="1">
                          <a:ln>
                            <a:solidFill>
                              <a:schemeClr val="bg1"/>
                            </a:solidFill>
                          </a:ln>
                          <a:solidFill>
                            <a:srgbClr val="FFAA15"/>
                          </a:solidFill>
                          <a:latin typeface="Calibri" panose="020F0502020204030204" pitchFamily="34" charset="0"/>
                          <a:cs typeface="Calibri" panose="020F0502020204030204" pitchFamily="34" charset="0"/>
                        </a:rPr>
                        <a:t>Zweck</a:t>
                      </a:r>
                      <a:endParaRPr lang="en-GB" sz="1600" b="1" dirty="0">
                        <a:ln>
                          <a:solidFill>
                            <a:schemeClr val="bg1"/>
                          </a:solidFill>
                        </a:ln>
                        <a:solidFill>
                          <a:srgbClr val="FFAA15"/>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5768252"/>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Google Kalender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dirty="0">
                          <a:ln>
                            <a:solidFill>
                              <a:schemeClr val="bg1"/>
                            </a:solidFill>
                          </a:ln>
                          <a:solidFill>
                            <a:schemeClr val="tx1"/>
                          </a:solidFill>
                          <a:latin typeface="Calibri" panose="020F0502020204030204" pitchFamily="34" charset="0"/>
                          <a:cs typeface="Calibri" panose="020F0502020204030204" pitchFamily="34" charset="0"/>
                        </a:rPr>
                        <a:t>Richten Sie einen </a:t>
                      </a:r>
                      <a:r>
                        <a:rPr lang="en-GB" b="1" dirty="0">
                          <a:ln>
                            <a:solidFill>
                              <a:schemeClr val="bg1"/>
                            </a:solidFill>
                          </a:ln>
                          <a:solidFill>
                            <a:schemeClr val="tx1"/>
                          </a:solidFill>
                          <a:latin typeface="Calibri" panose="020F0502020204030204" pitchFamily="34" charset="0"/>
                          <a:cs typeface="Calibri" panose="020F0502020204030204" pitchFamily="34" charset="0"/>
                        </a:rPr>
                        <a:t>Termin ein </a:t>
                      </a:r>
                      <a:r>
                        <a:rPr lang="en-GB" dirty="0">
                          <a:ln>
                            <a:solidFill>
                              <a:schemeClr val="bg1"/>
                            </a:solidFill>
                          </a:ln>
                          <a:solidFill>
                            <a:schemeClr val="tx1"/>
                          </a:solidFill>
                          <a:latin typeface="Calibri" panose="020F0502020204030204" pitchFamily="34" charset="0"/>
                          <a:cs typeface="Calibri" panose="020F0502020204030204" pitchFamily="34" charset="0"/>
                        </a:rPr>
                        <a:t>und laden Sie alle </a:t>
                      </a:r>
                      <a:r>
                        <a:rPr lang="en-GB" dirty="0" err="1">
                          <a:ln>
                            <a:solidFill>
                              <a:schemeClr val="bg1"/>
                            </a:solidFill>
                          </a:ln>
                          <a:solidFill>
                            <a:schemeClr val="tx1"/>
                          </a:solidFill>
                          <a:latin typeface="Calibri" panose="020F0502020204030204" pitchFamily="34" charset="0"/>
                          <a:cs typeface="Calibri" panose="020F0502020204030204" pitchFamily="34" charset="0"/>
                        </a:rPr>
                        <a:t>Teilnehmer</a:t>
                      </a:r>
                      <a:r>
                        <a:rPr lang="en-GB" dirty="0">
                          <a:ln>
                            <a:solidFill>
                              <a:schemeClr val="bg1"/>
                            </a:solidFill>
                          </a:ln>
                          <a:solidFill>
                            <a:schemeClr val="tx1"/>
                          </a:solidFill>
                          <a:latin typeface="Calibri" panose="020F0502020204030204" pitchFamily="34" charset="0"/>
                          <a:cs typeface="Calibri" panose="020F0502020204030204" pitchFamily="34" charset="0"/>
                        </a:rPr>
                        <a:t>*</a:t>
                      </a:r>
                      <a:r>
                        <a:rPr lang="en-GB" dirty="0" err="1">
                          <a:ln>
                            <a:solidFill>
                              <a:schemeClr val="bg1"/>
                            </a:solidFill>
                          </a:ln>
                          <a:solidFill>
                            <a:schemeClr val="tx1"/>
                          </a:solidFill>
                          <a:latin typeface="Calibri" panose="020F0502020204030204" pitchFamily="34" charset="0"/>
                          <a:cs typeface="Calibri" panose="020F0502020204030204" pitchFamily="34" charset="0"/>
                        </a:rPr>
                        <a:t>innen</a:t>
                      </a:r>
                      <a:r>
                        <a:rPr lang="en-GB" dirty="0">
                          <a:ln>
                            <a:solidFill>
                              <a:schemeClr val="bg1"/>
                            </a:solidFill>
                          </a:ln>
                          <a:solidFill>
                            <a:schemeClr val="tx1"/>
                          </a:solidFill>
                          <a:latin typeface="Calibri" panose="020F0502020204030204" pitchFamily="34" charset="0"/>
                          <a:cs typeface="Calibri" panose="020F0502020204030204" pitchFamily="34" charset="0"/>
                        </a:rPr>
                        <a:t> ein. Ein Link kann auch erstellt werden, wenn Sie ein Ereignis erstellen.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9559318"/>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Google Drive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Tx/>
                        <a:buChar char="-"/>
                      </a:pPr>
                      <a:r>
                        <a:rPr lang="en-GB" dirty="0">
                          <a:ln>
                            <a:solidFill>
                              <a:schemeClr val="bg1"/>
                            </a:solidFill>
                          </a:ln>
                          <a:solidFill>
                            <a:schemeClr val="tx1"/>
                          </a:solidFill>
                          <a:latin typeface="Calibri" panose="020F0502020204030204" pitchFamily="34" charset="0"/>
                          <a:cs typeface="Calibri" panose="020F0502020204030204" pitchFamily="34" charset="0"/>
                        </a:rPr>
                        <a:t>Erstellen, bearbeiten und teilen Sie </a:t>
                      </a:r>
                      <a:r>
                        <a:rPr lang="en-GB" b="1" dirty="0">
                          <a:ln>
                            <a:solidFill>
                              <a:schemeClr val="bg1"/>
                            </a:solidFill>
                          </a:ln>
                          <a:solidFill>
                            <a:schemeClr val="tx1"/>
                          </a:solidFill>
                          <a:latin typeface="Calibri" panose="020F0502020204030204" pitchFamily="34" charset="0"/>
                          <a:cs typeface="Calibri" panose="020F0502020204030204" pitchFamily="34" charset="0"/>
                        </a:rPr>
                        <a:t>Dateien </a:t>
                      </a:r>
                      <a:r>
                        <a:rPr lang="en-GB" dirty="0">
                          <a:ln>
                            <a:solidFill>
                              <a:schemeClr val="bg1"/>
                            </a:solidFill>
                          </a:ln>
                          <a:solidFill>
                            <a:schemeClr val="tx1"/>
                          </a:solidFill>
                          <a:latin typeface="Calibri" panose="020F0502020204030204" pitchFamily="34" charset="0"/>
                          <a:cs typeface="Calibri" panose="020F0502020204030204" pitchFamily="34" charset="0"/>
                        </a:rPr>
                        <a:t>mit anderen Personen</a:t>
                      </a:r>
                    </a:p>
                    <a:p>
                      <a:pPr marL="285750" indent="-285750">
                        <a:buFontTx/>
                        <a:buChar char="-"/>
                      </a:pPr>
                      <a:r>
                        <a:rPr lang="en-GB" dirty="0">
                          <a:ln>
                            <a:solidFill>
                              <a:schemeClr val="bg1"/>
                            </a:solidFill>
                          </a:ln>
                          <a:solidFill>
                            <a:schemeClr val="tx1"/>
                          </a:solidFill>
                          <a:latin typeface="Calibri" panose="020F0502020204030204" pitchFamily="34" charset="0"/>
                          <a:cs typeface="Calibri" panose="020F0502020204030204" pitchFamily="34" charset="0"/>
                        </a:rPr>
                        <a:t>Nutzung als persönlicher Speicherdienst (15 GB kostenlos)</a:t>
                      </a:r>
                    </a:p>
                    <a:p>
                      <a:pPr marL="285750" indent="-285750">
                        <a:buFontTx/>
                        <a:buChar char="-"/>
                      </a:pPr>
                      <a:r>
                        <a:rPr lang="en-GB" dirty="0">
                          <a:ln>
                            <a:solidFill>
                              <a:schemeClr val="bg1"/>
                            </a:solidFill>
                          </a:ln>
                          <a:solidFill>
                            <a:schemeClr val="tx1"/>
                          </a:solidFill>
                          <a:latin typeface="Calibri" panose="020F0502020204030204" pitchFamily="34" charset="0"/>
                          <a:cs typeface="Calibri" panose="020F0502020204030204" pitchFamily="34" charset="0"/>
                        </a:rPr>
                        <a:t>Erstellen Sie ein Formular (Registrierung/Umfrage)</a:t>
                      </a:r>
                    </a:p>
                    <a:p>
                      <a:pPr marL="285750" indent="-285750">
                        <a:buFontTx/>
                        <a:buChar char="-"/>
                      </a:pPr>
                      <a:r>
                        <a:rPr lang="en-GB" dirty="0">
                          <a:ln>
                            <a:solidFill>
                              <a:schemeClr val="bg1"/>
                            </a:solidFill>
                          </a:ln>
                          <a:solidFill>
                            <a:schemeClr val="tx1"/>
                          </a:solidFill>
                          <a:latin typeface="Calibri" panose="020F0502020204030204" pitchFamily="34" charset="0"/>
                          <a:cs typeface="Calibri" panose="020F0502020204030204" pitchFamily="34" charset="0"/>
                        </a:rPr>
                        <a:t>Word-Dokument; Excel; Power Point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0568025"/>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Google Fotos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Speicherung von Mediendateien; Möglichkeit der automatischen Synchronisierung zwischen Geräten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0547247"/>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Google Podcasts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Verfügbare Audio-Diskussionen zu einer Vielzahl von Themen (Nachrichten, Unterhaltung, Wirtschaft usw.)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4443749"/>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Google </a:t>
                      </a:r>
                      <a:r>
                        <a:rPr lang="en-GB" dirty="0" err="1">
                          <a:ln>
                            <a:solidFill>
                              <a:schemeClr val="bg1"/>
                            </a:solidFill>
                          </a:ln>
                          <a:solidFill>
                            <a:schemeClr val="tx1"/>
                          </a:solidFill>
                          <a:latin typeface="Calibri" panose="020F0502020204030204" pitchFamily="34" charset="0"/>
                          <a:cs typeface="Calibri" panose="020F0502020204030204" pitchFamily="34" charset="0"/>
                        </a:rPr>
                        <a:t>Jamboard</a:t>
                      </a:r>
                      <a:endParaRPr lang="en-GB" dirty="0">
                        <a:ln>
                          <a:solidFill>
                            <a:schemeClr val="bg1"/>
                          </a:solidFill>
                        </a:ln>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Eine interaktive Tafel für eine Gruppe von Personen, die Ideen auf einer virtuellen Tafel hinzufügen können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07664168"/>
                  </a:ext>
                </a:extLst>
              </a:tr>
            </a:tbl>
          </a:graphicData>
        </a:graphic>
      </p:graphicFrame>
    </p:spTree>
    <p:extLst>
      <p:ext uri="{BB962C8B-B14F-4D97-AF65-F5344CB8AC3E}">
        <p14:creationId xmlns:p14="http://schemas.microsoft.com/office/powerpoint/2010/main" val="3658825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10" name="Google Shape;59;p12">
            <a:extLst>
              <a:ext uri="{FF2B5EF4-FFF2-40B4-BE49-F238E27FC236}">
                <a16:creationId xmlns:a16="http://schemas.microsoft.com/office/drawing/2014/main" id="{0CE20EA2-F79C-47E3-B68E-08C98ABD6F7E}"/>
              </a:ext>
            </a:extLst>
          </p:cNvPr>
          <p:cNvSpPr txBox="1">
            <a:spLocks/>
          </p:cNvSpPr>
          <p:nvPr/>
        </p:nvSpPr>
        <p:spPr>
          <a:xfrm>
            <a:off x="1559250" y="532737"/>
            <a:ext cx="6025500" cy="385556"/>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GB" sz="2000" b="1" dirty="0">
              <a:solidFill>
                <a:schemeClr val="bg1"/>
              </a:solidFill>
              <a:latin typeface="Titillium Web" panose="020B0604020202020204" charset="0"/>
              <a:cs typeface="Calibri" panose="020F0502020204030204" pitchFamily="34" charset="0"/>
            </a:endParaRPr>
          </a:p>
        </p:txBody>
      </p:sp>
      <p:sp>
        <p:nvSpPr>
          <p:cNvPr id="11" name="Google Shape;61;p12">
            <a:extLst>
              <a:ext uri="{FF2B5EF4-FFF2-40B4-BE49-F238E27FC236}">
                <a16:creationId xmlns:a16="http://schemas.microsoft.com/office/drawing/2014/main" id="{B2EA9252-DEE2-40C8-B430-437148E5C428}"/>
              </a:ext>
            </a:extLst>
          </p:cNvPr>
          <p:cNvSpPr txBox="1">
            <a:spLocks/>
          </p:cNvSpPr>
          <p:nvPr/>
        </p:nvSpPr>
        <p:spPr>
          <a:xfrm>
            <a:off x="431503" y="1059794"/>
            <a:ext cx="6763871" cy="3731247"/>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endParaRPr lang="en-GB"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7D3B92EC-408E-4DB3-AF29-0B852D2B2917}"/>
              </a:ext>
            </a:extLst>
          </p:cNvPr>
          <p:cNvSpPr txBox="1"/>
          <p:nvPr/>
        </p:nvSpPr>
        <p:spPr>
          <a:xfrm>
            <a:off x="5657850" y="0"/>
            <a:ext cx="3486150"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.4 </a:t>
            </a:r>
            <a:r>
              <a:rPr lang="en-GB" sz="1200" dirty="0">
                <a:solidFill>
                  <a:schemeClr val="tx1"/>
                </a:solidFill>
                <a:latin typeface="Calibri" panose="020F0502020204030204" pitchFamily="34" charset="0"/>
                <a:cs typeface="Calibri" panose="020F0502020204030204" pitchFamily="34" charset="0"/>
              </a:rPr>
              <a:t>Zusammenarbeit mit Hilfe digitaler Technologien</a:t>
            </a:r>
          </a:p>
        </p:txBody>
      </p:sp>
      <p:sp>
        <p:nvSpPr>
          <p:cNvPr id="7" name="Google Shape;59;p12">
            <a:extLst>
              <a:ext uri="{FF2B5EF4-FFF2-40B4-BE49-F238E27FC236}">
                <a16:creationId xmlns:a16="http://schemas.microsoft.com/office/drawing/2014/main" id="{F1A21F82-A06D-4296-9059-7A6D9387F872}"/>
              </a:ext>
            </a:extLst>
          </p:cNvPr>
          <p:cNvSpPr txBox="1">
            <a:spLocks/>
          </p:cNvSpPr>
          <p:nvPr/>
        </p:nvSpPr>
        <p:spPr>
          <a:xfrm>
            <a:off x="803226" y="532737"/>
            <a:ext cx="7537545" cy="385556"/>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1800" b="1" dirty="0">
                <a:solidFill>
                  <a:srgbClr val="FFAA15"/>
                </a:solidFill>
                <a:latin typeface="Calibri" panose="020F0502020204030204" pitchFamily="34" charset="0"/>
                <a:cs typeface="Calibri" panose="020F0502020204030204" pitchFamily="34" charset="0"/>
              </a:rPr>
              <a:t>BEISPIEL FÜR EIN JAMBOARD</a:t>
            </a:r>
            <a:endParaRPr lang="en-GB" sz="1800" dirty="0">
              <a:solidFill>
                <a:srgbClr val="FFAA15"/>
              </a:solidFill>
              <a:latin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CDBED718-3A61-41DD-ACD0-C5E0D067EAEF}"/>
              </a:ext>
            </a:extLst>
          </p:cNvPr>
          <p:cNvPicPr>
            <a:picLocks noChangeAspect="1"/>
          </p:cNvPicPr>
          <p:nvPr/>
        </p:nvPicPr>
        <p:blipFill>
          <a:blip r:embed="rId3"/>
          <a:stretch>
            <a:fillRect/>
          </a:stretch>
        </p:blipFill>
        <p:spPr>
          <a:xfrm>
            <a:off x="607468" y="918293"/>
            <a:ext cx="7929063" cy="3989730"/>
          </a:xfrm>
          <a:prstGeom prst="rect">
            <a:avLst/>
          </a:prstGeom>
        </p:spPr>
      </p:pic>
    </p:spTree>
    <p:extLst>
      <p:ext uri="{BB962C8B-B14F-4D97-AF65-F5344CB8AC3E}">
        <p14:creationId xmlns:p14="http://schemas.microsoft.com/office/powerpoint/2010/main" val="4279738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10" name="Google Shape;59;p12">
            <a:extLst>
              <a:ext uri="{FF2B5EF4-FFF2-40B4-BE49-F238E27FC236}">
                <a16:creationId xmlns:a16="http://schemas.microsoft.com/office/drawing/2014/main" id="{0CE20EA2-F79C-47E3-B68E-08C98ABD6F7E}"/>
              </a:ext>
            </a:extLst>
          </p:cNvPr>
          <p:cNvSpPr txBox="1">
            <a:spLocks/>
          </p:cNvSpPr>
          <p:nvPr/>
        </p:nvSpPr>
        <p:spPr>
          <a:xfrm>
            <a:off x="1559250" y="532737"/>
            <a:ext cx="6025500" cy="385556"/>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GB" sz="2000" b="1" dirty="0">
              <a:solidFill>
                <a:schemeClr val="bg1"/>
              </a:solidFill>
              <a:latin typeface="Titillium Web" panose="020B0604020202020204" charset="0"/>
              <a:cs typeface="Calibri" panose="020F0502020204030204" pitchFamily="34" charset="0"/>
            </a:endParaRPr>
          </a:p>
        </p:txBody>
      </p:sp>
      <p:sp>
        <p:nvSpPr>
          <p:cNvPr id="11" name="Google Shape;61;p12">
            <a:extLst>
              <a:ext uri="{FF2B5EF4-FFF2-40B4-BE49-F238E27FC236}">
                <a16:creationId xmlns:a16="http://schemas.microsoft.com/office/drawing/2014/main" id="{B2EA9252-DEE2-40C8-B430-437148E5C428}"/>
              </a:ext>
            </a:extLst>
          </p:cNvPr>
          <p:cNvSpPr txBox="1">
            <a:spLocks/>
          </p:cNvSpPr>
          <p:nvPr/>
        </p:nvSpPr>
        <p:spPr>
          <a:xfrm>
            <a:off x="431503" y="1059794"/>
            <a:ext cx="6763871" cy="3731247"/>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endParaRPr lang="en-GB"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7D3B92EC-408E-4DB3-AF29-0B852D2B2917}"/>
              </a:ext>
            </a:extLst>
          </p:cNvPr>
          <p:cNvSpPr txBox="1"/>
          <p:nvPr/>
        </p:nvSpPr>
        <p:spPr>
          <a:xfrm>
            <a:off x="5636419" y="0"/>
            <a:ext cx="3507581"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.4 </a:t>
            </a:r>
            <a:r>
              <a:rPr lang="en-GB" sz="1200" dirty="0">
                <a:solidFill>
                  <a:schemeClr val="tx1"/>
                </a:solidFill>
                <a:latin typeface="Calibri" panose="020F0502020204030204" pitchFamily="34" charset="0"/>
                <a:cs typeface="Calibri" panose="020F0502020204030204" pitchFamily="34" charset="0"/>
              </a:rPr>
              <a:t>Zusammenarbeit mit Hilfe digitaler Technologien</a:t>
            </a:r>
          </a:p>
        </p:txBody>
      </p:sp>
      <p:sp>
        <p:nvSpPr>
          <p:cNvPr id="7" name="Google Shape;59;p12">
            <a:extLst>
              <a:ext uri="{FF2B5EF4-FFF2-40B4-BE49-F238E27FC236}">
                <a16:creationId xmlns:a16="http://schemas.microsoft.com/office/drawing/2014/main" id="{F1A21F82-A06D-4296-9059-7A6D9387F872}"/>
              </a:ext>
            </a:extLst>
          </p:cNvPr>
          <p:cNvSpPr txBox="1">
            <a:spLocks/>
          </p:cNvSpPr>
          <p:nvPr/>
        </p:nvSpPr>
        <p:spPr>
          <a:xfrm>
            <a:off x="334378" y="403232"/>
            <a:ext cx="8206302" cy="564216"/>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1800" b="1" dirty="0">
                <a:solidFill>
                  <a:srgbClr val="FFAA15"/>
                </a:solidFill>
                <a:latin typeface="Calibri" panose="020F0502020204030204" pitchFamily="34" charset="0"/>
                <a:cs typeface="Calibri" panose="020F0502020204030204" pitchFamily="34" charset="0"/>
              </a:rPr>
              <a:t>AKTIVITÄT 1.2.2: </a:t>
            </a:r>
            <a:r>
              <a:rPr lang="en-GB" sz="1800" b="1" dirty="0">
                <a:solidFill>
                  <a:schemeClr val="bg1"/>
                </a:solidFill>
                <a:latin typeface="Calibri" panose="020F0502020204030204" pitchFamily="34" charset="0"/>
                <a:cs typeface="Calibri" panose="020F0502020204030204" pitchFamily="34" charset="0"/>
              </a:rPr>
              <a:t>Formelle und informelle Formen der Interaktion und des Austauschs </a:t>
            </a:r>
            <a:r>
              <a:rPr lang="en-GB" sz="1500" dirty="0">
                <a:solidFill>
                  <a:srgbClr val="FFAA15"/>
                </a:solidFill>
                <a:latin typeface="Calibri" panose="020F0502020204030204" pitchFamily="34" charset="0"/>
                <a:cs typeface="Calibri" panose="020F0502020204030204" pitchFamily="34" charset="0"/>
              </a:rPr>
              <a:t>Ordnen Sie jede Aufgabe dem am besten geeigneten Kommunikationsmittel zu</a:t>
            </a:r>
          </a:p>
        </p:txBody>
      </p:sp>
      <p:graphicFrame>
        <p:nvGraphicFramePr>
          <p:cNvPr id="2" name="Table 2">
            <a:extLst>
              <a:ext uri="{FF2B5EF4-FFF2-40B4-BE49-F238E27FC236}">
                <a16:creationId xmlns:a16="http://schemas.microsoft.com/office/drawing/2014/main" id="{B88CD453-B364-46B7-AB99-86D7630F0677}"/>
              </a:ext>
            </a:extLst>
          </p:cNvPr>
          <p:cNvGraphicFramePr>
            <a:graphicFrameLocks noGrp="1"/>
          </p:cNvGraphicFramePr>
          <p:nvPr>
            <p:extLst>
              <p:ext uri="{D42A27DB-BD31-4B8C-83A1-F6EECF244321}">
                <p14:modId xmlns:p14="http://schemas.microsoft.com/office/powerpoint/2010/main" val="2122552684"/>
              </p:ext>
            </p:extLst>
          </p:nvPr>
        </p:nvGraphicFramePr>
        <p:xfrm>
          <a:off x="779929" y="967448"/>
          <a:ext cx="7315200" cy="4119880"/>
        </p:xfrm>
        <a:graphic>
          <a:graphicData uri="http://schemas.openxmlformats.org/drawingml/2006/table">
            <a:tbl>
              <a:tblPr firstRow="1" bandRow="1">
                <a:tableStyleId>{9E1D995B-B09B-4602-B05A-D3B7754E3C27}</a:tableStyleId>
              </a:tblPr>
              <a:tblGrid>
                <a:gridCol w="3657600">
                  <a:extLst>
                    <a:ext uri="{9D8B030D-6E8A-4147-A177-3AD203B41FA5}">
                      <a16:colId xmlns:a16="http://schemas.microsoft.com/office/drawing/2014/main" val="1572472286"/>
                    </a:ext>
                  </a:extLst>
                </a:gridCol>
                <a:gridCol w="3657600">
                  <a:extLst>
                    <a:ext uri="{9D8B030D-6E8A-4147-A177-3AD203B41FA5}">
                      <a16:colId xmlns:a16="http://schemas.microsoft.com/office/drawing/2014/main" val="3332110096"/>
                    </a:ext>
                  </a:extLst>
                </a:gridCol>
              </a:tblGrid>
              <a:tr h="370840">
                <a:tc>
                  <a:txBody>
                    <a:bodyPr/>
                    <a:lstStyle/>
                    <a:p>
                      <a:pPr algn="ctr"/>
                      <a:r>
                        <a:rPr lang="en-GB" sz="1600" b="1" dirty="0">
                          <a:ln>
                            <a:solidFill>
                              <a:schemeClr val="bg1"/>
                            </a:solidFill>
                          </a:ln>
                          <a:solidFill>
                            <a:srgbClr val="FFAA15"/>
                          </a:solidFill>
                          <a:latin typeface="Calibri" panose="020F0502020204030204" pitchFamily="34" charset="0"/>
                          <a:cs typeface="Calibri" panose="020F0502020204030204" pitchFamily="34" charset="0"/>
                        </a:rPr>
                        <a:t>Aufgabe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dirty="0">
                          <a:ln>
                            <a:solidFill>
                              <a:schemeClr val="bg1"/>
                            </a:solidFill>
                          </a:ln>
                          <a:solidFill>
                            <a:srgbClr val="FFAA15"/>
                          </a:solidFill>
                          <a:latin typeface="Calibri" panose="020F0502020204030204" pitchFamily="34" charset="0"/>
                          <a:cs typeface="Calibri" panose="020F0502020204030204" pitchFamily="34" charset="0"/>
                        </a:rPr>
                        <a:t>Medium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5768252"/>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1. </a:t>
                      </a:r>
                      <a:r>
                        <a:rPr lang="en-GB" dirty="0" err="1">
                          <a:ln>
                            <a:solidFill>
                              <a:schemeClr val="bg1"/>
                            </a:solidFill>
                          </a:ln>
                          <a:solidFill>
                            <a:schemeClr val="tx1"/>
                          </a:solidFill>
                          <a:latin typeface="Calibri" panose="020F0502020204030204" pitchFamily="34" charset="0"/>
                          <a:cs typeface="Calibri" panose="020F0502020204030204" pitchFamily="34" charset="0"/>
                        </a:rPr>
                        <a:t>Einen</a:t>
                      </a:r>
                      <a:r>
                        <a:rPr lang="en-GB" dirty="0">
                          <a:ln>
                            <a:solidFill>
                              <a:schemeClr val="bg1"/>
                            </a:solidFill>
                          </a:ln>
                          <a:solidFill>
                            <a:schemeClr val="tx1"/>
                          </a:solidFill>
                          <a:latin typeface="Calibri" panose="020F0502020204030204" pitchFamily="34" charset="0"/>
                          <a:cs typeface="Calibri" panose="020F0502020204030204" pitchFamily="34" charset="0"/>
                        </a:rPr>
                        <a:t> Link über die Arbeit an </a:t>
                      </a:r>
                      <a:r>
                        <a:rPr lang="en-GB" dirty="0" err="1">
                          <a:ln>
                            <a:solidFill>
                              <a:schemeClr val="bg1"/>
                            </a:solidFill>
                          </a:ln>
                          <a:solidFill>
                            <a:schemeClr val="tx1"/>
                          </a:solidFill>
                          <a:latin typeface="Calibri" panose="020F0502020204030204" pitchFamily="34" charset="0"/>
                          <a:cs typeface="Calibri" panose="020F0502020204030204" pitchFamily="34" charset="0"/>
                        </a:rPr>
                        <a:t>Kolleg</a:t>
                      </a:r>
                      <a:r>
                        <a:rPr lang="en-GB" dirty="0">
                          <a:ln>
                            <a:solidFill>
                              <a:schemeClr val="bg1"/>
                            </a:solidFill>
                          </a:ln>
                          <a:solidFill>
                            <a:schemeClr val="tx1"/>
                          </a:solidFill>
                          <a:latin typeface="Calibri" panose="020F0502020204030204" pitchFamily="34" charset="0"/>
                          <a:cs typeface="Calibri" panose="020F0502020204030204" pitchFamily="34" charset="0"/>
                        </a:rPr>
                        <a:t>*</a:t>
                      </a:r>
                      <a:r>
                        <a:rPr lang="en-GB" dirty="0" err="1">
                          <a:ln>
                            <a:solidFill>
                              <a:schemeClr val="bg1"/>
                            </a:solidFill>
                          </a:ln>
                          <a:solidFill>
                            <a:schemeClr val="tx1"/>
                          </a:solidFill>
                          <a:latin typeface="Calibri" panose="020F0502020204030204" pitchFamily="34" charset="0"/>
                          <a:cs typeface="Calibri" panose="020F0502020204030204" pitchFamily="34" charset="0"/>
                        </a:rPr>
                        <a:t>innen</a:t>
                      </a:r>
                      <a:r>
                        <a:rPr lang="en-GB" dirty="0">
                          <a:ln>
                            <a:solidFill>
                              <a:schemeClr val="bg1"/>
                            </a:solidFill>
                          </a:ln>
                          <a:solidFill>
                            <a:schemeClr val="tx1"/>
                          </a:solidFill>
                          <a:latin typeface="Calibri" panose="020F0502020204030204" pitchFamily="34" charset="0"/>
                          <a:cs typeface="Calibri" panose="020F0502020204030204" pitchFamily="34" charset="0"/>
                        </a:rPr>
                        <a:t> senden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dirty="0">
                          <a:ln>
                            <a:solidFill>
                              <a:schemeClr val="bg1"/>
                            </a:solidFill>
                          </a:ln>
                          <a:solidFill>
                            <a:schemeClr val="tx1"/>
                          </a:solidFill>
                          <a:latin typeface="Calibri" panose="020F0502020204030204" pitchFamily="34" charset="0"/>
                          <a:cs typeface="Calibri" panose="020F0502020204030204" pitchFamily="34" charset="0"/>
                        </a:rPr>
                        <a:t>a. Richten Sie ein Zoom/Google Meet Meeting ein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9559318"/>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2. Ein Dokument bei Behörden anfordern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b. Verwenden Sie die Kommunikationsplattform/-anwendung des Unternehmens (E-Mail, Skype)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0568025"/>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3. Halten Sie ein Treffen </a:t>
                      </a:r>
                      <a:r>
                        <a:rPr lang="en-GB" dirty="0" err="1">
                          <a:ln>
                            <a:solidFill>
                              <a:schemeClr val="bg1"/>
                            </a:solidFill>
                          </a:ln>
                          <a:solidFill>
                            <a:schemeClr val="tx1"/>
                          </a:solidFill>
                          <a:latin typeface="Calibri" panose="020F0502020204030204" pitchFamily="34" charset="0"/>
                          <a:cs typeface="Calibri" panose="020F0502020204030204" pitchFamily="34" charset="0"/>
                        </a:rPr>
                        <a:t>mit</a:t>
                      </a:r>
                      <a:r>
                        <a:rPr lang="en-GB" dirty="0">
                          <a:ln>
                            <a:solidFill>
                              <a:schemeClr val="bg1"/>
                            </a:solidFill>
                          </a:ln>
                          <a:solidFill>
                            <a:schemeClr val="tx1"/>
                          </a:solidFill>
                          <a:latin typeface="Calibri" panose="020F0502020204030204" pitchFamily="34" charset="0"/>
                          <a:cs typeface="Calibri" panose="020F0502020204030204" pitchFamily="34" charset="0"/>
                        </a:rPr>
                        <a:t> </a:t>
                      </a:r>
                      <a:r>
                        <a:rPr lang="en-GB" dirty="0" err="1">
                          <a:ln>
                            <a:solidFill>
                              <a:schemeClr val="bg1"/>
                            </a:solidFill>
                          </a:ln>
                          <a:solidFill>
                            <a:schemeClr val="tx1"/>
                          </a:solidFill>
                          <a:latin typeface="Calibri" panose="020F0502020204030204" pitchFamily="34" charset="0"/>
                          <a:cs typeface="Calibri" panose="020F0502020204030204" pitchFamily="34" charset="0"/>
                        </a:rPr>
                        <a:t>potenziellen</a:t>
                      </a:r>
                      <a:r>
                        <a:rPr lang="en-GB" dirty="0">
                          <a:ln>
                            <a:solidFill>
                              <a:schemeClr val="bg1"/>
                            </a:solidFill>
                          </a:ln>
                          <a:solidFill>
                            <a:schemeClr val="tx1"/>
                          </a:solidFill>
                          <a:latin typeface="Calibri" panose="020F0502020204030204" pitchFamily="34" charset="0"/>
                          <a:cs typeface="Calibri" panose="020F0502020204030204" pitchFamily="34" charset="0"/>
                        </a:rPr>
                        <a:t> Kund*</a:t>
                      </a:r>
                      <a:r>
                        <a:rPr lang="en-GB" dirty="0" err="1">
                          <a:ln>
                            <a:solidFill>
                              <a:schemeClr val="bg1"/>
                            </a:solidFill>
                          </a:ln>
                          <a:solidFill>
                            <a:schemeClr val="tx1"/>
                          </a:solidFill>
                          <a:latin typeface="Calibri" panose="020F0502020204030204" pitchFamily="34" charset="0"/>
                          <a:cs typeface="Calibri" panose="020F0502020204030204" pitchFamily="34" charset="0"/>
                        </a:rPr>
                        <a:t>innen</a:t>
                      </a:r>
                      <a:r>
                        <a:rPr lang="en-GB" dirty="0">
                          <a:ln>
                            <a:solidFill>
                              <a:schemeClr val="bg1"/>
                            </a:solidFill>
                          </a:ln>
                          <a:solidFill>
                            <a:schemeClr val="tx1"/>
                          </a:solidFill>
                          <a:latin typeface="Calibri" panose="020F0502020204030204" pitchFamily="34" charset="0"/>
                          <a:cs typeface="Calibri" panose="020F0502020204030204" pitchFamily="34" charset="0"/>
                        </a:rPr>
                        <a:t> ab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c. Senden Sie der Abteilung eine formelle E-Mail, um ein Treffen zu vereinbaren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0547247"/>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4. Vereinbaren Sie ein Mittagessen </a:t>
                      </a:r>
                      <a:r>
                        <a:rPr lang="en-GB" dirty="0" err="1">
                          <a:ln>
                            <a:solidFill>
                              <a:schemeClr val="bg1"/>
                            </a:solidFill>
                          </a:ln>
                          <a:solidFill>
                            <a:schemeClr val="tx1"/>
                          </a:solidFill>
                          <a:latin typeface="Calibri" panose="020F0502020204030204" pitchFamily="34" charset="0"/>
                          <a:cs typeface="Calibri" panose="020F0502020204030204" pitchFamily="34" charset="0"/>
                        </a:rPr>
                        <a:t>mit</a:t>
                      </a:r>
                      <a:r>
                        <a:rPr lang="en-GB" dirty="0">
                          <a:ln>
                            <a:solidFill>
                              <a:schemeClr val="bg1"/>
                            </a:solidFill>
                          </a:ln>
                          <a:solidFill>
                            <a:schemeClr val="tx1"/>
                          </a:solidFill>
                          <a:latin typeface="Calibri" panose="020F0502020204030204" pitchFamily="34" charset="0"/>
                          <a:cs typeface="Calibri" panose="020F0502020204030204" pitchFamily="34" charset="0"/>
                        </a:rPr>
                        <a:t> Freund*</a:t>
                      </a:r>
                      <a:r>
                        <a:rPr lang="en-GB" dirty="0" err="1">
                          <a:ln>
                            <a:solidFill>
                              <a:schemeClr val="bg1"/>
                            </a:solidFill>
                          </a:ln>
                          <a:solidFill>
                            <a:schemeClr val="tx1"/>
                          </a:solidFill>
                          <a:latin typeface="Calibri" panose="020F0502020204030204" pitchFamily="34" charset="0"/>
                          <a:cs typeface="Calibri" panose="020F0502020204030204" pitchFamily="34" charset="0"/>
                        </a:rPr>
                        <a:t>innen</a:t>
                      </a:r>
                      <a:endParaRPr lang="en-GB" dirty="0">
                        <a:ln>
                          <a:solidFill>
                            <a:schemeClr val="bg1"/>
                          </a:solidFill>
                        </a:ln>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d. Rufen Sie an oder schicken Sie eine E-Mail mit den Details Ihrer Anfrage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4443749"/>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5. Diskutieren Sie ausführlich mit einer Person, die einen Beitrag auf Facebook geteilt hat, zu dem Sie eine andere Meinung haben und den Sie gerne mit ihr diskutieren würden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e. Senden Sie eine Nachricht auf Messenger, Instagram, Viber, Telegram oder senden Sie eine Textnachricht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07664168"/>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6. Beantragen Sie ein formelles Treffen mit der Personalabteilung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f. Kontaktieren Sie die Person unter vier Augen, um ein Gespräch zu führen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68761231"/>
                  </a:ext>
                </a:extLst>
              </a:tr>
            </a:tbl>
          </a:graphicData>
        </a:graphic>
      </p:graphicFrame>
    </p:spTree>
    <p:extLst>
      <p:ext uri="{BB962C8B-B14F-4D97-AF65-F5344CB8AC3E}">
        <p14:creationId xmlns:p14="http://schemas.microsoft.com/office/powerpoint/2010/main" val="3007860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10" name="Google Shape;59;p12">
            <a:extLst>
              <a:ext uri="{FF2B5EF4-FFF2-40B4-BE49-F238E27FC236}">
                <a16:creationId xmlns:a16="http://schemas.microsoft.com/office/drawing/2014/main" id="{0CE20EA2-F79C-47E3-B68E-08C98ABD6F7E}"/>
              </a:ext>
            </a:extLst>
          </p:cNvPr>
          <p:cNvSpPr txBox="1">
            <a:spLocks/>
          </p:cNvSpPr>
          <p:nvPr/>
        </p:nvSpPr>
        <p:spPr>
          <a:xfrm>
            <a:off x="1559250" y="532737"/>
            <a:ext cx="6025500" cy="385556"/>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GB" sz="2000" b="1" dirty="0">
              <a:solidFill>
                <a:schemeClr val="bg1"/>
              </a:solidFill>
              <a:latin typeface="Titillium Web" panose="020B0604020202020204" charset="0"/>
              <a:cs typeface="Calibri" panose="020F0502020204030204" pitchFamily="34" charset="0"/>
            </a:endParaRPr>
          </a:p>
        </p:txBody>
      </p:sp>
      <p:sp>
        <p:nvSpPr>
          <p:cNvPr id="11" name="Google Shape;61;p12">
            <a:extLst>
              <a:ext uri="{FF2B5EF4-FFF2-40B4-BE49-F238E27FC236}">
                <a16:creationId xmlns:a16="http://schemas.microsoft.com/office/drawing/2014/main" id="{B2EA9252-DEE2-40C8-B430-437148E5C428}"/>
              </a:ext>
            </a:extLst>
          </p:cNvPr>
          <p:cNvSpPr txBox="1">
            <a:spLocks/>
          </p:cNvSpPr>
          <p:nvPr/>
        </p:nvSpPr>
        <p:spPr>
          <a:xfrm>
            <a:off x="431503" y="1059794"/>
            <a:ext cx="6763871" cy="3731247"/>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endParaRPr lang="en-GB"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7D3B92EC-408E-4DB3-AF29-0B852D2B2917}"/>
              </a:ext>
            </a:extLst>
          </p:cNvPr>
          <p:cNvSpPr txBox="1"/>
          <p:nvPr/>
        </p:nvSpPr>
        <p:spPr>
          <a:xfrm>
            <a:off x="6119446" y="0"/>
            <a:ext cx="3024554"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.4 </a:t>
            </a:r>
            <a:r>
              <a:rPr lang="en-GB" sz="1200" dirty="0">
                <a:solidFill>
                  <a:schemeClr val="tx1"/>
                </a:solidFill>
                <a:latin typeface="Calibri" panose="020F0502020204030204" pitchFamily="34" charset="0"/>
                <a:cs typeface="Calibri" panose="020F0502020204030204" pitchFamily="34" charset="0"/>
              </a:rPr>
              <a:t>Zusammenarbeit mit Hilfe digitaler Technologien</a:t>
            </a:r>
          </a:p>
        </p:txBody>
      </p:sp>
      <p:sp>
        <p:nvSpPr>
          <p:cNvPr id="7" name="Google Shape;59;p12">
            <a:extLst>
              <a:ext uri="{FF2B5EF4-FFF2-40B4-BE49-F238E27FC236}">
                <a16:creationId xmlns:a16="http://schemas.microsoft.com/office/drawing/2014/main" id="{F1A21F82-A06D-4296-9059-7A6D9387F872}"/>
              </a:ext>
            </a:extLst>
          </p:cNvPr>
          <p:cNvSpPr txBox="1">
            <a:spLocks/>
          </p:cNvSpPr>
          <p:nvPr/>
        </p:nvSpPr>
        <p:spPr>
          <a:xfrm>
            <a:off x="431503" y="354077"/>
            <a:ext cx="8332369" cy="564216"/>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kumimoji="0" lang="en-GB" sz="1800" b="1" i="0" u="none" strike="noStrike" kern="0" cap="none" spc="0" normalizeH="0" baseline="0" noProof="0" dirty="0">
                <a:ln>
                  <a:noFill/>
                </a:ln>
                <a:solidFill>
                  <a:srgbClr val="FFAA15"/>
                </a:solidFill>
                <a:effectLst/>
                <a:uLnTx/>
                <a:uFillTx/>
                <a:latin typeface="Calibri" panose="020F0502020204030204" pitchFamily="34" charset="0"/>
                <a:cs typeface="Calibri" panose="020F0502020204030204" pitchFamily="34" charset="0"/>
                <a:sym typeface="Arial"/>
              </a:rPr>
              <a:t>AKTIVITÄT 1.2.2: </a:t>
            </a:r>
            <a:r>
              <a:rPr kumimoji="0" lang="en-GB" sz="1800" b="1" i="0" u="none" strike="noStrike" kern="0" cap="none" spc="0" normalizeH="0" baseline="0" noProof="0" dirty="0" err="1">
                <a:ln>
                  <a:noFill/>
                </a:ln>
                <a:solidFill>
                  <a:srgbClr val="FFFFFF"/>
                </a:solidFill>
                <a:effectLst/>
                <a:uLnTx/>
                <a:uFillTx/>
                <a:latin typeface="Calibri" panose="020F0502020204030204" pitchFamily="34" charset="0"/>
                <a:cs typeface="Calibri" panose="020F0502020204030204" pitchFamily="34" charset="0"/>
                <a:sym typeface="Arial"/>
              </a:rPr>
              <a:t>Formelle</a:t>
            </a:r>
            <a:r>
              <a:rPr kumimoji="0" lang="en-GB" sz="18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 und </a:t>
            </a:r>
            <a:r>
              <a:rPr kumimoji="0" lang="en-GB" sz="1800" b="1" i="0" u="none" strike="noStrike" kern="0" cap="none" spc="0" normalizeH="0" baseline="0" noProof="0" dirty="0" err="1">
                <a:ln>
                  <a:noFill/>
                </a:ln>
                <a:solidFill>
                  <a:srgbClr val="FFFFFF"/>
                </a:solidFill>
                <a:effectLst/>
                <a:uLnTx/>
                <a:uFillTx/>
                <a:latin typeface="Calibri" panose="020F0502020204030204" pitchFamily="34" charset="0"/>
                <a:cs typeface="Calibri" panose="020F0502020204030204" pitchFamily="34" charset="0"/>
                <a:sym typeface="Arial"/>
              </a:rPr>
              <a:t>informelle</a:t>
            </a:r>
            <a:r>
              <a:rPr kumimoji="0" lang="en-GB" sz="18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 </a:t>
            </a:r>
            <a:r>
              <a:rPr kumimoji="0" lang="en-GB" sz="1800" b="1" i="0" u="none" strike="noStrike" kern="0" cap="none" spc="0" normalizeH="0" baseline="0" noProof="0" dirty="0" err="1">
                <a:ln>
                  <a:noFill/>
                </a:ln>
                <a:solidFill>
                  <a:srgbClr val="FFFFFF"/>
                </a:solidFill>
                <a:effectLst/>
                <a:uLnTx/>
                <a:uFillTx/>
                <a:latin typeface="Calibri" panose="020F0502020204030204" pitchFamily="34" charset="0"/>
                <a:cs typeface="Calibri" panose="020F0502020204030204" pitchFamily="34" charset="0"/>
                <a:sym typeface="Arial"/>
              </a:rPr>
              <a:t>Formen</a:t>
            </a:r>
            <a:r>
              <a:rPr kumimoji="0" lang="en-GB" sz="18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 der </a:t>
            </a:r>
            <a:r>
              <a:rPr kumimoji="0" lang="en-GB" sz="1800" b="1" i="0" u="none" strike="noStrike" kern="0" cap="none" spc="0" normalizeH="0" baseline="0" noProof="0" dirty="0" err="1">
                <a:ln>
                  <a:noFill/>
                </a:ln>
                <a:solidFill>
                  <a:srgbClr val="FFFFFF"/>
                </a:solidFill>
                <a:effectLst/>
                <a:uLnTx/>
                <a:uFillTx/>
                <a:latin typeface="Calibri" panose="020F0502020204030204" pitchFamily="34" charset="0"/>
                <a:cs typeface="Calibri" panose="020F0502020204030204" pitchFamily="34" charset="0"/>
                <a:sym typeface="Arial"/>
              </a:rPr>
              <a:t>Interaktion</a:t>
            </a:r>
            <a:r>
              <a:rPr kumimoji="0" lang="en-GB" sz="18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 und des </a:t>
            </a:r>
            <a:r>
              <a:rPr kumimoji="0" lang="en-GB" sz="1800" b="1" i="0" u="none" strike="noStrike" kern="0" cap="none" spc="0" normalizeH="0" baseline="0" noProof="0" dirty="0" err="1">
                <a:ln>
                  <a:noFill/>
                </a:ln>
                <a:solidFill>
                  <a:srgbClr val="FFFFFF"/>
                </a:solidFill>
                <a:effectLst/>
                <a:uLnTx/>
                <a:uFillTx/>
                <a:latin typeface="Calibri" panose="020F0502020204030204" pitchFamily="34" charset="0"/>
                <a:cs typeface="Calibri" panose="020F0502020204030204" pitchFamily="34" charset="0"/>
                <a:sym typeface="Arial"/>
              </a:rPr>
              <a:t>Austauschs</a:t>
            </a:r>
            <a:r>
              <a:rPr kumimoji="0" lang="en-GB" sz="18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 </a:t>
            </a:r>
            <a:r>
              <a:rPr lang="en-GB" sz="1500" b="1" dirty="0">
                <a:solidFill>
                  <a:srgbClr val="FFAA15"/>
                </a:solidFill>
                <a:latin typeface="Calibri" panose="020F0502020204030204" pitchFamily="34" charset="0"/>
                <a:cs typeface="Calibri" panose="020F0502020204030204" pitchFamily="34" charset="0"/>
              </a:rPr>
              <a:t>LÖSUNG</a:t>
            </a:r>
          </a:p>
        </p:txBody>
      </p:sp>
      <p:graphicFrame>
        <p:nvGraphicFramePr>
          <p:cNvPr id="2" name="Table 2">
            <a:extLst>
              <a:ext uri="{FF2B5EF4-FFF2-40B4-BE49-F238E27FC236}">
                <a16:creationId xmlns:a16="http://schemas.microsoft.com/office/drawing/2014/main" id="{B88CD453-B364-46B7-AB99-86D7630F0677}"/>
              </a:ext>
            </a:extLst>
          </p:cNvPr>
          <p:cNvGraphicFramePr>
            <a:graphicFrameLocks noGrp="1"/>
          </p:cNvGraphicFramePr>
          <p:nvPr>
            <p:extLst>
              <p:ext uri="{D42A27DB-BD31-4B8C-83A1-F6EECF244321}">
                <p14:modId xmlns:p14="http://schemas.microsoft.com/office/powerpoint/2010/main" val="3508397532"/>
              </p:ext>
            </p:extLst>
          </p:nvPr>
        </p:nvGraphicFramePr>
        <p:xfrm>
          <a:off x="668756" y="918293"/>
          <a:ext cx="7537546" cy="4119880"/>
        </p:xfrm>
        <a:graphic>
          <a:graphicData uri="http://schemas.openxmlformats.org/drawingml/2006/table">
            <a:tbl>
              <a:tblPr firstRow="1" bandRow="1">
                <a:tableStyleId>{9E1D995B-B09B-4602-B05A-D3B7754E3C27}</a:tableStyleId>
              </a:tblPr>
              <a:tblGrid>
                <a:gridCol w="3768773">
                  <a:extLst>
                    <a:ext uri="{9D8B030D-6E8A-4147-A177-3AD203B41FA5}">
                      <a16:colId xmlns:a16="http://schemas.microsoft.com/office/drawing/2014/main" val="1572472286"/>
                    </a:ext>
                  </a:extLst>
                </a:gridCol>
                <a:gridCol w="3768773">
                  <a:extLst>
                    <a:ext uri="{9D8B030D-6E8A-4147-A177-3AD203B41FA5}">
                      <a16:colId xmlns:a16="http://schemas.microsoft.com/office/drawing/2014/main" val="3332110096"/>
                    </a:ext>
                  </a:extLst>
                </a:gridCol>
              </a:tblGrid>
              <a:tr h="370840">
                <a:tc>
                  <a:txBody>
                    <a:bodyPr/>
                    <a:lstStyle/>
                    <a:p>
                      <a:pPr algn="ctr"/>
                      <a:r>
                        <a:rPr lang="en-GB" sz="1600" b="1" dirty="0">
                          <a:ln>
                            <a:solidFill>
                              <a:schemeClr val="bg1"/>
                            </a:solidFill>
                          </a:ln>
                          <a:solidFill>
                            <a:srgbClr val="FFAA15"/>
                          </a:solidFill>
                          <a:latin typeface="Calibri" panose="020F0502020204030204" pitchFamily="34" charset="0"/>
                          <a:cs typeface="Calibri" panose="020F0502020204030204" pitchFamily="34" charset="0"/>
                        </a:rPr>
                        <a:t>Aufgabe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dirty="0">
                          <a:ln>
                            <a:solidFill>
                              <a:schemeClr val="bg1"/>
                            </a:solidFill>
                          </a:ln>
                          <a:solidFill>
                            <a:srgbClr val="FFAA15"/>
                          </a:solidFill>
                          <a:latin typeface="Calibri" panose="020F0502020204030204" pitchFamily="34" charset="0"/>
                          <a:cs typeface="Calibri" panose="020F0502020204030204" pitchFamily="34" charset="0"/>
                        </a:rPr>
                        <a:t>Medium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5768252"/>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1. </a:t>
                      </a:r>
                      <a:r>
                        <a:rPr lang="en-GB" dirty="0" err="1">
                          <a:ln>
                            <a:solidFill>
                              <a:schemeClr val="bg1"/>
                            </a:solidFill>
                          </a:ln>
                          <a:solidFill>
                            <a:schemeClr val="tx1"/>
                          </a:solidFill>
                          <a:latin typeface="Calibri" panose="020F0502020204030204" pitchFamily="34" charset="0"/>
                          <a:cs typeface="Calibri" panose="020F0502020204030204" pitchFamily="34" charset="0"/>
                        </a:rPr>
                        <a:t>Einen</a:t>
                      </a:r>
                      <a:r>
                        <a:rPr lang="en-GB" dirty="0">
                          <a:ln>
                            <a:solidFill>
                              <a:schemeClr val="bg1"/>
                            </a:solidFill>
                          </a:ln>
                          <a:solidFill>
                            <a:schemeClr val="tx1"/>
                          </a:solidFill>
                          <a:latin typeface="Calibri" panose="020F0502020204030204" pitchFamily="34" charset="0"/>
                          <a:cs typeface="Calibri" panose="020F0502020204030204" pitchFamily="34" charset="0"/>
                        </a:rPr>
                        <a:t> Link über die Arbeit an </a:t>
                      </a:r>
                      <a:r>
                        <a:rPr lang="en-GB" dirty="0" err="1">
                          <a:ln>
                            <a:solidFill>
                              <a:schemeClr val="bg1"/>
                            </a:solidFill>
                          </a:ln>
                          <a:solidFill>
                            <a:schemeClr val="tx1"/>
                          </a:solidFill>
                          <a:latin typeface="Calibri" panose="020F0502020204030204" pitchFamily="34" charset="0"/>
                          <a:cs typeface="Calibri" panose="020F0502020204030204" pitchFamily="34" charset="0"/>
                        </a:rPr>
                        <a:t>Kolleg</a:t>
                      </a:r>
                      <a:r>
                        <a:rPr lang="en-GB" dirty="0">
                          <a:ln>
                            <a:solidFill>
                              <a:schemeClr val="bg1"/>
                            </a:solidFill>
                          </a:ln>
                          <a:solidFill>
                            <a:schemeClr val="tx1"/>
                          </a:solidFill>
                          <a:latin typeface="Calibri" panose="020F0502020204030204" pitchFamily="34" charset="0"/>
                          <a:cs typeface="Calibri" panose="020F0502020204030204" pitchFamily="34" charset="0"/>
                        </a:rPr>
                        <a:t>*</a:t>
                      </a:r>
                      <a:r>
                        <a:rPr lang="en-GB" dirty="0" err="1">
                          <a:ln>
                            <a:solidFill>
                              <a:schemeClr val="bg1"/>
                            </a:solidFill>
                          </a:ln>
                          <a:solidFill>
                            <a:schemeClr val="tx1"/>
                          </a:solidFill>
                          <a:latin typeface="Calibri" panose="020F0502020204030204" pitchFamily="34" charset="0"/>
                          <a:cs typeface="Calibri" panose="020F0502020204030204" pitchFamily="34" charset="0"/>
                        </a:rPr>
                        <a:t>innen</a:t>
                      </a:r>
                      <a:r>
                        <a:rPr lang="en-GB" dirty="0">
                          <a:ln>
                            <a:solidFill>
                              <a:schemeClr val="bg1"/>
                            </a:solidFill>
                          </a:ln>
                          <a:solidFill>
                            <a:schemeClr val="tx1"/>
                          </a:solidFill>
                          <a:latin typeface="Calibri" panose="020F0502020204030204" pitchFamily="34" charset="0"/>
                          <a:cs typeface="Calibri" panose="020F0502020204030204" pitchFamily="34" charset="0"/>
                        </a:rPr>
                        <a:t> senden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dirty="0">
                          <a:ln>
                            <a:solidFill>
                              <a:schemeClr val="bg1"/>
                            </a:solidFill>
                          </a:ln>
                          <a:solidFill>
                            <a:schemeClr val="tx1"/>
                          </a:solidFill>
                          <a:latin typeface="Calibri" panose="020F0502020204030204" pitchFamily="34" charset="0"/>
                          <a:cs typeface="Calibri" panose="020F0502020204030204" pitchFamily="34" charset="0"/>
                        </a:rPr>
                        <a:t>a. Richten Sie ein Zoom/Google Meet Meeting ein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r="100000" b="100000"/>
                      </a:path>
                      <a:tileRect l="-100000" t="-100000"/>
                    </a:gradFill>
                  </a:tcPr>
                </a:tc>
                <a:extLst>
                  <a:ext uri="{0D108BD9-81ED-4DB2-BD59-A6C34878D82A}">
                    <a16:rowId xmlns:a16="http://schemas.microsoft.com/office/drawing/2014/main" val="2479559318"/>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2. Ein Dokument bei Behörden anfordern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b. Verwenden Sie die Kommunikationsplattform/-anwendung des Unternehmens (E-Mail, Skype)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30568025"/>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3. Vereinbaren Sie ein Online-Meeting </a:t>
                      </a:r>
                      <a:r>
                        <a:rPr lang="en-GB" dirty="0" err="1">
                          <a:ln>
                            <a:solidFill>
                              <a:schemeClr val="bg1"/>
                            </a:solidFill>
                          </a:ln>
                          <a:solidFill>
                            <a:schemeClr val="tx1"/>
                          </a:solidFill>
                          <a:latin typeface="Calibri" panose="020F0502020204030204" pitchFamily="34" charset="0"/>
                          <a:cs typeface="Calibri" panose="020F0502020204030204" pitchFamily="34" charset="0"/>
                        </a:rPr>
                        <a:t>mit</a:t>
                      </a:r>
                      <a:r>
                        <a:rPr lang="en-GB" dirty="0">
                          <a:ln>
                            <a:solidFill>
                              <a:schemeClr val="bg1"/>
                            </a:solidFill>
                          </a:ln>
                          <a:solidFill>
                            <a:schemeClr val="tx1"/>
                          </a:solidFill>
                          <a:latin typeface="Calibri" panose="020F0502020204030204" pitchFamily="34" charset="0"/>
                          <a:cs typeface="Calibri" panose="020F0502020204030204" pitchFamily="34" charset="0"/>
                        </a:rPr>
                        <a:t> </a:t>
                      </a:r>
                      <a:r>
                        <a:rPr lang="en-GB" dirty="0" err="1">
                          <a:ln>
                            <a:solidFill>
                              <a:schemeClr val="bg1"/>
                            </a:solidFill>
                          </a:ln>
                          <a:solidFill>
                            <a:schemeClr val="tx1"/>
                          </a:solidFill>
                          <a:latin typeface="Calibri" panose="020F0502020204030204" pitchFamily="34" charset="0"/>
                          <a:cs typeface="Calibri" panose="020F0502020204030204" pitchFamily="34" charset="0"/>
                        </a:rPr>
                        <a:t>potenziellen</a:t>
                      </a:r>
                      <a:r>
                        <a:rPr lang="en-GB" dirty="0">
                          <a:ln>
                            <a:solidFill>
                              <a:schemeClr val="bg1"/>
                            </a:solidFill>
                          </a:ln>
                          <a:solidFill>
                            <a:schemeClr val="tx1"/>
                          </a:solidFill>
                          <a:latin typeface="Calibri" panose="020F0502020204030204" pitchFamily="34" charset="0"/>
                          <a:cs typeface="Calibri" panose="020F0502020204030204" pitchFamily="34" charset="0"/>
                        </a:rPr>
                        <a:t> Kund*</a:t>
                      </a:r>
                      <a:r>
                        <a:rPr lang="en-GB" dirty="0" err="1">
                          <a:ln>
                            <a:solidFill>
                              <a:schemeClr val="bg1"/>
                            </a:solidFill>
                          </a:ln>
                          <a:solidFill>
                            <a:schemeClr val="tx1"/>
                          </a:solidFill>
                          <a:latin typeface="Calibri" panose="020F0502020204030204" pitchFamily="34" charset="0"/>
                          <a:cs typeface="Calibri" panose="020F0502020204030204" pitchFamily="34" charset="0"/>
                        </a:rPr>
                        <a:t>innen</a:t>
                      </a:r>
                      <a:endParaRPr lang="en-GB" dirty="0">
                        <a:ln>
                          <a:solidFill>
                            <a:schemeClr val="bg1"/>
                          </a:solidFill>
                        </a:ln>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t="100000" r="100000"/>
                      </a:path>
                      <a:tileRect l="-100000" b="-100000"/>
                    </a:gra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c. Senden Sie der Abteilung eine formelle E-Mail, um ein Treffen zu vereinbaren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0547247"/>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4. Vereinbaren Sie ein Mittagessen </a:t>
                      </a:r>
                      <a:r>
                        <a:rPr lang="en-GB" dirty="0" err="1">
                          <a:ln>
                            <a:solidFill>
                              <a:schemeClr val="bg1"/>
                            </a:solidFill>
                          </a:ln>
                          <a:solidFill>
                            <a:schemeClr val="tx1"/>
                          </a:solidFill>
                          <a:latin typeface="Calibri" panose="020F0502020204030204" pitchFamily="34" charset="0"/>
                          <a:cs typeface="Calibri" panose="020F0502020204030204" pitchFamily="34" charset="0"/>
                        </a:rPr>
                        <a:t>mit</a:t>
                      </a:r>
                      <a:r>
                        <a:rPr lang="en-GB" dirty="0">
                          <a:ln>
                            <a:solidFill>
                              <a:schemeClr val="bg1"/>
                            </a:solidFill>
                          </a:ln>
                          <a:solidFill>
                            <a:schemeClr val="tx1"/>
                          </a:solidFill>
                          <a:latin typeface="Calibri" panose="020F0502020204030204" pitchFamily="34" charset="0"/>
                          <a:cs typeface="Calibri" panose="020F0502020204030204" pitchFamily="34" charset="0"/>
                        </a:rPr>
                        <a:t> Freund*</a:t>
                      </a:r>
                      <a:r>
                        <a:rPr lang="en-GB" dirty="0" err="1">
                          <a:ln>
                            <a:solidFill>
                              <a:schemeClr val="bg1"/>
                            </a:solidFill>
                          </a:ln>
                          <a:solidFill>
                            <a:schemeClr val="tx1"/>
                          </a:solidFill>
                          <a:latin typeface="Calibri" panose="020F0502020204030204" pitchFamily="34" charset="0"/>
                          <a:cs typeface="Calibri" panose="020F0502020204030204" pitchFamily="34" charset="0"/>
                        </a:rPr>
                        <a:t>innen</a:t>
                      </a:r>
                      <a:endParaRPr lang="en-GB" dirty="0">
                        <a:ln>
                          <a:solidFill>
                            <a:schemeClr val="bg1"/>
                          </a:solidFill>
                        </a:ln>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d. Rufen Sie an oder schicken Sie eine E-Mail mit den Details Ihrer Anfrage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1514443749"/>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5. Diskutieren Sie ausführlich mit einer Person, die einen Beitrag auf Facebook geteilt hat, zu dem Sie eine andere Meinung haben und den Sie gerne mit ihr diskutieren würden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e. Senden Sie eine Nachricht auf Messenger, Instagram, Viber, Telegram oder senden Sie eine Textnachricht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207664168"/>
                  </a:ext>
                </a:extLst>
              </a:tr>
              <a:tr h="370840">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6. Beantragen Sie ein formelles Treffen mit der Personalabteilung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ln>
                            <a:solidFill>
                              <a:schemeClr val="bg1"/>
                            </a:solidFill>
                          </a:ln>
                          <a:solidFill>
                            <a:schemeClr val="tx1"/>
                          </a:solidFill>
                          <a:latin typeface="Calibri" panose="020F0502020204030204" pitchFamily="34" charset="0"/>
                          <a:cs typeface="Calibri" panose="020F0502020204030204" pitchFamily="34" charset="0"/>
                        </a:rPr>
                        <a:t>f. Kontaktieren Sie die Person unter vier Augen, um ein Gespräch zu führen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68761231"/>
                  </a:ext>
                </a:extLst>
              </a:tr>
            </a:tbl>
          </a:graphicData>
        </a:graphic>
      </p:graphicFrame>
    </p:spTree>
    <p:extLst>
      <p:ext uri="{BB962C8B-B14F-4D97-AF65-F5344CB8AC3E}">
        <p14:creationId xmlns:p14="http://schemas.microsoft.com/office/powerpoint/2010/main" val="412930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4" name="TextBox 3">
            <a:extLst>
              <a:ext uri="{FF2B5EF4-FFF2-40B4-BE49-F238E27FC236}">
                <a16:creationId xmlns:a16="http://schemas.microsoft.com/office/drawing/2014/main" id="{14CFC4BA-9F19-4B2F-8FAA-445C8082C6FA}"/>
              </a:ext>
            </a:extLst>
          </p:cNvPr>
          <p:cNvSpPr txBox="1"/>
          <p:nvPr/>
        </p:nvSpPr>
        <p:spPr>
          <a:xfrm>
            <a:off x="531248" y="588407"/>
            <a:ext cx="4347683" cy="4378122"/>
          </a:xfrm>
          <a:prstGeom prst="rect">
            <a:avLst/>
          </a:prstGeom>
          <a:noFill/>
        </p:spPr>
        <p:txBody>
          <a:bodyPr wrap="square">
            <a:spAutoFit/>
          </a:bodyPr>
          <a:lstStyle/>
          <a:p>
            <a:pPr marL="101600" algn="just"/>
            <a:r>
              <a:rPr lang="en-GB" sz="1800" b="1" dirty="0">
                <a:solidFill>
                  <a:srgbClr val="FFAA15"/>
                </a:solidFill>
                <a:latin typeface="Calibri" panose="020F0502020204030204" pitchFamily="34" charset="0"/>
                <a:ea typeface="Calibri" panose="020F0502020204030204" pitchFamily="34" charset="0"/>
                <a:cs typeface="Arial" panose="020B0604020202020204" pitchFamily="34" charset="0"/>
              </a:rPr>
              <a:t>DIGITALE IDENTITÄT: EINE DEFINITION</a:t>
            </a:r>
          </a:p>
          <a:p>
            <a:pPr marL="101600" algn="just">
              <a:buClr>
                <a:schemeClr val="bg1"/>
              </a:buCl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Eine digitale Identität sind alle persönlichen Daten, die online vorhanden sind und zu Ihrer realen Person zurückverfolgt werden können. </a:t>
            </a:r>
          </a:p>
          <a:p>
            <a:pPr marL="101600" algn="just">
              <a:buClr>
                <a:schemeClr val="bg1"/>
              </a:buClr>
            </a:pPr>
            <a:endParaRPr lang="en-GB" sz="10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lgn="just">
              <a:buClr>
                <a:schemeClr val="bg1"/>
              </a:buCl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Zu diesen Daten gehören Konten auf Websites, E-Mails, Fotos in sozialen Medien, Kommentare, Suchverläufe, Online-Bankkonten. </a:t>
            </a:r>
            <a:endParaRPr lang="el-GR" sz="16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lgn="just">
              <a:buClr>
                <a:schemeClr val="bg1"/>
              </a:buClr>
            </a:pPr>
            <a:endParaRPr lang="el-GR" sz="105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buClr>
                <a:schemeClr val="bg1"/>
              </a:buCl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Es ist wichtig, dass Sie dafür verantwortlich sind, Ihre digitale Identität zu schützen und Ihre persönlichen Informationen, die öffentlich zugänglich sind, in dem von Ihnen gewünschten Umfang zu sichern. </a:t>
            </a:r>
          </a:p>
          <a:p>
            <a:pPr marL="101600" algn="just">
              <a:buClr>
                <a:schemeClr val="bg1"/>
              </a:buClr>
            </a:pPr>
            <a:endParaRPr lang="en-GB" sz="105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buClr>
                <a:schemeClr val="bg1"/>
              </a:buCl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Persönliche Daten im Internet sind anfällig für </a:t>
            </a:r>
            <a:r>
              <a:rPr lang="en-GB" sz="1600" b="1" dirty="0" err="1">
                <a:solidFill>
                  <a:schemeClr val="bg1"/>
                </a:solidFill>
                <a:latin typeface="Calibri" panose="020F0502020204030204" pitchFamily="34" charset="0"/>
                <a:ea typeface="Calibri" panose="020F0502020204030204" pitchFamily="34" charset="0"/>
                <a:cs typeface="Arial" panose="020B0604020202020204" pitchFamily="34" charset="0"/>
              </a:rPr>
              <a:t>Identitätsdiebstahl</a:t>
            </a:r>
            <a:r>
              <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und </a:t>
            </a:r>
            <a:r>
              <a:rPr lang="en-GB" sz="1600" b="1" dirty="0" err="1">
                <a:solidFill>
                  <a:schemeClr val="bg1"/>
                </a:solidFill>
                <a:latin typeface="Calibri" panose="020F0502020204030204" pitchFamily="34" charset="0"/>
                <a:ea typeface="Calibri" panose="020F0502020204030204" pitchFamily="34" charset="0"/>
                <a:cs typeface="Arial" panose="020B0604020202020204" pitchFamily="34" charset="0"/>
              </a:rPr>
              <a:t>Datenschutzverletzungen</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a:t>
            </a:r>
          </a:p>
        </p:txBody>
      </p:sp>
      <p:pic>
        <p:nvPicPr>
          <p:cNvPr id="1026" name="Picture 2">
            <a:extLst>
              <a:ext uri="{FF2B5EF4-FFF2-40B4-BE49-F238E27FC236}">
                <a16:creationId xmlns:a16="http://schemas.microsoft.com/office/drawing/2014/main" id="{A4944003-00D5-45B9-AB80-7F6AF2032E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4721" y="960620"/>
            <a:ext cx="2476500" cy="17621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6">
            <a:extLst>
              <a:ext uri="{FF2B5EF4-FFF2-40B4-BE49-F238E27FC236}">
                <a16:creationId xmlns:a16="http://schemas.microsoft.com/office/drawing/2014/main" id="{3899D126-F75C-BE72-B42B-FD67FA6E1DF7}"/>
              </a:ext>
            </a:extLst>
          </p:cNvPr>
          <p:cNvSpPr txBox="1"/>
          <p:nvPr/>
        </p:nvSpPr>
        <p:spPr>
          <a:xfrm>
            <a:off x="6553200" y="4866501"/>
            <a:ext cx="2590800"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a:t>
            </a:r>
            <a:r>
              <a:rPr lang="en-GB" sz="1200" dirty="0">
                <a:solidFill>
                  <a:schemeClr val="tx1"/>
                </a:solidFill>
                <a:latin typeface="Calibri" panose="020F0502020204030204" pitchFamily="34" charset="0"/>
                <a:cs typeface="Calibri" panose="020F0502020204030204" pitchFamily="34" charset="0"/>
              </a:rPr>
              <a:t>6 Verwaltung der digitalen Identität</a:t>
            </a:r>
          </a:p>
        </p:txBody>
      </p:sp>
    </p:spTree>
    <p:extLst>
      <p:ext uri="{BB962C8B-B14F-4D97-AF65-F5344CB8AC3E}">
        <p14:creationId xmlns:p14="http://schemas.microsoft.com/office/powerpoint/2010/main" val="2995069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4" name="TextBox 3">
            <a:extLst>
              <a:ext uri="{FF2B5EF4-FFF2-40B4-BE49-F238E27FC236}">
                <a16:creationId xmlns:a16="http://schemas.microsoft.com/office/drawing/2014/main" id="{14CFC4BA-9F19-4B2F-8FAA-445C8082C6FA}"/>
              </a:ext>
            </a:extLst>
          </p:cNvPr>
          <p:cNvSpPr txBox="1"/>
          <p:nvPr/>
        </p:nvSpPr>
        <p:spPr>
          <a:xfrm>
            <a:off x="652272" y="954519"/>
            <a:ext cx="7839456" cy="4062651"/>
          </a:xfrm>
          <a:prstGeom prst="rect">
            <a:avLst/>
          </a:prstGeom>
          <a:noFill/>
        </p:spPr>
        <p:txBody>
          <a:bodyPr wrap="square">
            <a:spAutoFit/>
          </a:bodyPr>
          <a:lstStyle/>
          <a:p>
            <a:pPr marL="101600" algn="just"/>
            <a:r>
              <a:rPr lang="en-GB" sz="1800" b="1" dirty="0">
                <a:solidFill>
                  <a:srgbClr val="FFAA15"/>
                </a:solidFill>
                <a:latin typeface="Calibri" panose="020F0502020204030204" pitchFamily="34" charset="0"/>
                <a:ea typeface="Calibri" panose="020F0502020204030204" pitchFamily="34" charset="0"/>
                <a:cs typeface="Arial" panose="020B0604020202020204" pitchFamily="34" charset="0"/>
              </a:rPr>
              <a:t>ALLGEMEINE DATENSCHUTZVERORDNUNG (DSGVO)</a:t>
            </a:r>
          </a:p>
          <a:p>
            <a:pPr marL="101600" algn="just"/>
            <a:endPar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lgn="just"/>
            <a:r>
              <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rPr>
              <a:t>DSGVO</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sz="1600" dirty="0" err="1">
                <a:solidFill>
                  <a:schemeClr val="bg1"/>
                </a:solidFill>
                <a:latin typeface="Calibri" panose="020F0502020204030204" pitchFamily="34" charset="0"/>
                <a:ea typeface="Calibri" panose="020F0502020204030204" pitchFamily="34" charset="0"/>
                <a:cs typeface="Arial" panose="020B0604020202020204" pitchFamily="34" charset="0"/>
              </a:rPr>
              <a:t>ist</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das neueste Datenschutz- und Sicherheitsgesetz der Europäischen Union (EU), an das sich Organisationen halten müssen. Sie trat am 25. Mai 2018 in Kraft und Verstöße können mit hohen Geldstrafen geahndet werden. Sie regelt, </a:t>
            </a:r>
            <a:r>
              <a:rPr lang="en-GB" sz="1600" b="1" dirty="0">
                <a:solidFill>
                  <a:schemeClr val="bg1"/>
                </a:solidFill>
                <a:latin typeface="Calibri" panose="020F0502020204030204" pitchFamily="34" charset="0"/>
                <a:ea typeface="Calibri" panose="020F0502020204030204" pitchFamily="34" charset="0"/>
                <a:cs typeface="Arial" panose="020B0604020202020204" pitchFamily="34" charset="0"/>
              </a:rPr>
              <a:t>wie personenbezogene Daten erhoben, verarbeitet und gelöscht werden müssen</a:t>
            </a: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 </a:t>
            </a:r>
          </a:p>
          <a:p>
            <a:pPr marL="101600" algn="just"/>
            <a:endParaRPr lang="en-GB" sz="12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lgn="just"/>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Sieben Grundsätze zum Schutz und zur Rechenschaftspflicht bei der Verarbeitung von Daten: </a:t>
            </a:r>
          </a:p>
          <a:p>
            <a:pPr marL="387350" indent="-285750" algn="just">
              <a:buClr>
                <a:schemeClr val="bg1"/>
              </a:buClr>
              <a:buFontTx/>
              <a:buChar cha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Rechtmäßigkeit, Fairness und Transparenz</a:t>
            </a:r>
          </a:p>
          <a:p>
            <a:pPr marL="387350" indent="-285750" algn="just">
              <a:buClr>
                <a:schemeClr val="bg1"/>
              </a:buClr>
              <a:buFontTx/>
              <a:buChar cha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Zweckbindung</a:t>
            </a:r>
          </a:p>
          <a:p>
            <a:pPr marL="387350" indent="-285750" algn="just">
              <a:buClr>
                <a:schemeClr val="bg1"/>
              </a:buClr>
              <a:buFontTx/>
              <a:buChar cha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Minimierung von Daten</a:t>
            </a:r>
          </a:p>
          <a:p>
            <a:pPr marL="387350" indent="-285750" algn="just">
              <a:buClr>
                <a:schemeClr val="bg1"/>
              </a:buClr>
              <a:buFontTx/>
              <a:buChar cha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Genauigkeit</a:t>
            </a:r>
          </a:p>
          <a:p>
            <a:pPr marL="387350" indent="-285750" algn="just">
              <a:buClr>
                <a:schemeClr val="bg1"/>
              </a:buClr>
              <a:buFontTx/>
              <a:buChar cha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Speicherbegrenzung</a:t>
            </a:r>
          </a:p>
          <a:p>
            <a:pPr marL="387350" indent="-285750" algn="just">
              <a:buClr>
                <a:schemeClr val="bg1"/>
              </a:buClr>
              <a:buFontTx/>
              <a:buChar cha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Integrität und Vertraulichkeit</a:t>
            </a:r>
          </a:p>
          <a:p>
            <a:pPr marL="387350" indent="-285750" algn="just">
              <a:buClr>
                <a:schemeClr val="bg1"/>
              </a:buClr>
              <a:buFontTx/>
              <a:buChar char="-"/>
            </a:pPr>
            <a:r>
              <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rPr>
              <a:t>Rechenschaftspflicht</a:t>
            </a:r>
          </a:p>
        </p:txBody>
      </p:sp>
      <p:sp>
        <p:nvSpPr>
          <p:cNvPr id="7" name="TextBox 6">
            <a:extLst>
              <a:ext uri="{FF2B5EF4-FFF2-40B4-BE49-F238E27FC236}">
                <a16:creationId xmlns:a16="http://schemas.microsoft.com/office/drawing/2014/main" id="{0193EDD7-948E-4D0D-B89A-3899B93EB5BF}"/>
              </a:ext>
            </a:extLst>
          </p:cNvPr>
          <p:cNvSpPr txBox="1"/>
          <p:nvPr/>
        </p:nvSpPr>
        <p:spPr>
          <a:xfrm>
            <a:off x="6553200" y="4866501"/>
            <a:ext cx="2590800"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a:t>
            </a:r>
            <a:r>
              <a:rPr lang="en-GB" sz="1200" dirty="0">
                <a:solidFill>
                  <a:schemeClr val="tx1"/>
                </a:solidFill>
                <a:latin typeface="Calibri" panose="020F0502020204030204" pitchFamily="34" charset="0"/>
                <a:cs typeface="Calibri" panose="020F0502020204030204" pitchFamily="34" charset="0"/>
              </a:rPr>
              <a:t>6 Verwaltung der digitalen Identität</a:t>
            </a:r>
          </a:p>
        </p:txBody>
      </p:sp>
    </p:spTree>
    <p:extLst>
      <p:ext uri="{BB962C8B-B14F-4D97-AF65-F5344CB8AC3E}">
        <p14:creationId xmlns:p14="http://schemas.microsoft.com/office/powerpoint/2010/main" val="3274328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4" name="TextBox 3">
            <a:extLst>
              <a:ext uri="{FF2B5EF4-FFF2-40B4-BE49-F238E27FC236}">
                <a16:creationId xmlns:a16="http://schemas.microsoft.com/office/drawing/2014/main" id="{14CFC4BA-9F19-4B2F-8FAA-445C8082C6FA}"/>
              </a:ext>
            </a:extLst>
          </p:cNvPr>
          <p:cNvSpPr txBox="1"/>
          <p:nvPr/>
        </p:nvSpPr>
        <p:spPr>
          <a:xfrm>
            <a:off x="531248" y="648127"/>
            <a:ext cx="7839456" cy="4308872"/>
          </a:xfrm>
          <a:prstGeom prst="rect">
            <a:avLst/>
          </a:prstGeom>
          <a:noFill/>
        </p:spPr>
        <p:txBody>
          <a:bodyPr wrap="square">
            <a:spAutoFit/>
          </a:bodyPr>
          <a:lstStyle/>
          <a:p>
            <a:pPr marL="101600" algn="just"/>
            <a:r>
              <a:rPr lang="en-GB" sz="1800" b="1" dirty="0">
                <a:solidFill>
                  <a:schemeClr val="bg1"/>
                </a:solidFill>
                <a:latin typeface="Calibri" panose="020F0502020204030204" pitchFamily="34" charset="0"/>
                <a:ea typeface="Calibri" panose="020F0502020204030204" pitchFamily="34" charset="0"/>
                <a:cs typeface="Arial" panose="020B0604020202020204" pitchFamily="34" charset="0"/>
              </a:rPr>
              <a:t>Das Recht auf Vergessenwerden</a:t>
            </a:r>
          </a:p>
          <a:p>
            <a:pPr marL="101600" algn="just"/>
            <a:endPar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lgn="just"/>
            <a:r>
              <a:rPr lang="en-GB" sz="1500" b="1" dirty="0">
                <a:solidFill>
                  <a:schemeClr val="bg1"/>
                </a:solidFill>
                <a:latin typeface="Calibri" panose="020F0502020204030204" pitchFamily="34" charset="0"/>
                <a:ea typeface="Calibri" panose="020F0502020204030204" pitchFamily="34" charset="0"/>
                <a:cs typeface="Calibri" panose="020F0502020204030204" pitchFamily="34" charset="0"/>
              </a:rPr>
              <a:t>Artikel 17 der Datenschutz-Grundverordnung: </a:t>
            </a:r>
          </a:p>
          <a:p>
            <a:pPr marL="101600" algn="just"/>
            <a:r>
              <a:rPr lang="de-AT" sz="1500" i="1" dirty="0">
                <a:solidFill>
                  <a:schemeClr val="bg1"/>
                </a:solidFill>
                <a:latin typeface="Calibri" panose="020F0502020204030204" pitchFamily="34" charset="0"/>
                <a:cs typeface="Calibri" panose="020F0502020204030204" pitchFamily="34" charset="0"/>
              </a:rPr>
              <a:t>„</a:t>
            </a:r>
            <a:r>
              <a:rPr lang="de-DE" sz="1500" i="1" dirty="0">
                <a:solidFill>
                  <a:schemeClr val="bg1"/>
                </a:solidFill>
                <a:latin typeface="Calibri" panose="020F0502020204030204" pitchFamily="34" charset="0"/>
                <a:cs typeface="Calibri" panose="020F0502020204030204" pitchFamily="34" charset="0"/>
              </a:rPr>
              <a:t>Die betroffene Person hat das Recht, von dem Verantwortlichen zu verlangen, dass sie betreffende personenbezogene Daten unverzüglich gelöscht werden, und der Verantwortliche ist verpflichtet, personenbezogene Daten unverzüglich zu löschen, sofern einer der folgenden Gründe zutrifft:</a:t>
            </a:r>
          </a:p>
          <a:p>
            <a:pPr marL="101600" algn="just"/>
            <a:endParaRPr lang="en-US" sz="1500" i="1" dirty="0">
              <a:solidFill>
                <a:schemeClr val="bg1"/>
              </a:solidFill>
              <a:latin typeface="Calibri" panose="020F0502020204030204" pitchFamily="34" charset="0"/>
              <a:cs typeface="Calibri" panose="020F0502020204030204" pitchFamily="34" charset="0"/>
            </a:endParaRPr>
          </a:p>
          <a:p>
            <a:pPr marL="101600" algn="just"/>
            <a:r>
              <a:rPr lang="de-DE" sz="1500" i="1" dirty="0">
                <a:solidFill>
                  <a:schemeClr val="bg1"/>
                </a:solidFill>
                <a:latin typeface="Calibri" panose="020F0502020204030204" pitchFamily="34" charset="0"/>
                <a:cs typeface="Calibri" panose="020F0502020204030204" pitchFamily="34" charset="0"/>
              </a:rPr>
              <a:t>a) </a:t>
            </a:r>
            <a:r>
              <a:rPr lang="en-SI" sz="1500" i="1" dirty="0">
                <a:solidFill>
                  <a:schemeClr val="bg1"/>
                </a:solidFill>
                <a:latin typeface="Calibri" panose="020F0502020204030204" pitchFamily="34" charset="0"/>
                <a:cs typeface="Calibri" panose="020F0502020204030204" pitchFamily="34" charset="0"/>
              </a:rPr>
              <a:t>Die </a:t>
            </a:r>
            <a:r>
              <a:rPr lang="en-SI" sz="1500" i="1" dirty="0" err="1">
                <a:solidFill>
                  <a:schemeClr val="bg1"/>
                </a:solidFill>
                <a:latin typeface="Calibri" panose="020F0502020204030204" pitchFamily="34" charset="0"/>
                <a:cs typeface="Calibri" panose="020F0502020204030204" pitchFamily="34" charset="0"/>
              </a:rPr>
              <a:t>personenbezogenen</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Daten</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sind</a:t>
            </a:r>
            <a:r>
              <a:rPr lang="en-SI" sz="1500" i="1" dirty="0">
                <a:solidFill>
                  <a:schemeClr val="bg1"/>
                </a:solidFill>
                <a:latin typeface="Calibri" panose="020F0502020204030204" pitchFamily="34" charset="0"/>
                <a:cs typeface="Calibri" panose="020F0502020204030204" pitchFamily="34" charset="0"/>
              </a:rPr>
              <a:t> für die </a:t>
            </a:r>
            <a:r>
              <a:rPr lang="en-SI" sz="1500" i="1" dirty="0" err="1">
                <a:solidFill>
                  <a:schemeClr val="bg1"/>
                </a:solidFill>
                <a:latin typeface="Calibri" panose="020F0502020204030204" pitchFamily="34" charset="0"/>
                <a:cs typeface="Calibri" panose="020F0502020204030204" pitchFamily="34" charset="0"/>
              </a:rPr>
              <a:t>Zwecke</a:t>
            </a:r>
            <a:r>
              <a:rPr lang="en-SI" sz="1500" i="1" dirty="0">
                <a:solidFill>
                  <a:schemeClr val="bg1"/>
                </a:solidFill>
                <a:latin typeface="Calibri" panose="020F0502020204030204" pitchFamily="34" charset="0"/>
                <a:cs typeface="Calibri" panose="020F0502020204030204" pitchFamily="34" charset="0"/>
              </a:rPr>
              <a:t>, für die </a:t>
            </a:r>
            <a:r>
              <a:rPr lang="en-SI" sz="1500" i="1" dirty="0" err="1">
                <a:solidFill>
                  <a:schemeClr val="bg1"/>
                </a:solidFill>
                <a:latin typeface="Calibri" panose="020F0502020204030204" pitchFamily="34" charset="0"/>
                <a:cs typeface="Calibri" panose="020F0502020204030204" pitchFamily="34" charset="0"/>
              </a:rPr>
              <a:t>sie</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erhoben</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oder</a:t>
            </a:r>
            <a:r>
              <a:rPr lang="en-SI" sz="1500" i="1" dirty="0">
                <a:solidFill>
                  <a:schemeClr val="bg1"/>
                </a:solidFill>
                <a:latin typeface="Calibri" panose="020F0502020204030204" pitchFamily="34" charset="0"/>
                <a:cs typeface="Calibri" panose="020F0502020204030204" pitchFamily="34" charset="0"/>
              </a:rPr>
              <a:t> auf </a:t>
            </a:r>
            <a:r>
              <a:rPr lang="en-SI" sz="1500" i="1" dirty="0" err="1">
                <a:solidFill>
                  <a:schemeClr val="bg1"/>
                </a:solidFill>
                <a:latin typeface="Calibri" panose="020F0502020204030204" pitchFamily="34" charset="0"/>
                <a:cs typeface="Calibri" panose="020F0502020204030204" pitchFamily="34" charset="0"/>
              </a:rPr>
              <a:t>sonstige</a:t>
            </a:r>
            <a:r>
              <a:rPr lang="en-SI" sz="1500" i="1" dirty="0">
                <a:solidFill>
                  <a:schemeClr val="bg1"/>
                </a:solidFill>
                <a:latin typeface="Calibri" panose="020F0502020204030204" pitchFamily="34" charset="0"/>
                <a:cs typeface="Calibri" panose="020F0502020204030204" pitchFamily="34" charset="0"/>
              </a:rPr>
              <a:t> Weise </a:t>
            </a:r>
            <a:r>
              <a:rPr lang="en-SI" sz="1500" i="1" dirty="0" err="1">
                <a:solidFill>
                  <a:schemeClr val="bg1"/>
                </a:solidFill>
                <a:latin typeface="Calibri" panose="020F0502020204030204" pitchFamily="34" charset="0"/>
                <a:cs typeface="Calibri" panose="020F0502020204030204" pitchFamily="34" charset="0"/>
              </a:rPr>
              <a:t>verarbeitet</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wurden</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nicht</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mehr</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notwendig</a:t>
            </a:r>
            <a:r>
              <a:rPr lang="en-SI" sz="1500" i="1" dirty="0">
                <a:solidFill>
                  <a:schemeClr val="bg1"/>
                </a:solidFill>
                <a:latin typeface="Calibri" panose="020F0502020204030204" pitchFamily="34" charset="0"/>
                <a:cs typeface="Calibri" panose="020F0502020204030204" pitchFamily="34" charset="0"/>
              </a:rPr>
              <a:t>.</a:t>
            </a:r>
            <a:endParaRPr lang="de-DE" sz="1500" i="1" dirty="0">
              <a:solidFill>
                <a:schemeClr val="bg1"/>
              </a:solidFill>
              <a:latin typeface="Calibri" panose="020F0502020204030204" pitchFamily="34" charset="0"/>
              <a:cs typeface="Calibri" panose="020F0502020204030204" pitchFamily="34" charset="0"/>
            </a:endParaRPr>
          </a:p>
          <a:p>
            <a:pPr marL="444500" indent="-342900" algn="just">
              <a:buAutoNum type="alphaLcParenR"/>
            </a:pPr>
            <a:endParaRPr lang="de-DE" sz="1500" i="1" dirty="0">
              <a:solidFill>
                <a:schemeClr val="bg1"/>
              </a:solidFill>
              <a:latin typeface="Calibri" panose="020F0502020204030204" pitchFamily="34" charset="0"/>
              <a:cs typeface="Calibri" panose="020F0502020204030204" pitchFamily="34" charset="0"/>
            </a:endParaRPr>
          </a:p>
          <a:p>
            <a:pPr marL="101600" algn="just"/>
            <a:r>
              <a:rPr lang="de-DE" sz="1500" i="1" dirty="0">
                <a:solidFill>
                  <a:schemeClr val="bg1"/>
                </a:solidFill>
                <a:latin typeface="Calibri" panose="020F0502020204030204" pitchFamily="34" charset="0"/>
                <a:cs typeface="Calibri" panose="020F0502020204030204" pitchFamily="34" charset="0"/>
              </a:rPr>
              <a:t>b) </a:t>
            </a:r>
            <a:r>
              <a:rPr lang="en-SI" sz="1500" i="1" dirty="0">
                <a:solidFill>
                  <a:schemeClr val="bg1"/>
                </a:solidFill>
                <a:latin typeface="Calibri" panose="020F0502020204030204" pitchFamily="34" charset="0"/>
                <a:cs typeface="Calibri" panose="020F0502020204030204" pitchFamily="34" charset="0"/>
              </a:rPr>
              <a:t>Die </a:t>
            </a:r>
            <a:r>
              <a:rPr lang="en-SI" sz="1500" i="1" dirty="0" err="1">
                <a:solidFill>
                  <a:schemeClr val="bg1"/>
                </a:solidFill>
                <a:latin typeface="Calibri" panose="020F0502020204030204" pitchFamily="34" charset="0"/>
                <a:cs typeface="Calibri" panose="020F0502020204030204" pitchFamily="34" charset="0"/>
              </a:rPr>
              <a:t>betroffene</a:t>
            </a:r>
            <a:r>
              <a:rPr lang="en-SI" sz="1500" i="1" dirty="0">
                <a:solidFill>
                  <a:schemeClr val="bg1"/>
                </a:solidFill>
                <a:latin typeface="Calibri" panose="020F0502020204030204" pitchFamily="34" charset="0"/>
                <a:cs typeface="Calibri" panose="020F0502020204030204" pitchFamily="34" charset="0"/>
              </a:rPr>
              <a:t> Person </a:t>
            </a:r>
            <a:r>
              <a:rPr lang="en-SI" sz="1500" i="1" dirty="0" err="1">
                <a:solidFill>
                  <a:schemeClr val="bg1"/>
                </a:solidFill>
                <a:latin typeface="Calibri" panose="020F0502020204030204" pitchFamily="34" charset="0"/>
                <a:cs typeface="Calibri" panose="020F0502020204030204" pitchFamily="34" charset="0"/>
              </a:rPr>
              <a:t>widerruft</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ihre</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Einwilligung</a:t>
            </a:r>
            <a:r>
              <a:rPr lang="en-SI" sz="1500" i="1" dirty="0">
                <a:solidFill>
                  <a:schemeClr val="bg1"/>
                </a:solidFill>
                <a:latin typeface="Calibri" panose="020F0502020204030204" pitchFamily="34" charset="0"/>
                <a:cs typeface="Calibri" panose="020F0502020204030204" pitchFamily="34" charset="0"/>
              </a:rPr>
              <a:t>, auf die </a:t>
            </a:r>
            <a:r>
              <a:rPr lang="en-SI" sz="1500" i="1" dirty="0" err="1">
                <a:solidFill>
                  <a:schemeClr val="bg1"/>
                </a:solidFill>
                <a:latin typeface="Calibri" panose="020F0502020204030204" pitchFamily="34" charset="0"/>
                <a:cs typeface="Calibri" panose="020F0502020204030204" pitchFamily="34" charset="0"/>
              </a:rPr>
              <a:t>sich</a:t>
            </a:r>
            <a:r>
              <a:rPr lang="en-SI" sz="1500" i="1" dirty="0">
                <a:solidFill>
                  <a:schemeClr val="bg1"/>
                </a:solidFill>
                <a:latin typeface="Calibri" panose="020F0502020204030204" pitchFamily="34" charset="0"/>
                <a:cs typeface="Calibri" panose="020F0502020204030204" pitchFamily="34" charset="0"/>
              </a:rPr>
              <a:t> die </a:t>
            </a:r>
            <a:r>
              <a:rPr lang="en-SI" sz="1500" i="1" dirty="0" err="1">
                <a:solidFill>
                  <a:schemeClr val="bg1"/>
                </a:solidFill>
                <a:latin typeface="Calibri" panose="020F0502020204030204" pitchFamily="34" charset="0"/>
                <a:cs typeface="Calibri" panose="020F0502020204030204" pitchFamily="34" charset="0"/>
              </a:rPr>
              <a:t>Verarbeitung</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gemäß</a:t>
            </a:r>
            <a:r>
              <a:rPr lang="en-SI" sz="1500" i="1" dirty="0">
                <a:solidFill>
                  <a:schemeClr val="bg1"/>
                </a:solidFill>
                <a:latin typeface="Calibri" panose="020F0502020204030204" pitchFamily="34" charset="0"/>
                <a:cs typeface="Calibri" panose="020F0502020204030204" pitchFamily="34" charset="0"/>
              </a:rPr>
              <a:t> Artikel 6 </a:t>
            </a:r>
            <a:r>
              <a:rPr lang="en-SI" sz="1500" i="1" dirty="0" err="1">
                <a:solidFill>
                  <a:schemeClr val="bg1"/>
                </a:solidFill>
                <a:latin typeface="Calibri" panose="020F0502020204030204" pitchFamily="34" charset="0"/>
                <a:cs typeface="Calibri" panose="020F0502020204030204" pitchFamily="34" charset="0"/>
              </a:rPr>
              <a:t>Absatz</a:t>
            </a:r>
            <a:r>
              <a:rPr lang="en-SI" sz="1500" i="1" dirty="0">
                <a:solidFill>
                  <a:schemeClr val="bg1"/>
                </a:solidFill>
                <a:latin typeface="Calibri" panose="020F0502020204030204" pitchFamily="34" charset="0"/>
                <a:cs typeface="Calibri" panose="020F0502020204030204" pitchFamily="34" charset="0"/>
              </a:rPr>
              <a:t> 1 </a:t>
            </a:r>
            <a:r>
              <a:rPr lang="en-SI" sz="1500" i="1" dirty="0" err="1">
                <a:solidFill>
                  <a:schemeClr val="bg1"/>
                </a:solidFill>
                <a:latin typeface="Calibri" panose="020F0502020204030204" pitchFamily="34" charset="0"/>
                <a:cs typeface="Calibri" panose="020F0502020204030204" pitchFamily="34" charset="0"/>
              </a:rPr>
              <a:t>Buchstabe</a:t>
            </a:r>
            <a:r>
              <a:rPr lang="en-SI" sz="1500" i="1" dirty="0">
                <a:solidFill>
                  <a:schemeClr val="bg1"/>
                </a:solidFill>
                <a:latin typeface="Calibri" panose="020F0502020204030204" pitchFamily="34" charset="0"/>
                <a:cs typeface="Calibri" panose="020F0502020204030204" pitchFamily="34" charset="0"/>
              </a:rPr>
              <a:t> a </a:t>
            </a:r>
            <a:r>
              <a:rPr lang="en-SI" sz="1500" i="1" dirty="0" err="1">
                <a:solidFill>
                  <a:schemeClr val="bg1"/>
                </a:solidFill>
                <a:latin typeface="Calibri" panose="020F0502020204030204" pitchFamily="34" charset="0"/>
                <a:cs typeface="Calibri" panose="020F0502020204030204" pitchFamily="34" charset="0"/>
              </a:rPr>
              <a:t>oder</a:t>
            </a:r>
            <a:r>
              <a:rPr lang="en-SI" sz="1500" i="1" dirty="0">
                <a:solidFill>
                  <a:schemeClr val="bg1"/>
                </a:solidFill>
                <a:latin typeface="Calibri" panose="020F0502020204030204" pitchFamily="34" charset="0"/>
                <a:cs typeface="Calibri" panose="020F0502020204030204" pitchFamily="34" charset="0"/>
              </a:rPr>
              <a:t> Artikel 9 </a:t>
            </a:r>
            <a:r>
              <a:rPr lang="en-SI" sz="1500" i="1" dirty="0" err="1">
                <a:solidFill>
                  <a:schemeClr val="bg1"/>
                </a:solidFill>
                <a:latin typeface="Calibri" panose="020F0502020204030204" pitchFamily="34" charset="0"/>
                <a:cs typeface="Calibri" panose="020F0502020204030204" pitchFamily="34" charset="0"/>
              </a:rPr>
              <a:t>Absatz</a:t>
            </a:r>
            <a:r>
              <a:rPr lang="en-SI" sz="1500" i="1" dirty="0">
                <a:solidFill>
                  <a:schemeClr val="bg1"/>
                </a:solidFill>
                <a:latin typeface="Calibri" panose="020F0502020204030204" pitchFamily="34" charset="0"/>
                <a:cs typeface="Calibri" panose="020F0502020204030204" pitchFamily="34" charset="0"/>
              </a:rPr>
              <a:t> 2 </a:t>
            </a:r>
            <a:r>
              <a:rPr lang="en-SI" sz="1500" i="1" dirty="0" err="1">
                <a:solidFill>
                  <a:schemeClr val="bg1"/>
                </a:solidFill>
                <a:latin typeface="Calibri" panose="020F0502020204030204" pitchFamily="34" charset="0"/>
                <a:cs typeface="Calibri" panose="020F0502020204030204" pitchFamily="34" charset="0"/>
              </a:rPr>
              <a:t>Buchstabe</a:t>
            </a:r>
            <a:r>
              <a:rPr lang="en-SI" sz="1500" i="1" dirty="0">
                <a:solidFill>
                  <a:schemeClr val="bg1"/>
                </a:solidFill>
                <a:latin typeface="Calibri" panose="020F0502020204030204" pitchFamily="34" charset="0"/>
                <a:cs typeface="Calibri" panose="020F0502020204030204" pitchFamily="34" charset="0"/>
              </a:rPr>
              <a:t> a </a:t>
            </a:r>
            <a:r>
              <a:rPr lang="en-SI" sz="1500" i="1" dirty="0" err="1">
                <a:solidFill>
                  <a:schemeClr val="bg1"/>
                </a:solidFill>
                <a:latin typeface="Calibri" panose="020F0502020204030204" pitchFamily="34" charset="0"/>
                <a:cs typeface="Calibri" panose="020F0502020204030204" pitchFamily="34" charset="0"/>
              </a:rPr>
              <a:t>stützte</a:t>
            </a:r>
            <a:r>
              <a:rPr lang="en-SI" sz="1500" i="1" dirty="0">
                <a:solidFill>
                  <a:schemeClr val="bg1"/>
                </a:solidFill>
                <a:latin typeface="Calibri" panose="020F0502020204030204" pitchFamily="34" charset="0"/>
                <a:cs typeface="Calibri" panose="020F0502020204030204" pitchFamily="34" charset="0"/>
              </a:rPr>
              <a:t>, und es </a:t>
            </a:r>
            <a:r>
              <a:rPr lang="en-SI" sz="1500" i="1" dirty="0" err="1">
                <a:solidFill>
                  <a:schemeClr val="bg1"/>
                </a:solidFill>
                <a:latin typeface="Calibri" panose="020F0502020204030204" pitchFamily="34" charset="0"/>
                <a:cs typeface="Calibri" panose="020F0502020204030204" pitchFamily="34" charset="0"/>
              </a:rPr>
              <a:t>fehlt</a:t>
            </a:r>
            <a:r>
              <a:rPr lang="en-SI" sz="1500" i="1" dirty="0">
                <a:solidFill>
                  <a:schemeClr val="bg1"/>
                </a:solidFill>
                <a:latin typeface="Calibri" panose="020F0502020204030204" pitchFamily="34" charset="0"/>
                <a:cs typeface="Calibri" panose="020F0502020204030204" pitchFamily="34" charset="0"/>
              </a:rPr>
              <a:t> an </a:t>
            </a:r>
            <a:r>
              <a:rPr lang="en-SI" sz="1500" i="1" dirty="0" err="1">
                <a:solidFill>
                  <a:schemeClr val="bg1"/>
                </a:solidFill>
                <a:latin typeface="Calibri" panose="020F0502020204030204" pitchFamily="34" charset="0"/>
                <a:cs typeface="Calibri" panose="020F0502020204030204" pitchFamily="34" charset="0"/>
              </a:rPr>
              <a:t>einer</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anderweitigen</a:t>
            </a:r>
            <a:r>
              <a:rPr lang="en-SI" sz="1500" i="1" dirty="0">
                <a:solidFill>
                  <a:schemeClr val="bg1"/>
                </a:solidFill>
                <a:latin typeface="Calibri" panose="020F0502020204030204" pitchFamily="34" charset="0"/>
                <a:cs typeface="Calibri" panose="020F0502020204030204" pitchFamily="34" charset="0"/>
              </a:rPr>
              <a:t> </a:t>
            </a:r>
            <a:r>
              <a:rPr lang="en-SI" sz="1500" i="1" dirty="0" err="1">
                <a:solidFill>
                  <a:schemeClr val="bg1"/>
                </a:solidFill>
                <a:latin typeface="Calibri" panose="020F0502020204030204" pitchFamily="34" charset="0"/>
                <a:cs typeface="Calibri" panose="020F0502020204030204" pitchFamily="34" charset="0"/>
              </a:rPr>
              <a:t>Rechtsgrundlage</a:t>
            </a:r>
            <a:r>
              <a:rPr lang="en-SI" sz="1500" i="1" dirty="0">
                <a:solidFill>
                  <a:schemeClr val="bg1"/>
                </a:solidFill>
                <a:latin typeface="Calibri" panose="020F0502020204030204" pitchFamily="34" charset="0"/>
                <a:cs typeface="Calibri" panose="020F0502020204030204" pitchFamily="34" charset="0"/>
              </a:rPr>
              <a:t> für die </a:t>
            </a:r>
            <a:r>
              <a:rPr lang="en-SI" sz="1500" i="1" dirty="0" err="1">
                <a:solidFill>
                  <a:schemeClr val="bg1"/>
                </a:solidFill>
                <a:latin typeface="Calibri" panose="020F0502020204030204" pitchFamily="34" charset="0"/>
                <a:cs typeface="Calibri" panose="020F0502020204030204" pitchFamily="34" charset="0"/>
              </a:rPr>
              <a:t>Verarbeitung</a:t>
            </a:r>
            <a:r>
              <a:rPr lang="en-SI" sz="1500" i="1" dirty="0">
                <a:solidFill>
                  <a:schemeClr val="bg1"/>
                </a:solidFill>
                <a:latin typeface="Calibri" panose="020F0502020204030204" pitchFamily="34" charset="0"/>
                <a:cs typeface="Calibri" panose="020F0502020204030204" pitchFamily="34" charset="0"/>
              </a:rPr>
              <a:t>.</a:t>
            </a:r>
            <a:endParaRPr lang="de-DE" sz="1500" i="1" dirty="0">
              <a:solidFill>
                <a:schemeClr val="bg1"/>
              </a:solidFill>
              <a:latin typeface="Calibri" panose="020F0502020204030204" pitchFamily="34" charset="0"/>
              <a:cs typeface="Calibri" panose="020F0502020204030204" pitchFamily="34" charset="0"/>
            </a:endParaRPr>
          </a:p>
          <a:p>
            <a:pPr marL="101600" algn="just"/>
            <a:endParaRPr lang="de-DE" sz="1500" i="1" dirty="0">
              <a:solidFill>
                <a:schemeClr val="bg1"/>
              </a:solidFill>
              <a:latin typeface="Calibri" panose="020F0502020204030204" pitchFamily="34" charset="0"/>
              <a:cs typeface="Calibri" panose="020F0502020204030204" pitchFamily="34" charset="0"/>
            </a:endParaRPr>
          </a:p>
          <a:p>
            <a:pPr marL="101600" algn="just"/>
            <a:r>
              <a:rPr lang="de-DE" sz="1500" i="1" dirty="0">
                <a:solidFill>
                  <a:schemeClr val="bg1"/>
                </a:solidFill>
                <a:latin typeface="Calibri" panose="020F0502020204030204" pitchFamily="34" charset="0"/>
                <a:cs typeface="Calibri" panose="020F0502020204030204" pitchFamily="34" charset="0"/>
              </a:rPr>
              <a:t>c) Die betroffene Person legt gemäß Artikel 21 Absatz 1 Widerspruch gegen die Verarbeitung ein und es liegen keine vorrangigen berechtigten Gründe für die Verarbeitung vor, oder die betroffene Person legt gemäß Artikel 21 Absatz 2 Widerspruch gegen die Verarbeitung ein.</a:t>
            </a:r>
          </a:p>
        </p:txBody>
      </p:sp>
      <p:sp>
        <p:nvSpPr>
          <p:cNvPr id="2" name="TextBox 6">
            <a:extLst>
              <a:ext uri="{FF2B5EF4-FFF2-40B4-BE49-F238E27FC236}">
                <a16:creationId xmlns:a16="http://schemas.microsoft.com/office/drawing/2014/main" id="{349FE6EA-5958-11BE-8FBE-FB66CE338AFB}"/>
              </a:ext>
            </a:extLst>
          </p:cNvPr>
          <p:cNvSpPr txBox="1"/>
          <p:nvPr/>
        </p:nvSpPr>
        <p:spPr>
          <a:xfrm>
            <a:off x="6553200" y="4866501"/>
            <a:ext cx="2590800"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a:t>
            </a:r>
            <a:r>
              <a:rPr lang="en-GB" sz="1200" dirty="0">
                <a:solidFill>
                  <a:schemeClr val="tx1"/>
                </a:solidFill>
                <a:latin typeface="Calibri" panose="020F0502020204030204" pitchFamily="34" charset="0"/>
                <a:cs typeface="Calibri" panose="020F0502020204030204" pitchFamily="34" charset="0"/>
              </a:rPr>
              <a:t>6 Verwaltung der digitalen Identität</a:t>
            </a:r>
          </a:p>
        </p:txBody>
      </p:sp>
    </p:spTree>
    <p:extLst>
      <p:ext uri="{BB962C8B-B14F-4D97-AF65-F5344CB8AC3E}">
        <p14:creationId xmlns:p14="http://schemas.microsoft.com/office/powerpoint/2010/main" val="1277875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4" name="TextBox 3">
            <a:extLst>
              <a:ext uri="{FF2B5EF4-FFF2-40B4-BE49-F238E27FC236}">
                <a16:creationId xmlns:a16="http://schemas.microsoft.com/office/drawing/2014/main" id="{14CFC4BA-9F19-4B2F-8FAA-445C8082C6FA}"/>
              </a:ext>
            </a:extLst>
          </p:cNvPr>
          <p:cNvSpPr txBox="1"/>
          <p:nvPr/>
        </p:nvSpPr>
        <p:spPr>
          <a:xfrm>
            <a:off x="531248" y="539152"/>
            <a:ext cx="7839456" cy="4662815"/>
          </a:xfrm>
          <a:prstGeom prst="rect">
            <a:avLst/>
          </a:prstGeom>
          <a:noFill/>
        </p:spPr>
        <p:txBody>
          <a:bodyPr wrap="square">
            <a:spAutoFit/>
          </a:bodyPr>
          <a:lstStyle/>
          <a:p>
            <a:pPr marL="101600" algn="just"/>
            <a:r>
              <a:rPr lang="en-GB" sz="1800" b="1" dirty="0">
                <a:solidFill>
                  <a:schemeClr val="bg1"/>
                </a:solidFill>
                <a:latin typeface="Calibri" panose="020F0502020204030204" pitchFamily="34" charset="0"/>
                <a:ea typeface="Calibri" panose="020F0502020204030204" pitchFamily="34" charset="0"/>
                <a:cs typeface="Arial" panose="020B0604020202020204" pitchFamily="34" charset="0"/>
              </a:rPr>
              <a:t>Das Recht auf Vergessenwerden</a:t>
            </a:r>
          </a:p>
          <a:p>
            <a:pPr marL="101600" algn="just"/>
            <a:endPar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01600" algn="just"/>
            <a:r>
              <a:rPr lang="en-GB" sz="1600" i="1" dirty="0">
                <a:solidFill>
                  <a:schemeClr val="bg1"/>
                </a:solidFill>
                <a:latin typeface="Calibri" panose="020F0502020204030204" pitchFamily="34" charset="0"/>
                <a:cs typeface="Arial" panose="020B0604020202020204" pitchFamily="34" charset="0"/>
              </a:rPr>
              <a:t>d) </a:t>
            </a:r>
            <a:r>
              <a:rPr lang="de-DE" sz="1600" i="1" dirty="0">
                <a:solidFill>
                  <a:schemeClr val="bg1"/>
                </a:solidFill>
                <a:latin typeface="Calibri" panose="020F0502020204030204" pitchFamily="34" charset="0"/>
                <a:cs typeface="Arial" panose="020B0604020202020204" pitchFamily="34" charset="0"/>
              </a:rPr>
              <a:t>Die personenbezogenen Daten wurden unrechtmäßig verarbeitet.</a:t>
            </a:r>
            <a:endParaRPr lang="en-GB" sz="1600" i="1" dirty="0">
              <a:solidFill>
                <a:schemeClr val="bg1"/>
              </a:solidFill>
              <a:latin typeface="Calibri" panose="020F0502020204030204" pitchFamily="34" charset="0"/>
              <a:cs typeface="Arial" panose="020B0604020202020204" pitchFamily="34" charset="0"/>
            </a:endParaRPr>
          </a:p>
          <a:p>
            <a:pPr marL="101600" algn="just"/>
            <a:endParaRPr lang="en-GB" sz="1600" i="1" dirty="0">
              <a:solidFill>
                <a:schemeClr val="bg1"/>
              </a:solidFill>
              <a:latin typeface="Calibri" panose="020F0502020204030204" pitchFamily="34" charset="0"/>
              <a:cs typeface="Arial" panose="020B0604020202020204" pitchFamily="34" charset="0"/>
            </a:endParaRPr>
          </a:p>
          <a:p>
            <a:pPr marL="101600" algn="just"/>
            <a:r>
              <a:rPr lang="en-GB" sz="1600" i="1" dirty="0">
                <a:solidFill>
                  <a:schemeClr val="bg1"/>
                </a:solidFill>
                <a:latin typeface="Calibri" panose="020F0502020204030204" pitchFamily="34" charset="0"/>
                <a:cs typeface="Arial" panose="020B0604020202020204" pitchFamily="34" charset="0"/>
              </a:rPr>
              <a:t>e)</a:t>
            </a:r>
            <a:r>
              <a:rPr lang="de-DE" sz="1600" i="1" dirty="0">
                <a:solidFill>
                  <a:schemeClr val="bg1"/>
                </a:solidFill>
                <a:latin typeface="Calibri" panose="020F0502020204030204" pitchFamily="34" charset="0"/>
                <a:cs typeface="Arial" panose="020B0604020202020204" pitchFamily="34" charset="0"/>
              </a:rPr>
              <a:t> Die Löschung der personenbezogenen Daten ist zur Erfüllung einer rechtlichen Verpflichtung nach dem Unionsrecht oder dem Recht der Mitgliedstaaten erforderlich, dem der Verantwortliche unterliegt.</a:t>
            </a:r>
            <a:endParaRPr lang="en-GB" sz="1600" i="1" dirty="0">
              <a:solidFill>
                <a:schemeClr val="bg1"/>
              </a:solidFill>
              <a:latin typeface="Calibri" panose="020F0502020204030204" pitchFamily="34" charset="0"/>
              <a:cs typeface="Arial" panose="020B0604020202020204" pitchFamily="34" charset="0"/>
            </a:endParaRPr>
          </a:p>
          <a:p>
            <a:pPr marL="101600" algn="just"/>
            <a:endParaRPr lang="en-US" sz="1600" i="1" dirty="0">
              <a:solidFill>
                <a:schemeClr val="bg1"/>
              </a:solidFill>
              <a:latin typeface="Calibri" panose="020F0502020204030204" pitchFamily="34" charset="0"/>
              <a:cs typeface="Arial" panose="020B0604020202020204" pitchFamily="34" charset="0"/>
            </a:endParaRPr>
          </a:p>
          <a:p>
            <a:pPr marL="101600" algn="just"/>
            <a:r>
              <a:rPr lang="en-US" sz="1600" i="1" dirty="0">
                <a:solidFill>
                  <a:schemeClr val="bg1"/>
                </a:solidFill>
                <a:latin typeface="Calibri" panose="020F0502020204030204" pitchFamily="34" charset="0"/>
                <a:cs typeface="Arial" panose="020B0604020202020204" pitchFamily="34" charset="0"/>
              </a:rPr>
              <a:t>f) </a:t>
            </a:r>
            <a:r>
              <a:rPr lang="de-DE" sz="1600" i="1" dirty="0">
                <a:solidFill>
                  <a:schemeClr val="bg1"/>
                </a:solidFill>
                <a:latin typeface="Calibri" panose="020F0502020204030204" pitchFamily="34" charset="0"/>
                <a:cs typeface="Arial" panose="020B0604020202020204" pitchFamily="34" charset="0"/>
              </a:rPr>
              <a:t>Die personenbezogenen Daten wurden in Bezug auf angebotene Dienste der Informationsgesellschaft gemäß Artikel 8 Absatz 1 erhoben.“</a:t>
            </a:r>
            <a:endParaRPr lang="en-US" sz="1600" i="1" dirty="0">
              <a:solidFill>
                <a:schemeClr val="bg1"/>
              </a:solidFill>
              <a:latin typeface="Calibri" panose="020F0502020204030204" pitchFamily="34" charset="0"/>
              <a:cs typeface="Arial" panose="020B0604020202020204" pitchFamily="34" charset="0"/>
            </a:endParaRPr>
          </a:p>
          <a:p>
            <a:pPr marL="101600" algn="just"/>
            <a:endParaRPr lang="en-US" sz="15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01600" algn="just"/>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Personen können ihre Zustimmung zur Datenverarbeitung zurückziehen, wenn sie dies nicht mehr wünschen, wenn die Daten erhebliche Fehler enthalten oder wenn sie der Meinung sind, dass die Informationen unnötig gespeichert werden. </a:t>
            </a:r>
          </a:p>
          <a:p>
            <a:pPr marL="101600" algn="just"/>
            <a:endPar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01600" algn="just"/>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Es gibt bestimmte Gründe, aus denen eine Person die Löschung ihrer Daten beantragen kann. Das Recht auf Vergessenwerden unterliegt jedoch gewissen Einschränkungen (Recht auf freie Meinungsäußerung, Einhaltung einer gesetzlichen Regelung, Aufgabe im Interesse der Öffentlichkeit/Gesundheit </a:t>
            </a:r>
            <a:r>
              <a:rPr lang="en-US" sz="1500" dirty="0" err="1">
                <a:solidFill>
                  <a:schemeClr val="bg1"/>
                </a:solidFill>
                <a:latin typeface="Calibri" panose="020F0502020204030204" pitchFamily="34" charset="0"/>
                <a:ea typeface="Calibri" panose="020F0502020204030204" pitchFamily="34" charset="0"/>
                <a:cs typeface="Calibri" panose="020F0502020204030204" pitchFamily="34" charset="0"/>
              </a:rPr>
              <a:t>usw</a:t>
            </a: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GB"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6">
            <a:extLst>
              <a:ext uri="{FF2B5EF4-FFF2-40B4-BE49-F238E27FC236}">
                <a16:creationId xmlns:a16="http://schemas.microsoft.com/office/drawing/2014/main" id="{349FE6EA-5958-11BE-8FBE-FB66CE338AFB}"/>
              </a:ext>
            </a:extLst>
          </p:cNvPr>
          <p:cNvSpPr txBox="1"/>
          <p:nvPr/>
        </p:nvSpPr>
        <p:spPr>
          <a:xfrm>
            <a:off x="6553200" y="4866501"/>
            <a:ext cx="2590800"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a:t>
            </a:r>
            <a:r>
              <a:rPr lang="en-GB" sz="1200" dirty="0">
                <a:solidFill>
                  <a:schemeClr val="tx1"/>
                </a:solidFill>
                <a:latin typeface="Calibri" panose="020F0502020204030204" pitchFamily="34" charset="0"/>
                <a:cs typeface="Calibri" panose="020F0502020204030204" pitchFamily="34" charset="0"/>
              </a:rPr>
              <a:t>6 Verwaltung der digitalen Identität</a:t>
            </a:r>
          </a:p>
        </p:txBody>
      </p:sp>
    </p:spTree>
    <p:extLst>
      <p:ext uri="{BB962C8B-B14F-4D97-AF65-F5344CB8AC3E}">
        <p14:creationId xmlns:p14="http://schemas.microsoft.com/office/powerpoint/2010/main" val="3581048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4" name="TextBox 3">
            <a:extLst>
              <a:ext uri="{FF2B5EF4-FFF2-40B4-BE49-F238E27FC236}">
                <a16:creationId xmlns:a16="http://schemas.microsoft.com/office/drawing/2014/main" id="{14CFC4BA-9F19-4B2F-8FAA-445C8082C6FA}"/>
              </a:ext>
            </a:extLst>
          </p:cNvPr>
          <p:cNvSpPr txBox="1"/>
          <p:nvPr/>
        </p:nvSpPr>
        <p:spPr>
          <a:xfrm>
            <a:off x="405435" y="809729"/>
            <a:ext cx="6751980" cy="4170372"/>
          </a:xfrm>
          <a:prstGeom prst="rect">
            <a:avLst/>
          </a:prstGeom>
          <a:noFill/>
        </p:spPr>
        <p:txBody>
          <a:bodyPr wrap="square">
            <a:spAutoFit/>
          </a:bodyPr>
          <a:lstStyle/>
          <a:p>
            <a:pPr marL="101600" algn="just"/>
            <a:r>
              <a:rPr lang="en-GB" sz="1800" b="1" dirty="0">
                <a:solidFill>
                  <a:srgbClr val="FFAA15"/>
                </a:solidFill>
                <a:latin typeface="Calibri" panose="020F0502020204030204" pitchFamily="34" charset="0"/>
                <a:ea typeface="Calibri" panose="020F0502020204030204" pitchFamily="34" charset="0"/>
                <a:cs typeface="Arial" panose="020B0604020202020204" pitchFamily="34" charset="0"/>
              </a:rPr>
              <a:t>TIPPS ZUM SICHEREN SURFEN</a:t>
            </a:r>
          </a:p>
          <a:p>
            <a:pPr marL="387350" indent="-285750" algn="just">
              <a:lnSpc>
                <a:spcPct val="150000"/>
              </a:lnSpc>
              <a:buClr>
                <a:schemeClr val="bg1"/>
              </a:buClr>
              <a:buFont typeface="Arial" panose="020B0604020202020204" pitchFamily="34" charset="0"/>
              <a:buChar char="•"/>
            </a:pP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Stellen Sie sicher, dass die Verbindung zwischen Webbrowser und Website-Server verschlüsselt ist: </a:t>
            </a:r>
            <a:r>
              <a:rPr lang="en-GB" dirty="0">
                <a:solidFill>
                  <a:srgbClr val="FFAA15"/>
                </a:solidFill>
                <a:latin typeface="Calibri" panose="020F0502020204030204" pitchFamily="34" charset="0"/>
                <a:ea typeface="Calibri" panose="020F0502020204030204" pitchFamily="34" charset="0"/>
                <a:cs typeface="Arial" panose="020B0604020202020204" pitchFamily="34" charset="0"/>
              </a:rPr>
              <a:t>https:</a:t>
            </a:r>
          </a:p>
          <a:p>
            <a:pPr marL="387350" indent="-285750" algn="just">
              <a:lnSpc>
                <a:spcPct val="150000"/>
              </a:lnSpc>
              <a:buClr>
                <a:schemeClr val="bg1"/>
              </a:buClr>
              <a:buFont typeface="Arial" panose="020B0604020202020204" pitchFamily="34" charset="0"/>
              <a:buChar char="•"/>
            </a:pP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Ihre Daten sind privat, wenn sie über diese Website gesendet </a:t>
            </a:r>
            <a:r>
              <a:rPr lang="en-GB" dirty="0" err="1">
                <a:solidFill>
                  <a:schemeClr val="bg1"/>
                </a:solidFill>
                <a:latin typeface="Calibri" panose="020F0502020204030204" pitchFamily="34" charset="0"/>
                <a:ea typeface="Calibri" panose="020F0502020204030204" pitchFamily="34" charset="0"/>
                <a:cs typeface="Arial" panose="020B0604020202020204" pitchFamily="34" charset="0"/>
              </a:rPr>
              <a:t>werden</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 – Lock</a:t>
            </a:r>
          </a:p>
          <a:p>
            <a:pPr marL="387350" indent="-285750" algn="just">
              <a:lnSpc>
                <a:spcPct val="150000"/>
              </a:lnSpc>
              <a:buClr>
                <a:schemeClr val="bg1"/>
              </a:buClr>
              <a:buFont typeface="Arial" panose="020B0604020202020204" pitchFamily="34" charset="0"/>
              <a:buChar char="•"/>
            </a:pP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Verwenden Sie sichere Browser (Brave, Tor, Firefox)</a:t>
            </a:r>
          </a:p>
          <a:p>
            <a:pPr marL="387350" indent="-285750" algn="just">
              <a:lnSpc>
                <a:spcPct val="150000"/>
              </a:lnSpc>
              <a:buClr>
                <a:schemeClr val="bg1"/>
              </a:buClr>
              <a:buFont typeface="Arial" panose="020B0604020202020204" pitchFamily="34" charset="0"/>
              <a:buChar char="•"/>
            </a:pP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Verwenden Sie Add-ons und Erweiterungen für Ihren Webbrowser</a:t>
            </a:r>
          </a:p>
          <a:p>
            <a:pPr marL="387350" indent="-285750" algn="just">
              <a:lnSpc>
                <a:spcPct val="150000"/>
              </a:lnSpc>
              <a:buClr>
                <a:schemeClr val="bg1"/>
              </a:buClr>
              <a:buFont typeface="Arial" panose="020B0604020202020204" pitchFamily="34" charset="0"/>
              <a:buChar char="•"/>
            </a:pP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Website-Design (Sprache, Über uns, Kontakt, fehlende Datenschutz- und Cookie-Richtlinie, </a:t>
            </a:r>
            <a:r>
              <a:rPr lang="en-GB" dirty="0" err="1">
                <a:solidFill>
                  <a:schemeClr val="bg1"/>
                </a:solidFill>
                <a:latin typeface="Calibri" panose="020F0502020204030204" pitchFamily="34" charset="0"/>
                <a:ea typeface="Calibri" panose="020F0502020204030204" pitchFamily="34" charset="0"/>
                <a:cs typeface="Arial" panose="020B0604020202020204" pitchFamily="34" charset="0"/>
              </a:rPr>
              <a:t>wirkt</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dirty="0" err="1">
                <a:solidFill>
                  <a:schemeClr val="bg1"/>
                </a:solidFill>
                <a:latin typeface="Calibri" panose="020F0502020204030204" pitchFamily="34" charset="0"/>
                <a:ea typeface="Calibri" panose="020F0502020204030204" pitchFamily="34" charset="0"/>
                <a:cs typeface="Arial" panose="020B0604020202020204" pitchFamily="34" charset="0"/>
              </a:rPr>
              <a:t>eigenartig</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a:t>
            </a:r>
          </a:p>
          <a:p>
            <a:pPr marL="387350" indent="-285750" algn="just">
              <a:lnSpc>
                <a:spcPct val="150000"/>
              </a:lnSpc>
              <a:buClr>
                <a:schemeClr val="bg1"/>
              </a:buClr>
              <a:buFont typeface="Arial" panose="020B0604020202020204" pitchFamily="34" charset="0"/>
              <a:buChar char="•"/>
            </a:pP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Datenschutzbestimmungen</a:t>
            </a:r>
          </a:p>
          <a:p>
            <a:pPr marL="387350" indent="-285750" algn="just">
              <a:lnSpc>
                <a:spcPct val="150000"/>
              </a:lnSpc>
              <a:buClr>
                <a:schemeClr val="bg1"/>
              </a:buClr>
              <a:buFont typeface="Arial" panose="020B0604020202020204" pitchFamily="34" charset="0"/>
              <a:buChar char="•"/>
            </a:pP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Navigieren Sie durch die sozialen Medien des Unternehmens (prüfen Sie die Kommentare und Erfahrungen </a:t>
            </a:r>
            <a:r>
              <a:rPr lang="en-GB" dirty="0" err="1">
                <a:solidFill>
                  <a:schemeClr val="bg1"/>
                </a:solidFill>
                <a:latin typeface="Calibri" panose="020F0502020204030204" pitchFamily="34" charset="0"/>
                <a:ea typeface="Calibri" panose="020F0502020204030204" pitchFamily="34" charset="0"/>
                <a:cs typeface="Arial" panose="020B0604020202020204" pitchFamily="34" charset="0"/>
              </a:rPr>
              <a:t>anderer</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dirty="0" err="1">
                <a:solidFill>
                  <a:schemeClr val="bg1"/>
                </a:solidFill>
                <a:latin typeface="Calibri" panose="020F0502020204030204" pitchFamily="34" charset="0"/>
                <a:ea typeface="Calibri" panose="020F0502020204030204" pitchFamily="34" charset="0"/>
                <a:cs typeface="Arial" panose="020B0604020202020204" pitchFamily="34" charset="0"/>
              </a:rPr>
              <a:t>Nutzer</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a:t>
            </a:r>
            <a:r>
              <a:rPr lang="en-GB" dirty="0" err="1">
                <a:solidFill>
                  <a:schemeClr val="bg1"/>
                </a:solidFill>
                <a:latin typeface="Calibri" panose="020F0502020204030204" pitchFamily="34" charset="0"/>
                <a:ea typeface="Calibri" panose="020F0502020204030204" pitchFamily="34" charset="0"/>
                <a:cs typeface="Arial" panose="020B0604020202020204" pitchFamily="34" charset="0"/>
              </a:rPr>
              <a:t>innen</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a:t>
            </a:r>
            <a:r>
              <a:rPr lang="el-GR"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en-GB" dirty="0">
                <a:solidFill>
                  <a:schemeClr val="bg1"/>
                </a:solidFill>
                <a:latin typeface="Calibri" panose="020F0502020204030204" pitchFamily="34" charset="0"/>
                <a:ea typeface="Calibri" panose="020F0502020204030204" pitchFamily="34" charset="0"/>
                <a:cs typeface="Arial" panose="020B0604020202020204" pitchFamily="34" charset="0"/>
              </a:rPr>
              <a:t>Suchen Sie online nach Bewertungen. </a:t>
            </a:r>
          </a:p>
          <a:p>
            <a:pPr marL="101600" algn="just"/>
            <a:endParaRPr lang="en-GB" sz="1600" dirty="0">
              <a:solidFill>
                <a:schemeClr val="bg1"/>
              </a:solidFill>
              <a:latin typeface="Calibri" panose="020F050202020403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54ECC6D2-6BC1-41A6-A1C4-2B2223DBABF2}"/>
              </a:ext>
            </a:extLst>
          </p:cNvPr>
          <p:cNvPicPr>
            <a:picLocks noChangeAspect="1"/>
          </p:cNvPicPr>
          <p:nvPr/>
        </p:nvPicPr>
        <p:blipFill rotWithShape="1">
          <a:blip r:embed="rId3"/>
          <a:srcRect l="19086" t="16931" r="19086" b="-1"/>
          <a:stretch/>
        </p:blipFill>
        <p:spPr>
          <a:xfrm>
            <a:off x="6463678" y="1837903"/>
            <a:ext cx="179044" cy="227893"/>
          </a:xfrm>
          <a:prstGeom prst="rect">
            <a:avLst/>
          </a:prstGeom>
        </p:spPr>
      </p:pic>
      <p:sp>
        <p:nvSpPr>
          <p:cNvPr id="2" name="TextBox 6">
            <a:extLst>
              <a:ext uri="{FF2B5EF4-FFF2-40B4-BE49-F238E27FC236}">
                <a16:creationId xmlns:a16="http://schemas.microsoft.com/office/drawing/2014/main" id="{14B200B1-F6CE-9A2D-C686-0F36226AC88F}"/>
              </a:ext>
            </a:extLst>
          </p:cNvPr>
          <p:cNvSpPr txBox="1"/>
          <p:nvPr/>
        </p:nvSpPr>
        <p:spPr>
          <a:xfrm>
            <a:off x="6553200" y="4866501"/>
            <a:ext cx="2590800" cy="276999"/>
          </a:xfrm>
          <a:prstGeom prst="rect">
            <a:avLst/>
          </a:prstGeom>
          <a:solidFill>
            <a:srgbClr val="FFAA15"/>
          </a:solidFill>
        </p:spPr>
        <p:txBody>
          <a:bodyPr wrap="square" rtlCol="0">
            <a:spAutoFit/>
          </a:bodyPr>
          <a:lstStyle/>
          <a:p>
            <a:r>
              <a:rPr lang="en-GB" sz="1200" dirty="0">
                <a:solidFill>
                  <a:schemeClr val="tx1"/>
                </a:solidFill>
                <a:latin typeface="Calibri" panose="020F0502020204030204" pitchFamily="34" charset="0"/>
                <a:cs typeface="Calibri" panose="020F0502020204030204" pitchFamily="34" charset="0"/>
              </a:rPr>
              <a:t>2</a:t>
            </a:r>
            <a:r>
              <a:rPr lang="el-GR" sz="1200" dirty="0">
                <a:solidFill>
                  <a:schemeClr val="tx1"/>
                </a:solidFill>
                <a:latin typeface="Calibri" panose="020F0502020204030204" pitchFamily="34" charset="0"/>
                <a:cs typeface="Calibri" panose="020F0502020204030204" pitchFamily="34" charset="0"/>
              </a:rPr>
              <a:t>.</a:t>
            </a:r>
            <a:r>
              <a:rPr lang="en-GB" sz="1200" dirty="0">
                <a:solidFill>
                  <a:schemeClr val="tx1"/>
                </a:solidFill>
                <a:latin typeface="Calibri" panose="020F0502020204030204" pitchFamily="34" charset="0"/>
                <a:cs typeface="Calibri" panose="020F0502020204030204" pitchFamily="34" charset="0"/>
              </a:rPr>
              <a:t>6 Verwaltung der digitalen Identität</a:t>
            </a:r>
          </a:p>
        </p:txBody>
      </p:sp>
    </p:spTree>
    <p:extLst>
      <p:ext uri="{BB962C8B-B14F-4D97-AF65-F5344CB8AC3E}">
        <p14:creationId xmlns:p14="http://schemas.microsoft.com/office/powerpoint/2010/main" val="1742741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10" name="Google Shape;59;p12">
            <a:extLst>
              <a:ext uri="{FF2B5EF4-FFF2-40B4-BE49-F238E27FC236}">
                <a16:creationId xmlns:a16="http://schemas.microsoft.com/office/drawing/2014/main" id="{0CE20EA2-F79C-47E3-B68E-08C98ABD6F7E}"/>
              </a:ext>
            </a:extLst>
          </p:cNvPr>
          <p:cNvSpPr txBox="1">
            <a:spLocks/>
          </p:cNvSpPr>
          <p:nvPr/>
        </p:nvSpPr>
        <p:spPr>
          <a:xfrm>
            <a:off x="1559250" y="532737"/>
            <a:ext cx="6025500" cy="385556"/>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GB" sz="2000" b="1" dirty="0">
              <a:solidFill>
                <a:schemeClr val="bg1"/>
              </a:solidFill>
              <a:latin typeface="Titillium Web" panose="020B0604020202020204" charset="0"/>
              <a:cs typeface="Calibri" panose="020F0502020204030204" pitchFamily="34" charset="0"/>
            </a:endParaRPr>
          </a:p>
        </p:txBody>
      </p:sp>
      <p:sp>
        <p:nvSpPr>
          <p:cNvPr id="11" name="Google Shape;61;p12">
            <a:extLst>
              <a:ext uri="{FF2B5EF4-FFF2-40B4-BE49-F238E27FC236}">
                <a16:creationId xmlns:a16="http://schemas.microsoft.com/office/drawing/2014/main" id="{B2EA9252-DEE2-40C8-B430-437148E5C428}"/>
              </a:ext>
            </a:extLst>
          </p:cNvPr>
          <p:cNvSpPr txBox="1">
            <a:spLocks/>
          </p:cNvSpPr>
          <p:nvPr/>
        </p:nvSpPr>
        <p:spPr>
          <a:xfrm>
            <a:off x="431503" y="1059794"/>
            <a:ext cx="6763871" cy="3731247"/>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endParaRPr lang="en-GB"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557A19E2-0FD2-4137-9A5B-9655AD35A2A5}"/>
              </a:ext>
            </a:extLst>
          </p:cNvPr>
          <p:cNvSpPr txBox="1"/>
          <p:nvPr/>
        </p:nvSpPr>
        <p:spPr>
          <a:xfrm>
            <a:off x="4002897" y="2193639"/>
            <a:ext cx="1138205" cy="276999"/>
          </a:xfrm>
          <a:prstGeom prst="rect">
            <a:avLst/>
          </a:prstGeom>
          <a:solidFill>
            <a:srgbClr val="FFAA15"/>
          </a:solidFill>
        </p:spPr>
        <p:txBody>
          <a:bodyPr wrap="square" rtlCol="0">
            <a:spAutoFit/>
          </a:bodyPr>
          <a:lstStyle/>
          <a:p>
            <a:pPr algn="ctr"/>
            <a:r>
              <a:rPr lang="en-GB" sz="1200" b="1" dirty="0">
                <a:solidFill>
                  <a:schemeClr val="tx1"/>
                </a:solidFill>
                <a:latin typeface="Calibri" panose="020F0502020204030204" pitchFamily="34" charset="0"/>
                <a:cs typeface="Calibri" panose="020F0502020204030204" pitchFamily="34" charset="0"/>
              </a:rPr>
              <a:t>DANKESCHÖN!</a:t>
            </a:r>
          </a:p>
        </p:txBody>
      </p:sp>
    </p:spTree>
    <p:extLst>
      <p:ext uri="{BB962C8B-B14F-4D97-AF65-F5344CB8AC3E}">
        <p14:creationId xmlns:p14="http://schemas.microsoft.com/office/powerpoint/2010/main" val="3266512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65000">
              <a:srgbClr val="FFAA15"/>
            </a:gs>
            <a:gs pos="78000">
              <a:srgbClr val="0037B3"/>
            </a:gs>
            <a:gs pos="75000">
              <a:schemeClr val="bg1"/>
            </a:gs>
          </a:gsLst>
          <a:path path="circle">
            <a:fillToRect l="50000" t="50000" r="50000" b="50000"/>
          </a:path>
          <a:tileRect/>
        </a:gradFill>
        <a:effectLst/>
      </p:bgPr>
    </p:bg>
    <p:spTree>
      <p:nvGrpSpPr>
        <p:cNvPr id="1" name="Shape 67"/>
        <p:cNvGrpSpPr/>
        <p:nvPr/>
      </p:nvGrpSpPr>
      <p:grpSpPr>
        <a:xfrm>
          <a:off x="0" y="0"/>
          <a:ext cx="0" cy="0"/>
          <a:chOff x="0" y="0"/>
          <a:chExt cx="0" cy="0"/>
        </a:xfrm>
      </p:grpSpPr>
      <p:sp>
        <p:nvSpPr>
          <p:cNvPr id="23" name="Rectangle 22">
            <a:extLst>
              <a:ext uri="{FF2B5EF4-FFF2-40B4-BE49-F238E27FC236}">
                <a16:creationId xmlns:a16="http://schemas.microsoft.com/office/drawing/2014/main" id="{A9713C8D-9265-4E4E-B7A0-E96175EC8284}"/>
              </a:ext>
            </a:extLst>
          </p:cNvPr>
          <p:cNvSpPr/>
          <p:nvPr/>
        </p:nvSpPr>
        <p:spPr>
          <a:xfrm>
            <a:off x="0" y="3341871"/>
            <a:ext cx="9144000" cy="180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88BFDBA0-9AF2-BE44-AC09-C03A69A58FAB}"/>
              </a:ext>
            </a:extLst>
          </p:cNvPr>
          <p:cNvGrpSpPr/>
          <p:nvPr/>
        </p:nvGrpSpPr>
        <p:grpSpPr>
          <a:xfrm>
            <a:off x="2325606" y="-196357"/>
            <a:ext cx="4492787" cy="3577590"/>
            <a:chOff x="2268456" y="160020"/>
            <a:chExt cx="4492787" cy="3577590"/>
          </a:xfrm>
        </p:grpSpPr>
        <p:sp>
          <p:nvSpPr>
            <p:cNvPr id="2" name="Rounded Rectangle 1">
              <a:extLst>
                <a:ext uri="{FF2B5EF4-FFF2-40B4-BE49-F238E27FC236}">
                  <a16:creationId xmlns:a16="http://schemas.microsoft.com/office/drawing/2014/main" id="{4D898D7C-4523-3346-8E83-83E8A945F23E}"/>
                </a:ext>
              </a:extLst>
            </p:cNvPr>
            <p:cNvSpPr/>
            <p:nvPr/>
          </p:nvSpPr>
          <p:spPr>
            <a:xfrm>
              <a:off x="2571750" y="537210"/>
              <a:ext cx="3851910" cy="282321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 up of a logo&#10;&#10;Description automatically generated">
              <a:extLst>
                <a:ext uri="{FF2B5EF4-FFF2-40B4-BE49-F238E27FC236}">
                  <a16:creationId xmlns:a16="http://schemas.microsoft.com/office/drawing/2014/main" id="{A74FFAB1-BBA3-B44F-8784-C750620EE45C}"/>
                </a:ext>
              </a:extLst>
            </p:cNvPr>
            <p:cNvPicPr>
              <a:picLocks noChangeAspect="1"/>
            </p:cNvPicPr>
            <p:nvPr/>
          </p:nvPicPr>
          <p:blipFill>
            <a:blip r:embed="rId3"/>
            <a:stretch>
              <a:fillRect/>
            </a:stretch>
          </p:blipFill>
          <p:spPr>
            <a:xfrm>
              <a:off x="2268456" y="160020"/>
              <a:ext cx="4492787" cy="3577590"/>
            </a:xfrm>
            <a:prstGeom prst="rect">
              <a:avLst/>
            </a:prstGeom>
          </p:spPr>
        </p:pic>
      </p:grpSp>
      <p:pic>
        <p:nvPicPr>
          <p:cNvPr id="8" name="Picture 7" descr="A close up of a logo&#10;&#10;Description automatically generated">
            <a:extLst>
              <a:ext uri="{FF2B5EF4-FFF2-40B4-BE49-F238E27FC236}">
                <a16:creationId xmlns:a16="http://schemas.microsoft.com/office/drawing/2014/main" id="{6DB02F2D-9DA1-6B40-83E4-272A55F46650}"/>
              </a:ext>
            </a:extLst>
          </p:cNvPr>
          <p:cNvPicPr>
            <a:picLocks noChangeAspect="1"/>
          </p:cNvPicPr>
          <p:nvPr/>
        </p:nvPicPr>
        <p:blipFill>
          <a:blip r:embed="rId4"/>
          <a:stretch>
            <a:fillRect/>
          </a:stretch>
        </p:blipFill>
        <p:spPr>
          <a:xfrm>
            <a:off x="124862" y="3504431"/>
            <a:ext cx="728980" cy="712619"/>
          </a:xfrm>
          <a:prstGeom prst="rect">
            <a:avLst/>
          </a:prstGeom>
        </p:spPr>
      </p:pic>
      <p:pic>
        <p:nvPicPr>
          <p:cNvPr id="10" name="Picture 9" descr="A close up of a logo&#10;&#10;Description automatically generated">
            <a:extLst>
              <a:ext uri="{FF2B5EF4-FFF2-40B4-BE49-F238E27FC236}">
                <a16:creationId xmlns:a16="http://schemas.microsoft.com/office/drawing/2014/main" id="{0AAFC13E-9D0D-1643-848C-C07DBACCAB0B}"/>
              </a:ext>
            </a:extLst>
          </p:cNvPr>
          <p:cNvPicPr>
            <a:picLocks noChangeAspect="1"/>
          </p:cNvPicPr>
          <p:nvPr/>
        </p:nvPicPr>
        <p:blipFill>
          <a:blip r:embed="rId5"/>
          <a:stretch>
            <a:fillRect/>
          </a:stretch>
        </p:blipFill>
        <p:spPr>
          <a:xfrm>
            <a:off x="936813" y="3504431"/>
            <a:ext cx="1637663" cy="712619"/>
          </a:xfrm>
          <a:prstGeom prst="rect">
            <a:avLst/>
          </a:prstGeom>
        </p:spPr>
      </p:pic>
      <p:pic>
        <p:nvPicPr>
          <p:cNvPr id="12" name="Picture 11">
            <a:extLst>
              <a:ext uri="{FF2B5EF4-FFF2-40B4-BE49-F238E27FC236}">
                <a16:creationId xmlns:a16="http://schemas.microsoft.com/office/drawing/2014/main" id="{0AE69F24-D817-C549-BBED-B3A90CA86CA0}"/>
              </a:ext>
            </a:extLst>
          </p:cNvPr>
          <p:cNvPicPr>
            <a:picLocks noChangeAspect="1"/>
          </p:cNvPicPr>
          <p:nvPr/>
        </p:nvPicPr>
        <p:blipFill>
          <a:blip r:embed="rId6"/>
          <a:stretch>
            <a:fillRect/>
          </a:stretch>
        </p:blipFill>
        <p:spPr>
          <a:xfrm>
            <a:off x="2674246" y="3546341"/>
            <a:ext cx="1516621" cy="621030"/>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6AAC8BFE-F9F9-3F4D-BD4B-058FDDA8B009}"/>
              </a:ext>
            </a:extLst>
          </p:cNvPr>
          <p:cNvPicPr>
            <a:picLocks noChangeAspect="1"/>
          </p:cNvPicPr>
          <p:nvPr/>
        </p:nvPicPr>
        <p:blipFill>
          <a:blip r:embed="rId7"/>
          <a:stretch>
            <a:fillRect/>
          </a:stretch>
        </p:blipFill>
        <p:spPr>
          <a:xfrm>
            <a:off x="4334939" y="3527291"/>
            <a:ext cx="964957" cy="676910"/>
          </a:xfrm>
          <a:prstGeom prst="rect">
            <a:avLst/>
          </a:prstGeom>
        </p:spPr>
      </p:pic>
      <p:pic>
        <p:nvPicPr>
          <p:cNvPr id="16" name="Picture 15">
            <a:extLst>
              <a:ext uri="{FF2B5EF4-FFF2-40B4-BE49-F238E27FC236}">
                <a16:creationId xmlns:a16="http://schemas.microsoft.com/office/drawing/2014/main" id="{7913E9ED-BEFE-0E4C-90B1-B688790B7A54}"/>
              </a:ext>
            </a:extLst>
          </p:cNvPr>
          <p:cNvPicPr>
            <a:picLocks noChangeAspect="1"/>
          </p:cNvPicPr>
          <p:nvPr/>
        </p:nvPicPr>
        <p:blipFill>
          <a:blip r:embed="rId8"/>
          <a:stretch>
            <a:fillRect/>
          </a:stretch>
        </p:blipFill>
        <p:spPr>
          <a:xfrm>
            <a:off x="5547098" y="3633971"/>
            <a:ext cx="990501" cy="425450"/>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A0F51BF8-2DE9-D148-9504-6DE4EADC5D78}"/>
              </a:ext>
            </a:extLst>
          </p:cNvPr>
          <p:cNvPicPr>
            <a:picLocks noChangeAspect="1"/>
          </p:cNvPicPr>
          <p:nvPr/>
        </p:nvPicPr>
        <p:blipFill>
          <a:blip r:embed="rId9"/>
          <a:stretch>
            <a:fillRect/>
          </a:stretch>
        </p:blipFill>
        <p:spPr>
          <a:xfrm>
            <a:off x="7762225" y="3609425"/>
            <a:ext cx="1280160" cy="474542"/>
          </a:xfrm>
          <a:prstGeom prst="rect">
            <a:avLst/>
          </a:prstGeom>
        </p:spPr>
      </p:pic>
      <p:sp>
        <p:nvSpPr>
          <p:cNvPr id="28" name="TextBox 27">
            <a:extLst>
              <a:ext uri="{FF2B5EF4-FFF2-40B4-BE49-F238E27FC236}">
                <a16:creationId xmlns:a16="http://schemas.microsoft.com/office/drawing/2014/main" id="{AFFBECB4-47A5-384B-B49D-724229B2AFB9}"/>
              </a:ext>
            </a:extLst>
          </p:cNvPr>
          <p:cNvSpPr txBox="1"/>
          <p:nvPr/>
        </p:nvSpPr>
        <p:spPr>
          <a:xfrm>
            <a:off x="3324912" y="4367422"/>
            <a:ext cx="5156364" cy="784830"/>
          </a:xfrm>
          <a:prstGeom prst="rect">
            <a:avLst/>
          </a:prstGeom>
          <a:noFill/>
        </p:spPr>
        <p:txBody>
          <a:bodyPr wrap="square" rtlCol="0">
            <a:spAutoFit/>
          </a:bodyPr>
          <a:lstStyle/>
          <a:p>
            <a:r>
              <a:rPr lang="de-DE" sz="900" dirty="0"/>
              <a:t>„Dieses Projekt wurde mit Unterstützung der Europäischen Kommission finanziert. Die Verantwortung für den Inhalt dieser Veröffentlichung trägt allein der Verfasser; die Kommission haftet nicht für die weitere Verwendung der darin enthaltenen Angaben.“ </a:t>
            </a:r>
            <a:r>
              <a:rPr lang="en-IE" sz="900" dirty="0"/>
              <a:t> </a:t>
            </a:r>
          </a:p>
          <a:p>
            <a:r>
              <a:rPr lang="en-IE" sz="900" dirty="0" err="1"/>
              <a:t>Projektnummer</a:t>
            </a:r>
            <a:r>
              <a:rPr lang="en-IE" sz="900" dirty="0"/>
              <a:t>: </a:t>
            </a:r>
            <a:r>
              <a:rPr lang="en-GB" sz="900" dirty="0"/>
              <a:t>2020-1-AT01-KA204-077958 </a:t>
            </a:r>
          </a:p>
          <a:p>
            <a:endParaRPr lang="en-GB" sz="900" dirty="0"/>
          </a:p>
        </p:txBody>
      </p:sp>
      <p:pic>
        <p:nvPicPr>
          <p:cNvPr id="6" name="Picture 5">
            <a:extLst>
              <a:ext uri="{FF2B5EF4-FFF2-40B4-BE49-F238E27FC236}">
                <a16:creationId xmlns:a16="http://schemas.microsoft.com/office/drawing/2014/main" id="{4430C974-D845-4537-B59A-823A50DB4AB1}"/>
              </a:ext>
            </a:extLst>
          </p:cNvPr>
          <p:cNvPicPr>
            <a:picLocks noChangeAspect="1"/>
          </p:cNvPicPr>
          <p:nvPr/>
        </p:nvPicPr>
        <p:blipFill>
          <a:blip r:embed="rId10"/>
          <a:stretch>
            <a:fillRect/>
          </a:stretch>
        </p:blipFill>
        <p:spPr>
          <a:xfrm>
            <a:off x="6736972" y="3471665"/>
            <a:ext cx="855453" cy="828079"/>
          </a:xfrm>
          <a:prstGeom prst="rect">
            <a:avLst/>
          </a:prstGeom>
        </p:spPr>
      </p:pic>
      <p:pic>
        <p:nvPicPr>
          <p:cNvPr id="3" name="Grafik 2">
            <a:extLst>
              <a:ext uri="{FF2B5EF4-FFF2-40B4-BE49-F238E27FC236}">
                <a16:creationId xmlns:a16="http://schemas.microsoft.com/office/drawing/2014/main" id="{F9E6552E-FA5F-C707-5E2C-EB7BACDB4DF4}"/>
              </a:ext>
            </a:extLst>
          </p:cNvPr>
          <p:cNvPicPr>
            <a:picLocks noChangeAspect="1"/>
          </p:cNvPicPr>
          <p:nvPr/>
        </p:nvPicPr>
        <p:blipFill>
          <a:blip r:embed="rId11"/>
          <a:stretch>
            <a:fillRect/>
          </a:stretch>
        </p:blipFill>
        <p:spPr>
          <a:xfrm>
            <a:off x="124862" y="4388712"/>
            <a:ext cx="3008120" cy="618071"/>
          </a:xfrm>
          <a:prstGeom prst="rect">
            <a:avLst/>
          </a:prstGeom>
        </p:spPr>
      </p:pic>
    </p:spTree>
    <p:extLst>
      <p:ext uri="{BB962C8B-B14F-4D97-AF65-F5344CB8AC3E}">
        <p14:creationId xmlns:p14="http://schemas.microsoft.com/office/powerpoint/2010/main" val="1050879398"/>
      </p:ext>
    </p:extLst>
  </p:cSld>
  <p:clrMapOvr>
    <a:masterClrMapping/>
  </p:clrMapOvr>
</p:sld>
</file>

<file path=ppt/theme/theme1.xml><?xml version="1.0" encoding="utf-8"?>
<a:theme xmlns:a="http://schemas.openxmlformats.org/drawingml/2006/main" name="Ninacor template">
  <a:themeElements>
    <a:clrScheme name="Custom 347">
      <a:dk1>
        <a:srgbClr val="000000"/>
      </a:dk1>
      <a:lt1>
        <a:srgbClr val="FFFFFF"/>
      </a:lt1>
      <a:dk2>
        <a:srgbClr val="9199AA"/>
      </a:dk2>
      <a:lt2>
        <a:srgbClr val="E4E7EC"/>
      </a:lt2>
      <a:accent1>
        <a:srgbClr val="002988"/>
      </a:accent1>
      <a:accent2>
        <a:srgbClr val="004CF8"/>
      </a:accent2>
      <a:accent3>
        <a:srgbClr val="7DFFB1"/>
      </a:accent3>
      <a:accent4>
        <a:srgbClr val="E0FF7D"/>
      </a:accent4>
      <a:accent5>
        <a:srgbClr val="FFF16B"/>
      </a:accent5>
      <a:accent6>
        <a:srgbClr val="FFFFFF"/>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2300</Words>
  <Application>Microsoft Office PowerPoint</Application>
  <PresentationFormat>Bildschirmpräsentation (16:9)</PresentationFormat>
  <Paragraphs>212</Paragraphs>
  <Slides>23</Slides>
  <Notes>23</Notes>
  <HiddenSlides>0</HiddenSlides>
  <MMClips>1</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23</vt:i4>
      </vt:variant>
    </vt:vector>
  </HeadingPairs>
  <TitlesOfParts>
    <vt:vector size="29" baseType="lpstr">
      <vt:lpstr>Titillium Web Light</vt:lpstr>
      <vt:lpstr>Calibri</vt:lpstr>
      <vt:lpstr>Wingdings</vt:lpstr>
      <vt:lpstr>Titillium Web</vt:lpstr>
      <vt:lpstr>Arial</vt:lpstr>
      <vt:lpstr>Ninacor template</vt:lpstr>
      <vt:lpstr>IO2  LEHRPLAN FÜR DIGITALE KOMPETENZEN FÜR  ELTERN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AKTIVITÄT 1.2.1: WIE MAN DATEIEN ÜBER DIE CLOUD TEILT (15')  - Gehen Sie zu Ihrem Cloud-Dienst - Erstellen Sie eine Datei oder einen Ordner, den Sie freigeben möchten - Fügen Sie die E-Mail-Adressen der Personen hinzu, die Zugriff haben sollen (Redakteur*innen, Zuschauer*innen, Administrator*innen) - Sie können auch einen Link zur Freigabe erstellen und an jeden senden oder ihn öffentlich zugänglich machen, wenn Sie möchten, dass die Datei für jeden zugänglich ist.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FIPL05</dc:creator>
  <cp:keywords>, docId:4C6D10CA042D4CF095CBA68B42689BF7</cp:keywords>
  <cp:lastModifiedBy>Katja Lenic Salamun</cp:lastModifiedBy>
  <cp:revision>100</cp:revision>
  <dcterms:modified xsi:type="dcterms:W3CDTF">2022-11-07T19:42:33Z</dcterms:modified>
</cp:coreProperties>
</file>