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5143500" type="screen16x9"/>
  <p:notesSz cx="6858000" cy="9144000"/>
  <p:embeddedFontLst>
    <p:embeddedFont>
      <p:font typeface="Calibri" panose="020F0502020204030204" pitchFamily="34" charset="0"/>
      <p:regular r:id="rId47"/>
      <p:bold r:id="rId48"/>
      <p:italic r:id="rId49"/>
      <p:boldItalic r:id="rId50"/>
    </p:embeddedFont>
    <p:embeddedFont>
      <p:font typeface="Titillium Web" panose="00000500000000000000" pitchFamily="2" charset="0"/>
      <p:regular r:id="rId51"/>
      <p:bold r:id="rId52"/>
      <p:italic r:id="rId53"/>
      <p:boldItalic r:id="rId54"/>
    </p:embeddedFont>
    <p:embeddedFont>
      <p:font typeface="Titillium Web Light" panose="00000400000000000000" pitchFamily="2" charset="0"/>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9" roundtripDataSignature="AMtx7mhc+4zGg0A+V2bEMaI3pigIzLFQN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riane Giraul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2" d="100"/>
          <a:sy n="112" d="100"/>
        </p:scale>
        <p:origin x="7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10-21T12:44:14.794" idx="1">
    <p:pos x="10" y="10"/>
    <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goCcRg"/>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 name="Google Shape;3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 name="Google Shape;3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 name="Google Shape;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 name="Google Shape;4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 name="Google Shape;5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 name="Google Shape;5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 name="Google Shape;7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1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1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1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2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2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2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2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2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2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2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2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p3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p3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3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fr-FR"/>
              <a:t>This slide has to be adapted during translation to national context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7" name="Google Shape;287;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2" name="Google Shape;292;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46"/>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 name="Google Shape;11;p46"/>
          <p:cNvSpPr txBox="1">
            <a:spLocks noGrp="1"/>
          </p:cNvSpPr>
          <p:nvPr>
            <p:ph type="ctrTitle"/>
          </p:nvPr>
        </p:nvSpPr>
        <p:spPr>
          <a:xfrm>
            <a:off x="685800" y="743850"/>
            <a:ext cx="5796900" cy="1159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6000"/>
              <a:buNone/>
              <a:defRPr sz="6000"/>
            </a:lvl1pPr>
            <a:lvl2pPr lvl="1" algn="l">
              <a:lnSpc>
                <a:spcPct val="100000"/>
              </a:lnSpc>
              <a:spcBef>
                <a:spcPts val="0"/>
              </a:spcBef>
              <a:spcAft>
                <a:spcPts val="0"/>
              </a:spcAft>
              <a:buSzPts val="6000"/>
              <a:buNone/>
              <a:defRPr sz="6000"/>
            </a:lvl2pPr>
            <a:lvl3pPr lvl="2" algn="l">
              <a:lnSpc>
                <a:spcPct val="100000"/>
              </a:lnSpc>
              <a:spcBef>
                <a:spcPts val="0"/>
              </a:spcBef>
              <a:spcAft>
                <a:spcPts val="0"/>
              </a:spcAft>
              <a:buSzPts val="6000"/>
              <a:buNone/>
              <a:defRPr sz="6000"/>
            </a:lvl3pPr>
            <a:lvl4pPr lvl="3" algn="l">
              <a:lnSpc>
                <a:spcPct val="100000"/>
              </a:lnSpc>
              <a:spcBef>
                <a:spcPts val="0"/>
              </a:spcBef>
              <a:spcAft>
                <a:spcPts val="0"/>
              </a:spcAft>
              <a:buSzPts val="6000"/>
              <a:buNone/>
              <a:defRPr sz="6000"/>
            </a:lvl4pPr>
            <a:lvl5pPr lvl="4" algn="l">
              <a:lnSpc>
                <a:spcPct val="100000"/>
              </a:lnSpc>
              <a:spcBef>
                <a:spcPts val="0"/>
              </a:spcBef>
              <a:spcAft>
                <a:spcPts val="0"/>
              </a:spcAft>
              <a:buSzPts val="6000"/>
              <a:buNone/>
              <a:defRPr sz="6000"/>
            </a:lvl5pPr>
            <a:lvl6pPr lvl="5" algn="l">
              <a:lnSpc>
                <a:spcPct val="100000"/>
              </a:lnSpc>
              <a:spcBef>
                <a:spcPts val="0"/>
              </a:spcBef>
              <a:spcAft>
                <a:spcPts val="0"/>
              </a:spcAft>
              <a:buSzPts val="6000"/>
              <a:buNone/>
              <a:defRPr sz="6000"/>
            </a:lvl6pPr>
            <a:lvl7pPr lvl="6" algn="l">
              <a:lnSpc>
                <a:spcPct val="100000"/>
              </a:lnSpc>
              <a:spcBef>
                <a:spcPts val="0"/>
              </a:spcBef>
              <a:spcAft>
                <a:spcPts val="0"/>
              </a:spcAft>
              <a:buSzPts val="6000"/>
              <a:buNone/>
              <a:defRPr sz="6000"/>
            </a:lvl7pPr>
            <a:lvl8pPr lvl="7" algn="l">
              <a:lnSpc>
                <a:spcPct val="100000"/>
              </a:lnSpc>
              <a:spcBef>
                <a:spcPts val="0"/>
              </a:spcBef>
              <a:spcAft>
                <a:spcPts val="0"/>
              </a:spcAft>
              <a:buSzPts val="6000"/>
              <a:buNone/>
              <a:defRPr sz="6000"/>
            </a:lvl8pPr>
            <a:lvl9pPr lvl="8" algn="l">
              <a:lnSpc>
                <a:spcPct val="100000"/>
              </a:lnSpc>
              <a:spcBef>
                <a:spcPts val="0"/>
              </a:spcBef>
              <a:spcAft>
                <a:spcPts val="0"/>
              </a:spcAft>
              <a:buSzPts val="6000"/>
              <a:buNone/>
              <a:defRPr sz="6000"/>
            </a:lvl9pPr>
          </a:lstStyle>
          <a:p>
            <a:endParaRPr/>
          </a:p>
        </p:txBody>
      </p:sp>
      <p:grpSp>
        <p:nvGrpSpPr>
          <p:cNvPr id="12" name="Google Shape;12;p46"/>
          <p:cNvGrpSpPr/>
          <p:nvPr/>
        </p:nvGrpSpPr>
        <p:grpSpPr>
          <a:xfrm>
            <a:off x="8151767" y="90351"/>
            <a:ext cx="853440" cy="853440"/>
            <a:chOff x="8003177" y="113211"/>
            <a:chExt cx="853440" cy="853440"/>
          </a:xfrm>
        </p:grpSpPr>
        <p:sp>
          <p:nvSpPr>
            <p:cNvPr id="13" name="Google Shape;13;p46"/>
            <p:cNvSpPr/>
            <p:nvPr/>
          </p:nvSpPr>
          <p:spPr>
            <a:xfrm>
              <a:off x="8003177" y="113211"/>
              <a:ext cx="853440" cy="8534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4" name="Google Shape;14;p46" descr="A close up of a logo&#10;&#10;Description automatically generated"/>
            <p:cNvPicPr preferRelativeResize="0"/>
            <p:nvPr/>
          </p:nvPicPr>
          <p:blipFill rotWithShape="1">
            <a:blip r:embed="rId3">
              <a:alphaModFix/>
            </a:blip>
            <a:srcRect/>
            <a:stretch/>
          </p:blipFill>
          <p:spPr>
            <a:xfrm>
              <a:off x="8047973" y="235806"/>
              <a:ext cx="763848" cy="608249"/>
            </a:xfrm>
            <a:prstGeom prst="rect">
              <a:avLst/>
            </a:prstGeom>
            <a:noFill/>
            <a:ln>
              <a:noFill/>
            </a:ln>
          </p:spPr>
        </p:pic>
      </p:grpSp>
      <p:pic>
        <p:nvPicPr>
          <p:cNvPr id="15" name="Google Shape;15;p46" descr="A screenshot of a cell phone&#10;&#10;Description automatically generated"/>
          <p:cNvPicPr preferRelativeResize="0"/>
          <p:nvPr/>
        </p:nvPicPr>
        <p:blipFill rotWithShape="1">
          <a:blip r:embed="rId4">
            <a:alphaModFix/>
          </a:blip>
          <a:srcRect r="25710"/>
          <a:stretch/>
        </p:blipFill>
        <p:spPr>
          <a:xfrm>
            <a:off x="183589" y="112311"/>
            <a:ext cx="1725930" cy="47647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gradFill>
          <a:gsLst>
            <a:gs pos="0">
              <a:srgbClr val="0037B3"/>
            </a:gs>
            <a:gs pos="50000">
              <a:srgbClr val="FFAA15"/>
            </a:gs>
            <a:gs pos="100000">
              <a:srgbClr val="00001A"/>
            </a:gs>
          </a:gsLst>
          <a:path path="circle">
            <a:fillToRect l="100000" t="100000"/>
          </a:path>
          <a:tileRect r="-100000" b="-100000"/>
        </a:gradFill>
        <a:effectLst/>
      </p:bgPr>
    </p:bg>
    <p:spTree>
      <p:nvGrpSpPr>
        <p:cNvPr id="1" name="Shape 16"/>
        <p:cNvGrpSpPr/>
        <p:nvPr/>
      </p:nvGrpSpPr>
      <p:grpSpPr>
        <a:xfrm>
          <a:off x="0" y="0"/>
          <a:ext cx="0" cy="0"/>
          <a:chOff x="0" y="0"/>
          <a:chExt cx="0" cy="0"/>
        </a:xfrm>
      </p:grpSpPr>
      <p:pic>
        <p:nvPicPr>
          <p:cNvPr id="17" name="Google Shape;17;p47"/>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8" name="Google Shape;18;p47"/>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
        <p:nvSpPr>
          <p:cNvPr id="19" name="Google Shape;19;p47"/>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lvl1pPr marL="457200" lvl="0" indent="-381000" algn="l">
              <a:lnSpc>
                <a:spcPct val="100000"/>
              </a:lnSpc>
              <a:spcBef>
                <a:spcPts val="600"/>
              </a:spcBef>
              <a:spcAft>
                <a:spcPts val="0"/>
              </a:spcAft>
              <a:buSzPts val="2400"/>
              <a:buChar char="▰"/>
              <a:defRPr/>
            </a:lvl1pPr>
            <a:lvl2pPr marL="914400" lvl="1" indent="-381000" algn="l">
              <a:lnSpc>
                <a:spcPct val="100000"/>
              </a:lnSpc>
              <a:spcBef>
                <a:spcPts val="0"/>
              </a:spcBef>
              <a:spcAft>
                <a:spcPts val="0"/>
              </a:spcAft>
              <a:buSzPts val="2400"/>
              <a:buChar char="○"/>
              <a:defRPr/>
            </a:lvl2pPr>
            <a:lvl3pPr marL="1371600" lvl="2" indent="-381000" algn="l">
              <a:lnSpc>
                <a:spcPct val="100000"/>
              </a:lnSpc>
              <a:spcBef>
                <a:spcPts val="0"/>
              </a:spcBef>
              <a:spcAft>
                <a:spcPts val="0"/>
              </a:spcAft>
              <a:buSzPts val="2400"/>
              <a:buChar char="■"/>
              <a:defRPr/>
            </a:lvl3pPr>
            <a:lvl4pPr marL="1828800" lvl="3" indent="-381000" algn="l">
              <a:lnSpc>
                <a:spcPct val="100000"/>
              </a:lnSpc>
              <a:spcBef>
                <a:spcPts val="0"/>
              </a:spcBef>
              <a:spcAft>
                <a:spcPts val="0"/>
              </a:spcAft>
              <a:buSzPts val="2400"/>
              <a:buChar char="●"/>
              <a:defRPr/>
            </a:lvl4pPr>
            <a:lvl5pPr marL="2286000" lvl="4" indent="-381000" algn="l">
              <a:lnSpc>
                <a:spcPct val="100000"/>
              </a:lnSpc>
              <a:spcBef>
                <a:spcPts val="0"/>
              </a:spcBef>
              <a:spcAft>
                <a:spcPts val="0"/>
              </a:spcAft>
              <a:buSzPts val="2400"/>
              <a:buChar char="○"/>
              <a:defRPr/>
            </a:lvl5pPr>
            <a:lvl6pPr marL="2743200" lvl="5" indent="-381000" algn="l">
              <a:lnSpc>
                <a:spcPct val="100000"/>
              </a:lnSpc>
              <a:spcBef>
                <a:spcPts val="0"/>
              </a:spcBef>
              <a:spcAft>
                <a:spcPts val="0"/>
              </a:spcAft>
              <a:buSzPts val="2400"/>
              <a:buChar char="■"/>
              <a:defRPr/>
            </a:lvl6pPr>
            <a:lvl7pPr marL="3200400" lvl="6" indent="-381000" algn="l">
              <a:lnSpc>
                <a:spcPct val="100000"/>
              </a:lnSpc>
              <a:spcBef>
                <a:spcPts val="0"/>
              </a:spcBef>
              <a:spcAft>
                <a:spcPts val="0"/>
              </a:spcAft>
              <a:buSzPts val="2400"/>
              <a:buChar char="●"/>
              <a:defRPr/>
            </a:lvl7pPr>
            <a:lvl8pPr marL="3657600" lvl="7" indent="-381000" algn="l">
              <a:lnSpc>
                <a:spcPct val="100000"/>
              </a:lnSpc>
              <a:spcBef>
                <a:spcPts val="0"/>
              </a:spcBef>
              <a:spcAft>
                <a:spcPts val="0"/>
              </a:spcAft>
              <a:buSzPts val="2400"/>
              <a:buChar char="○"/>
              <a:defRPr/>
            </a:lvl8pPr>
            <a:lvl9pPr marL="4114800" lvl="8" indent="-381000" algn="l">
              <a:lnSpc>
                <a:spcPct val="100000"/>
              </a:lnSpc>
              <a:spcBef>
                <a:spcPts val="0"/>
              </a:spcBef>
              <a:spcAft>
                <a:spcPts val="0"/>
              </a:spcAft>
              <a:buSzPts val="2400"/>
              <a:buChar char="■"/>
              <a:defRPr/>
            </a:lvl9pPr>
          </a:lstStyle>
          <a:p>
            <a:endParaRPr/>
          </a:p>
        </p:txBody>
      </p:sp>
      <p:sp>
        <p:nvSpPr>
          <p:cNvPr id="20" name="Google Shape;20;p47"/>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9pPr>
          </a:lstStyle>
          <a:p>
            <a:pPr marL="0" lvl="0" indent="0" algn="r" rtl="0">
              <a:spcBef>
                <a:spcPts val="0"/>
              </a:spcBef>
              <a:spcAft>
                <a:spcPts val="0"/>
              </a:spcAft>
              <a:buNone/>
            </a:pPr>
            <a:fld id="{00000000-1234-1234-1234-123412341234}" type="slidenum">
              <a:rPr lang="fr-FR"/>
              <a:t>‹Nr.›</a:t>
            </a:fld>
            <a:endParaRPr/>
          </a:p>
        </p:txBody>
      </p:sp>
      <p:grpSp>
        <p:nvGrpSpPr>
          <p:cNvPr id="21" name="Google Shape;21;p47"/>
          <p:cNvGrpSpPr/>
          <p:nvPr/>
        </p:nvGrpSpPr>
        <p:grpSpPr>
          <a:xfrm>
            <a:off x="8151767" y="90351"/>
            <a:ext cx="853440" cy="853440"/>
            <a:chOff x="8003177" y="113211"/>
            <a:chExt cx="853440" cy="853440"/>
          </a:xfrm>
        </p:grpSpPr>
        <p:sp>
          <p:nvSpPr>
            <p:cNvPr id="22" name="Google Shape;22;p47"/>
            <p:cNvSpPr/>
            <p:nvPr/>
          </p:nvSpPr>
          <p:spPr>
            <a:xfrm>
              <a:off x="8003177" y="113211"/>
              <a:ext cx="853440" cy="8534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3" name="Google Shape;23;p47" descr="A close up of a logo&#10;&#10;Description automatically generated"/>
            <p:cNvPicPr preferRelativeResize="0"/>
            <p:nvPr/>
          </p:nvPicPr>
          <p:blipFill rotWithShape="1">
            <a:blip r:embed="rId3">
              <a:alphaModFix/>
            </a:blip>
            <a:srcRect/>
            <a:stretch/>
          </p:blipFill>
          <p:spPr>
            <a:xfrm>
              <a:off x="8047973" y="235806"/>
              <a:ext cx="763848" cy="608249"/>
            </a:xfrm>
            <a:prstGeom prst="rect">
              <a:avLst/>
            </a:prstGeom>
            <a:noFill/>
            <a:ln>
              <a:noFill/>
            </a:ln>
          </p:spPr>
        </p:pic>
      </p:grpSp>
      <p:pic>
        <p:nvPicPr>
          <p:cNvPr id="24" name="Google Shape;24;p47" descr="A screenshot of a cell phone&#10;&#10;Description automatically generated"/>
          <p:cNvPicPr preferRelativeResize="0"/>
          <p:nvPr/>
        </p:nvPicPr>
        <p:blipFill rotWithShape="1">
          <a:blip r:embed="rId4">
            <a:alphaModFix/>
          </a:blip>
          <a:srcRect r="25710"/>
          <a:stretch/>
        </p:blipFill>
        <p:spPr>
          <a:xfrm>
            <a:off x="183589" y="112311"/>
            <a:ext cx="1725930" cy="47647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gradFill>
          <a:gsLst>
            <a:gs pos="0">
              <a:srgbClr val="FFAA15"/>
            </a:gs>
            <a:gs pos="9000">
              <a:srgbClr val="0037B3"/>
            </a:gs>
            <a:gs pos="48000">
              <a:srgbClr val="00001A"/>
            </a:gs>
            <a:gs pos="100000">
              <a:srgbClr val="00001A"/>
            </a:gs>
          </a:gsLst>
          <a:lin ang="13500032" scaled="0"/>
        </a:gradFill>
        <a:effectLst/>
      </p:bgPr>
    </p:bg>
    <p:spTree>
      <p:nvGrpSpPr>
        <p:cNvPr id="1" name="Shape 25"/>
        <p:cNvGrpSpPr/>
        <p:nvPr/>
      </p:nvGrpSpPr>
      <p:grpSpPr>
        <a:xfrm>
          <a:off x="0" y="0"/>
          <a:ext cx="0" cy="0"/>
          <a:chOff x="0" y="0"/>
          <a:chExt cx="0" cy="0"/>
        </a:xfrm>
      </p:grpSpPr>
      <p:pic>
        <p:nvPicPr>
          <p:cNvPr id="26" name="Google Shape;26;p48"/>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7" name="Google Shape;27;p48"/>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9pPr>
          </a:lstStyle>
          <a:p>
            <a:pPr marL="0" lvl="0" indent="0" algn="r" rtl="0">
              <a:spcBef>
                <a:spcPts val="0"/>
              </a:spcBef>
              <a:spcAft>
                <a:spcPts val="0"/>
              </a:spcAft>
              <a:buNone/>
            </a:pPr>
            <a:fld id="{00000000-1234-1234-1234-123412341234}" type="slidenum">
              <a:rPr lang="fr-FR"/>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rgbClr val="FFAA15"/>
            </a:gs>
            <a:gs pos="51000">
              <a:srgbClr val="0037B3"/>
            </a:gs>
            <a:gs pos="100000">
              <a:srgbClr val="00001A"/>
            </a:gs>
          </a:gsLst>
          <a:lin ang="13500032" scaled="0"/>
        </a:gradFill>
        <a:effectLst/>
      </p:bgPr>
    </p:bg>
    <p:spTree>
      <p:nvGrpSpPr>
        <p:cNvPr id="1" name="Shape 5"/>
        <p:cNvGrpSpPr/>
        <p:nvPr/>
      </p:nvGrpSpPr>
      <p:grpSpPr>
        <a:xfrm>
          <a:off x="0" y="0"/>
          <a:ext cx="0" cy="0"/>
          <a:chOff x="0" y="0"/>
          <a:chExt cx="0" cy="0"/>
        </a:xfrm>
      </p:grpSpPr>
      <p:sp>
        <p:nvSpPr>
          <p:cNvPr id="6" name="Google Shape;6;p45"/>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1pPr>
            <a:lvl2pPr marR="0" lvl="1"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2pPr>
            <a:lvl3pPr marR="0" lvl="2"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3pPr>
            <a:lvl4pPr marR="0" lvl="3"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4pPr>
            <a:lvl5pPr marR="0" lvl="4"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5pPr>
            <a:lvl6pPr marR="0" lvl="5"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6pPr>
            <a:lvl7pPr marR="0" lvl="6"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7pPr>
            <a:lvl8pPr marR="0" lvl="7"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8pPr>
            <a:lvl9pPr marR="0" lvl="8" algn="l" rtl="0">
              <a:lnSpc>
                <a:spcPct val="100000"/>
              </a:lnSpc>
              <a:spcBef>
                <a:spcPts val="0"/>
              </a:spcBef>
              <a:spcAft>
                <a:spcPts val="0"/>
              </a:spcAft>
              <a:buClr>
                <a:schemeClr val="lt1"/>
              </a:buClr>
              <a:buSzPts val="3600"/>
              <a:buFont typeface="Titillium Web"/>
              <a:buNone/>
              <a:defRPr sz="3600" b="1" i="0" u="none" strike="noStrike" cap="none">
                <a:solidFill>
                  <a:schemeClr val="lt1"/>
                </a:solidFill>
                <a:latin typeface="Titillium Web"/>
                <a:ea typeface="Titillium Web"/>
                <a:cs typeface="Titillium Web"/>
                <a:sym typeface="Titillium Web"/>
              </a:defRPr>
            </a:lvl9pPr>
          </a:lstStyle>
          <a:p>
            <a:endParaRPr/>
          </a:p>
        </p:txBody>
      </p:sp>
      <p:sp>
        <p:nvSpPr>
          <p:cNvPr id="7" name="Google Shape;7;p45"/>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lvl1pPr marL="457200" marR="0" lvl="0" indent="-381000" algn="l" rtl="0">
              <a:lnSpc>
                <a:spcPct val="100000"/>
              </a:lnSpc>
              <a:spcBef>
                <a:spcPts val="600"/>
              </a:spcBef>
              <a:spcAft>
                <a:spcPts val="0"/>
              </a:spcAft>
              <a:buClr>
                <a:srgbClr val="7DFFB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1pPr>
            <a:lvl2pPr marL="914400" marR="0" lvl="1"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2pPr>
            <a:lvl3pPr marL="1371600" marR="0" lvl="2"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3pPr>
            <a:lvl4pPr marL="1828800" marR="0" lvl="3"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4pPr>
            <a:lvl5pPr marL="2286000" marR="0" lvl="4"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5pPr>
            <a:lvl6pPr marL="2743200" marR="0" lvl="5"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6pPr>
            <a:lvl7pPr marL="3200400" marR="0" lvl="6"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7pPr>
            <a:lvl8pPr marL="3657600" marR="0" lvl="7"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8pPr>
            <a:lvl9pPr marL="4114800" marR="0" lvl="8" indent="-381000" algn="l" rtl="0">
              <a:lnSpc>
                <a:spcPct val="100000"/>
              </a:lnSpc>
              <a:spcBef>
                <a:spcPts val="0"/>
              </a:spcBef>
              <a:spcAft>
                <a:spcPts val="0"/>
              </a:spcAft>
              <a:buClr>
                <a:schemeClr val="lt1"/>
              </a:buClr>
              <a:buSzPts val="2400"/>
              <a:buFont typeface="Titillium Web Light"/>
              <a:buChar char="■"/>
              <a:defRPr sz="2400" b="0" i="0" u="none" strike="noStrike" cap="none">
                <a:solidFill>
                  <a:schemeClr val="lt1"/>
                </a:solidFill>
                <a:latin typeface="Titillium Web Light"/>
                <a:ea typeface="Titillium Web Light"/>
                <a:cs typeface="Titillium Web Light"/>
                <a:sym typeface="Titillium Web Light"/>
              </a:defRPr>
            </a:lvl9pPr>
          </a:lstStyle>
          <a:p>
            <a:endParaRPr/>
          </a:p>
        </p:txBody>
      </p:sp>
      <p:sp>
        <p:nvSpPr>
          <p:cNvPr id="8" name="Google Shape;8;p45"/>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0037B3"/>
                </a:solidFill>
                <a:latin typeface="Titillium Web Light"/>
                <a:ea typeface="Titillium Web Light"/>
                <a:cs typeface="Titillium Web Light"/>
                <a:sym typeface="Titillium Web Light"/>
              </a:defRPr>
            </a:lvl9pPr>
          </a:lstStyle>
          <a:p>
            <a:pPr marL="0" lvl="0" indent="0" algn="r" rtl="0">
              <a:spcBef>
                <a:spcPts val="0"/>
              </a:spcBef>
              <a:spcAft>
                <a:spcPts val="0"/>
              </a:spcAft>
              <a:buNone/>
            </a:pPr>
            <a:fld id="{00000000-1234-1234-1234-123412341234}" type="slidenum">
              <a:rPr lang="fr-FR"/>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ictlounge.com/html/phishing_pharming_smishing.ht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kinderrechte.gv.at/service/organisationen/"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12.png"/><Relationship Id="rId11" Type="http://schemas.openxmlformats.org/officeDocument/2006/relationships/image" Target="../media/image17.jpg"/><Relationship Id="rId5" Type="http://schemas.openxmlformats.org/officeDocument/2006/relationships/image" Target="../media/image11.jpg"/><Relationship Id="rId10" Type="http://schemas.openxmlformats.org/officeDocument/2006/relationships/image" Target="../media/image16.jpg"/><Relationship Id="rId4" Type="http://schemas.openxmlformats.org/officeDocument/2006/relationships/image" Target="../media/image10.png"/><Relationship Id="rId9" Type="http://schemas.openxmlformats.org/officeDocument/2006/relationships/image" Target="../media/image1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1"/>
          <p:cNvSpPr/>
          <p:nvPr/>
        </p:nvSpPr>
        <p:spPr>
          <a:xfrm>
            <a:off x="4859382" y="535576"/>
            <a:ext cx="4284618" cy="428461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 name="Google Shape;33;p1"/>
          <p:cNvSpPr txBox="1">
            <a:spLocks noGrp="1"/>
          </p:cNvSpPr>
          <p:nvPr>
            <p:ph type="ctrTitle"/>
          </p:nvPr>
        </p:nvSpPr>
        <p:spPr>
          <a:xfrm>
            <a:off x="206065" y="702014"/>
            <a:ext cx="5187465" cy="1159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fr-FR" sz="4000" dirty="0"/>
              <a:t>MODUL 6: </a:t>
            </a:r>
            <a:endParaRPr sz="4000" dirty="0"/>
          </a:p>
          <a:p>
            <a:pPr marL="0" lvl="0" indent="0" algn="l" rtl="0">
              <a:lnSpc>
                <a:spcPct val="100000"/>
              </a:lnSpc>
              <a:spcBef>
                <a:spcPts val="0"/>
              </a:spcBef>
              <a:spcAft>
                <a:spcPts val="0"/>
              </a:spcAft>
              <a:buClr>
                <a:schemeClr val="dk1"/>
              </a:buClr>
              <a:buSzPts val="1100"/>
              <a:buFont typeface="Arial"/>
              <a:buNone/>
            </a:pPr>
            <a:r>
              <a:rPr lang="fr-FR" sz="4000" dirty="0"/>
              <a:t>Externe </a:t>
            </a:r>
            <a:r>
              <a:rPr lang="fr-FR" sz="4000" dirty="0" err="1"/>
              <a:t>Bedrohungen</a:t>
            </a:r>
            <a:r>
              <a:rPr lang="fr-FR" sz="4000" dirty="0"/>
              <a:t> &amp; </a:t>
            </a:r>
            <a:r>
              <a:rPr lang="fr-FR" sz="4000" dirty="0" err="1"/>
              <a:t>Privatsphäre-Einstellungen</a:t>
            </a:r>
            <a:r>
              <a:rPr lang="fr-FR" sz="4000" dirty="0"/>
              <a:t> </a:t>
            </a:r>
            <a:r>
              <a:rPr lang="fr-FR" sz="4000" dirty="0" err="1"/>
              <a:t>und</a:t>
            </a:r>
            <a:r>
              <a:rPr lang="fr-FR" sz="4000" dirty="0"/>
              <a:t> </a:t>
            </a:r>
            <a:r>
              <a:rPr lang="fr-FR" sz="4000" dirty="0" err="1"/>
              <a:t>elterliche</a:t>
            </a:r>
            <a:r>
              <a:rPr lang="fr-FR" sz="4000" dirty="0"/>
              <a:t> </a:t>
            </a:r>
            <a:r>
              <a:rPr lang="fr-FR" sz="4000" dirty="0" err="1"/>
              <a:t>Kontrolle</a:t>
            </a:r>
            <a:r>
              <a:rPr lang="fr-FR" sz="4000" dirty="0"/>
              <a:t> in </a:t>
            </a:r>
            <a:r>
              <a:rPr lang="fr-FR" sz="4000" dirty="0" err="1"/>
              <a:t>sozialen</a:t>
            </a:r>
            <a:r>
              <a:rPr lang="fr-FR" sz="4000" dirty="0"/>
              <a:t> </a:t>
            </a:r>
            <a:r>
              <a:rPr lang="fr-FR" sz="4000" dirty="0" err="1"/>
              <a:t>Medien</a:t>
            </a:r>
            <a:endParaRPr sz="4000" dirty="0"/>
          </a:p>
          <a:p>
            <a:pPr marL="0" lvl="0" indent="0" algn="l" rtl="0">
              <a:lnSpc>
                <a:spcPct val="100000"/>
              </a:lnSpc>
              <a:spcBef>
                <a:spcPts val="0"/>
              </a:spcBef>
              <a:spcAft>
                <a:spcPts val="0"/>
              </a:spcAft>
              <a:buSzPts val="6000"/>
              <a:buNone/>
            </a:pPr>
            <a:br>
              <a:rPr lang="fr-FR" dirty="0"/>
            </a:br>
            <a:endParaRPr dirty="0"/>
          </a:p>
        </p:txBody>
      </p:sp>
      <p:pic>
        <p:nvPicPr>
          <p:cNvPr id="34" name="Google Shape;34;p1" descr="A close up of a logo&#10;&#10;Description automatically generated"/>
          <p:cNvPicPr preferRelativeResize="0"/>
          <p:nvPr/>
        </p:nvPicPr>
        <p:blipFill rotWithShape="1">
          <a:blip r:embed="rId3">
            <a:alphaModFix/>
          </a:blip>
          <a:srcRect l="12116" t="15746" r="12114" b="15851"/>
          <a:stretch/>
        </p:blipFill>
        <p:spPr>
          <a:xfrm>
            <a:off x="5230509" y="1489166"/>
            <a:ext cx="3379916" cy="242969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ctrTitle"/>
          </p:nvPr>
        </p:nvSpPr>
        <p:spPr>
          <a:xfrm>
            <a:off x="685800" y="743850"/>
            <a:ext cx="5796900" cy="1159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fr-FR" sz="5400" dirty="0"/>
              <a:t>WORKSHOP 1</a:t>
            </a:r>
            <a:endParaRPr sz="5400" dirty="0"/>
          </a:p>
          <a:p>
            <a:pPr marL="0" lvl="0" indent="0" algn="l" rtl="0">
              <a:lnSpc>
                <a:spcPct val="100000"/>
              </a:lnSpc>
              <a:spcBef>
                <a:spcPts val="0"/>
              </a:spcBef>
              <a:spcAft>
                <a:spcPts val="0"/>
              </a:spcAft>
              <a:buClr>
                <a:schemeClr val="dk1"/>
              </a:buClr>
              <a:buSzPts val="1100"/>
              <a:buFont typeface="Arial"/>
              <a:buNone/>
            </a:pPr>
            <a:r>
              <a:rPr lang="fr-FR" sz="5400" dirty="0"/>
              <a:t>Externe </a:t>
            </a:r>
            <a:r>
              <a:rPr lang="fr-FR" sz="5400" dirty="0" err="1"/>
              <a:t>Bedrohungen</a:t>
            </a:r>
            <a:endParaRPr sz="5400" dirty="0"/>
          </a:p>
          <a:p>
            <a:pPr marL="0" lvl="0" indent="0" algn="l" rtl="0">
              <a:lnSpc>
                <a:spcPct val="100000"/>
              </a:lnSpc>
              <a:spcBef>
                <a:spcPts val="0"/>
              </a:spcBef>
              <a:spcAft>
                <a:spcPts val="0"/>
              </a:spcAft>
              <a:buSzPts val="60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3"/>
          <p:cNvSpPr txBox="1">
            <a:spLocks noGrp="1"/>
          </p:cNvSpPr>
          <p:nvPr>
            <p:ph type="ctrTitle"/>
          </p:nvPr>
        </p:nvSpPr>
        <p:spPr>
          <a:xfrm>
            <a:off x="601980" y="1406790"/>
            <a:ext cx="5796900" cy="342429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6000"/>
              <a:buNone/>
            </a:pPr>
            <a:r>
              <a:rPr lang="fr-FR" sz="4800" dirty="0" err="1"/>
              <a:t>Wozu</a:t>
            </a:r>
            <a:r>
              <a:rPr lang="fr-FR" sz="4800" dirty="0"/>
              <a:t> </a:t>
            </a:r>
            <a:r>
              <a:rPr lang="fr-FR" sz="4800" dirty="0" err="1"/>
              <a:t>inspiriert</a:t>
            </a:r>
            <a:r>
              <a:rPr lang="fr-FR" sz="4800" dirty="0"/>
              <a:t> </a:t>
            </a:r>
            <a:r>
              <a:rPr lang="fr-FR" sz="4800" dirty="0" err="1"/>
              <a:t>Sie</a:t>
            </a:r>
            <a:r>
              <a:rPr lang="fr-FR" sz="4800" dirty="0"/>
              <a:t> </a:t>
            </a:r>
            <a:r>
              <a:rPr lang="fr-FR" sz="4800" dirty="0" err="1"/>
              <a:t>dieses</a:t>
            </a:r>
            <a:r>
              <a:rPr lang="fr-FR" sz="4800" dirty="0"/>
              <a:t> Thema?</a:t>
            </a:r>
            <a:endParaRPr sz="5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4"/>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Programm</a:t>
            </a:r>
            <a:endParaRPr/>
          </a:p>
        </p:txBody>
      </p:sp>
      <p:sp>
        <p:nvSpPr>
          <p:cNvPr id="50" name="Google Shape;50;p4"/>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p>
            <a:pPr marL="342900" lvl="0" indent="-342900" algn="just" rtl="0">
              <a:lnSpc>
                <a:spcPct val="100000"/>
              </a:lnSpc>
              <a:spcBef>
                <a:spcPts val="600"/>
              </a:spcBef>
              <a:spcAft>
                <a:spcPts val="0"/>
              </a:spcAft>
              <a:buSzPts val="2400"/>
              <a:buFont typeface="Calibri"/>
              <a:buChar char="-"/>
            </a:pPr>
            <a:r>
              <a:rPr lang="fr-FR"/>
              <a:t>Dieser Workshop wird sich auf die folgenden externen Bedrohungen konzentrieren:</a:t>
            </a:r>
            <a:endParaRPr/>
          </a:p>
          <a:p>
            <a:pPr marL="342900" lvl="0" indent="-342900" algn="just" rtl="0">
              <a:lnSpc>
                <a:spcPct val="100000"/>
              </a:lnSpc>
              <a:spcBef>
                <a:spcPts val="600"/>
              </a:spcBef>
              <a:spcAft>
                <a:spcPts val="0"/>
              </a:spcAft>
              <a:buSzPts val="2400"/>
              <a:buFont typeface="Calibri"/>
              <a:buChar char="-"/>
            </a:pPr>
            <a:endParaRPr/>
          </a:p>
          <a:p>
            <a:pPr marL="342900" lvl="0" indent="-342900" algn="just" rtl="0">
              <a:lnSpc>
                <a:spcPct val="100000"/>
              </a:lnSpc>
              <a:spcBef>
                <a:spcPts val="600"/>
              </a:spcBef>
              <a:spcAft>
                <a:spcPts val="0"/>
              </a:spcAft>
              <a:buSzPts val="2400"/>
              <a:buFont typeface="Calibri"/>
              <a:buChar char="-"/>
            </a:pPr>
            <a:r>
              <a:rPr lang="fr-FR"/>
              <a:t>Fake-Konten</a:t>
            </a:r>
            <a:endParaRPr/>
          </a:p>
          <a:p>
            <a:pPr marL="342900" lvl="0" indent="-342900" algn="just" rtl="0">
              <a:lnSpc>
                <a:spcPct val="100000"/>
              </a:lnSpc>
              <a:spcBef>
                <a:spcPts val="600"/>
              </a:spcBef>
              <a:spcAft>
                <a:spcPts val="0"/>
              </a:spcAft>
              <a:buSzPts val="2400"/>
              <a:buFont typeface="Calibri"/>
              <a:buChar char="-"/>
            </a:pPr>
            <a:r>
              <a:rPr lang="fr-FR"/>
              <a:t>Identitätsdiebstähle</a:t>
            </a:r>
            <a:endParaRPr/>
          </a:p>
          <a:p>
            <a:pPr marL="342900" lvl="0" indent="-342900" algn="just" rtl="0">
              <a:lnSpc>
                <a:spcPct val="100000"/>
              </a:lnSpc>
              <a:spcBef>
                <a:spcPts val="600"/>
              </a:spcBef>
              <a:spcAft>
                <a:spcPts val="0"/>
              </a:spcAft>
              <a:buSzPts val="2400"/>
              <a:buFont typeface="Calibri"/>
              <a:buChar char="-"/>
            </a:pPr>
            <a:r>
              <a:rPr lang="fr-FR"/>
              <a:t>Online-Missbrauch</a:t>
            </a:r>
            <a:endParaRPr/>
          </a:p>
          <a:p>
            <a:pPr marL="0" lvl="0" indent="0" algn="just" rtl="0">
              <a:lnSpc>
                <a:spcPct val="100000"/>
              </a:lnSpc>
              <a:spcBef>
                <a:spcPts val="600"/>
              </a:spcBef>
              <a:spcAft>
                <a:spcPts val="0"/>
              </a:spcAft>
              <a:buNone/>
            </a:pPr>
            <a:endParaRPr/>
          </a:p>
          <a:p>
            <a:pPr marL="76200" lvl="0" indent="0" algn="l" rtl="0">
              <a:lnSpc>
                <a:spcPct val="100000"/>
              </a:lnSpc>
              <a:spcBef>
                <a:spcPts val="600"/>
              </a:spcBef>
              <a:spcAft>
                <a:spcPts val="0"/>
              </a:spcAft>
              <a:buSzPts val="2400"/>
              <a:buNone/>
            </a:pPr>
            <a:endParaRPr/>
          </a:p>
        </p:txBody>
      </p:sp>
      <p:sp>
        <p:nvSpPr>
          <p:cNvPr id="51" name="Google Shape;51;p4"/>
          <p:cNvSpPr txBox="1"/>
          <p:nvPr/>
        </p:nvSpPr>
        <p:spPr>
          <a:xfrm>
            <a:off x="4647296" y="3391677"/>
            <a:ext cx="3032700" cy="1385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AT" i="1" dirty="0"/>
              <a:t>Das Thema „Informationsstörung“ wurde bereits in den vorangegangenen Modulen behandelt, ist aber auch hier von Bedeutung und sollte daher nicht vergessen werden.</a:t>
            </a:r>
            <a:r>
              <a:rPr lang="de-AT" sz="1400" b="0" i="1" u="none" strike="noStrike" cap="none" dirty="0">
                <a:solidFill>
                  <a:srgbClr val="000000"/>
                </a:solidFill>
                <a:latin typeface="Arial"/>
                <a:ea typeface="Arial"/>
                <a:cs typeface="Arial"/>
                <a:sym typeface="Arial"/>
              </a:rPr>
              <a:t> </a:t>
            </a:r>
            <a:r>
              <a:rPr lang="fr-FR" sz="1400" b="0" i="1" u="none" strike="noStrike" cap="none" dirty="0">
                <a:solidFill>
                  <a:srgbClr val="000000"/>
                </a:solidFill>
                <a:latin typeface="Arial"/>
                <a:ea typeface="Arial"/>
                <a:cs typeface="Arial"/>
                <a:sym typeface="Arial"/>
              </a:rPr>
              <a:t>☺</a:t>
            </a:r>
            <a:endParaRPr sz="1400" b="0" i="1"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5"/>
          <p:cNvSpPr txBox="1">
            <a:spLocks noGrp="1"/>
          </p:cNvSpPr>
          <p:nvPr>
            <p:ph type="ctrTitle"/>
          </p:nvPr>
        </p:nvSpPr>
        <p:spPr>
          <a:xfrm>
            <a:off x="685800" y="1673490"/>
            <a:ext cx="5796900" cy="1159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6000"/>
              <a:buNone/>
            </a:pPr>
            <a:r>
              <a:rPr lang="fr-FR" sz="5400" dirty="0" err="1"/>
              <a:t>Catfishing</a:t>
            </a:r>
            <a:endParaRPr sz="5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6"/>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Catfishing</a:t>
            </a:r>
            <a:endParaRPr/>
          </a:p>
        </p:txBody>
      </p:sp>
      <p:sp>
        <p:nvSpPr>
          <p:cNvPr id="62" name="Google Shape;62;p6"/>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dirty="0" err="1"/>
              <a:t>Sehen</a:t>
            </a:r>
            <a:r>
              <a:rPr lang="fr-FR" dirty="0"/>
              <a:t> </a:t>
            </a:r>
            <a:r>
              <a:rPr lang="fr-FR" dirty="0" err="1"/>
              <a:t>Sie</a:t>
            </a:r>
            <a:r>
              <a:rPr lang="fr-FR" dirty="0"/>
              <a:t> </a:t>
            </a:r>
            <a:r>
              <a:rPr lang="fr-FR" dirty="0" err="1"/>
              <a:t>sich</a:t>
            </a:r>
            <a:r>
              <a:rPr lang="fr-FR" dirty="0"/>
              <a:t> </a:t>
            </a:r>
            <a:r>
              <a:rPr lang="fr-FR" dirty="0" err="1"/>
              <a:t>das</a:t>
            </a:r>
            <a:r>
              <a:rPr lang="fr-FR" dirty="0"/>
              <a:t> </a:t>
            </a:r>
            <a:r>
              <a:rPr lang="fr-FR" dirty="0" err="1"/>
              <a:t>Video</a:t>
            </a:r>
            <a:r>
              <a:rPr lang="fr-FR" dirty="0"/>
              <a:t> </a:t>
            </a:r>
            <a:r>
              <a:rPr lang="fr-FR" dirty="0" err="1"/>
              <a:t>zur</a:t>
            </a:r>
            <a:r>
              <a:rPr lang="fr-FR" dirty="0"/>
              <a:t> </a:t>
            </a:r>
            <a:r>
              <a:rPr lang="fr-FR" dirty="0" err="1"/>
              <a:t>Einführung</a:t>
            </a:r>
            <a:r>
              <a:rPr lang="fr-FR" dirty="0"/>
              <a:t> in </a:t>
            </a:r>
            <a:r>
              <a:rPr lang="fr-FR" dirty="0" err="1"/>
              <a:t>das</a:t>
            </a:r>
            <a:r>
              <a:rPr lang="fr-FR" dirty="0"/>
              <a:t> Thema an</a:t>
            </a:r>
            <a:endParaRPr dirty="0"/>
          </a:p>
          <a:p>
            <a:pPr marL="457200" lvl="0" indent="0" algn="l" rtl="0">
              <a:lnSpc>
                <a:spcPct val="100000"/>
              </a:lnSpc>
              <a:spcBef>
                <a:spcPts val="600"/>
              </a:spcBef>
              <a:spcAft>
                <a:spcPts val="0"/>
              </a:spcAft>
              <a:buNone/>
            </a:pPr>
            <a:endParaRPr dirty="0"/>
          </a:p>
          <a:p>
            <a:pPr marL="457200" lvl="0" indent="-381000" algn="l" rtl="0">
              <a:lnSpc>
                <a:spcPct val="100000"/>
              </a:lnSpc>
              <a:spcBef>
                <a:spcPts val="600"/>
              </a:spcBef>
              <a:spcAft>
                <a:spcPts val="0"/>
              </a:spcAft>
              <a:buSzPts val="2400"/>
              <a:buChar char="▰"/>
            </a:pPr>
            <a:r>
              <a:rPr lang="fr-FR" dirty="0" err="1"/>
              <a:t>Wie</a:t>
            </a:r>
            <a:r>
              <a:rPr lang="fr-FR" dirty="0"/>
              <a:t> </a:t>
            </a:r>
            <a:r>
              <a:rPr lang="fr-FR" dirty="0" err="1"/>
              <a:t>kann</a:t>
            </a:r>
            <a:r>
              <a:rPr lang="fr-FR" dirty="0"/>
              <a:t> man fake-Online-Profile </a:t>
            </a:r>
            <a:r>
              <a:rPr lang="fr-FR" dirty="0" err="1"/>
              <a:t>erkennen</a:t>
            </a:r>
            <a:r>
              <a:rPr lang="fr-FR" dirty="0"/>
              <a:t>? </a:t>
            </a:r>
            <a:endParaRPr dirty="0"/>
          </a:p>
          <a:p>
            <a:pPr marL="914400" lvl="1" indent="-381000" algn="l" rtl="0">
              <a:lnSpc>
                <a:spcPct val="100000"/>
              </a:lnSpc>
              <a:spcBef>
                <a:spcPts val="600"/>
              </a:spcBef>
              <a:spcAft>
                <a:spcPts val="0"/>
              </a:spcAft>
              <a:buSzPts val="2400"/>
              <a:buChar char="○"/>
            </a:pPr>
            <a:r>
              <a:rPr lang="fr-FR" dirty="0" err="1"/>
              <a:t>Sehen</a:t>
            </a:r>
            <a:r>
              <a:rPr lang="fr-FR" dirty="0"/>
              <a:t> </a:t>
            </a:r>
            <a:r>
              <a:rPr lang="fr-FR" dirty="0" err="1"/>
              <a:t>Sie</a:t>
            </a:r>
            <a:r>
              <a:rPr lang="fr-FR" dirty="0"/>
              <a:t> </a:t>
            </a:r>
            <a:r>
              <a:rPr lang="fr-FR" dirty="0" err="1"/>
              <a:t>sich</a:t>
            </a:r>
            <a:r>
              <a:rPr lang="fr-FR" dirty="0"/>
              <a:t> </a:t>
            </a:r>
            <a:r>
              <a:rPr lang="fr-FR" dirty="0" err="1"/>
              <a:t>dieses</a:t>
            </a:r>
            <a:r>
              <a:rPr lang="fr-FR" dirty="0"/>
              <a:t> </a:t>
            </a:r>
            <a:r>
              <a:rPr lang="fr-FR" dirty="0" err="1"/>
              <a:t>Video</a:t>
            </a:r>
            <a:r>
              <a:rPr lang="fr-FR" dirty="0"/>
              <a:t> an (</a:t>
            </a:r>
            <a:r>
              <a:rPr lang="fr-FR" dirty="0" err="1"/>
              <a:t>beginnen</a:t>
            </a:r>
            <a:r>
              <a:rPr lang="fr-FR" dirty="0"/>
              <a:t> </a:t>
            </a:r>
            <a:r>
              <a:rPr lang="fr-FR" dirty="0" err="1"/>
              <a:t>Sie</a:t>
            </a:r>
            <a:r>
              <a:rPr lang="fr-FR" dirty="0"/>
              <a:t> </a:t>
            </a:r>
            <a:r>
              <a:rPr lang="fr-FR" dirty="0" err="1"/>
              <a:t>das</a:t>
            </a:r>
            <a:r>
              <a:rPr lang="fr-FR" dirty="0"/>
              <a:t> </a:t>
            </a:r>
            <a:r>
              <a:rPr lang="fr-FR" dirty="0" err="1"/>
              <a:t>Video</a:t>
            </a:r>
            <a:r>
              <a:rPr lang="fr-FR" dirty="0"/>
              <a:t> </a:t>
            </a:r>
            <a:r>
              <a:rPr lang="fr-FR" dirty="0" err="1"/>
              <a:t>bei</a:t>
            </a:r>
            <a:r>
              <a:rPr lang="fr-FR" dirty="0"/>
              <a:t> 0:21 </a:t>
            </a:r>
            <a:r>
              <a:rPr lang="fr-FR" dirty="0" err="1"/>
              <a:t>und</a:t>
            </a:r>
            <a:r>
              <a:rPr lang="fr-FR" dirty="0"/>
              <a:t> </a:t>
            </a:r>
            <a:r>
              <a:rPr lang="fr-FR" dirty="0" err="1"/>
              <a:t>stoppen</a:t>
            </a:r>
            <a:r>
              <a:rPr lang="fr-FR" dirty="0"/>
              <a:t> </a:t>
            </a:r>
            <a:r>
              <a:rPr lang="fr-FR" dirty="0" err="1"/>
              <a:t>Sie</a:t>
            </a:r>
            <a:r>
              <a:rPr lang="fr-FR" dirty="0"/>
              <a:t> es </a:t>
            </a:r>
            <a:r>
              <a:rPr lang="fr-FR" dirty="0" err="1"/>
              <a:t>bei</a:t>
            </a:r>
            <a:r>
              <a:rPr lang="fr-FR" dirty="0"/>
              <a:t> 3:06 )</a:t>
            </a:r>
            <a:endParaRPr dirty="0"/>
          </a:p>
          <a:p>
            <a:pPr marL="457200" lvl="0" indent="0" algn="l" rtl="0">
              <a:lnSpc>
                <a:spcPct val="100000"/>
              </a:lnSpc>
              <a:spcBef>
                <a:spcPts val="600"/>
              </a:spcBef>
              <a:spcAft>
                <a:spcPts val="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7"/>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Diskussion</a:t>
            </a:r>
            <a:endParaRPr/>
          </a:p>
        </p:txBody>
      </p:sp>
      <p:sp>
        <p:nvSpPr>
          <p:cNvPr id="68" name="Google Shape;68;p7"/>
          <p:cNvSpPr txBox="1">
            <a:spLocks noGrp="1"/>
          </p:cNvSpPr>
          <p:nvPr>
            <p:ph type="body" idx="1"/>
          </p:nvPr>
        </p:nvSpPr>
        <p:spPr>
          <a:xfrm>
            <a:off x="457200" y="1428748"/>
            <a:ext cx="6757988" cy="31488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dirty="0" err="1">
                <a:latin typeface="Calibri"/>
                <a:ea typeface="Calibri"/>
                <a:cs typeface="Calibri"/>
                <a:sym typeface="Calibri"/>
              </a:rPr>
              <a:t>Was</a:t>
            </a:r>
            <a:r>
              <a:rPr lang="fr-FR" dirty="0">
                <a:latin typeface="Calibri"/>
                <a:ea typeface="Calibri"/>
                <a:cs typeface="Calibri"/>
                <a:sym typeface="Calibri"/>
              </a:rPr>
              <a:t> </a:t>
            </a:r>
            <a:r>
              <a:rPr lang="fr-FR" dirty="0" err="1">
                <a:latin typeface="Calibri"/>
                <a:ea typeface="Calibri"/>
                <a:cs typeface="Calibri"/>
                <a:sym typeface="Calibri"/>
              </a:rPr>
              <a:t>sind</a:t>
            </a:r>
            <a:r>
              <a:rPr lang="fr-FR" dirty="0">
                <a:latin typeface="Calibri"/>
                <a:ea typeface="Calibri"/>
                <a:cs typeface="Calibri"/>
                <a:sym typeface="Calibri"/>
              </a:rPr>
              <a:t> die </a:t>
            </a:r>
            <a:r>
              <a:rPr lang="fr-FR" dirty="0" err="1">
                <a:latin typeface="Calibri"/>
                <a:ea typeface="Calibri"/>
                <a:cs typeface="Calibri"/>
                <a:sym typeface="Calibri"/>
              </a:rPr>
              <a:t>Ziele</a:t>
            </a:r>
            <a:r>
              <a:rPr lang="fr-FR" dirty="0">
                <a:latin typeface="Calibri"/>
                <a:ea typeface="Calibri"/>
                <a:cs typeface="Calibri"/>
                <a:sym typeface="Calibri"/>
              </a:rPr>
              <a:t> von Internet-</a:t>
            </a:r>
            <a:r>
              <a:rPr lang="fr-FR" dirty="0" err="1">
                <a:latin typeface="Calibri"/>
                <a:ea typeface="Calibri"/>
                <a:cs typeface="Calibri"/>
                <a:sym typeface="Calibri"/>
              </a:rPr>
              <a:t>Betrüger</a:t>
            </a:r>
            <a:r>
              <a:rPr lang="fr-FR" dirty="0">
                <a:latin typeface="Calibri"/>
                <a:ea typeface="Calibri"/>
                <a:cs typeface="Calibri"/>
                <a:sym typeface="Calibri"/>
              </a:rPr>
              <a:t>*</a:t>
            </a:r>
            <a:r>
              <a:rPr lang="fr-FR" dirty="0" err="1">
                <a:latin typeface="Calibri"/>
                <a:ea typeface="Calibri"/>
                <a:cs typeface="Calibri"/>
                <a:sym typeface="Calibri"/>
              </a:rPr>
              <a:t>innen</a:t>
            </a:r>
            <a:r>
              <a:rPr lang="fr-FR" dirty="0">
                <a:latin typeface="Calibri"/>
                <a:ea typeface="Calibri"/>
                <a:cs typeface="Calibri"/>
                <a:sym typeface="Calibri"/>
              </a:rPr>
              <a:t>? </a:t>
            </a:r>
            <a:endParaRPr dirty="0">
              <a:latin typeface="Calibri"/>
              <a:ea typeface="Calibri"/>
              <a:cs typeface="Calibri"/>
              <a:sym typeface="Calibri"/>
            </a:endParaRPr>
          </a:p>
          <a:p>
            <a:pPr marL="457200" lvl="0" indent="0" algn="l" rtl="0">
              <a:lnSpc>
                <a:spcPct val="100000"/>
              </a:lnSpc>
              <a:spcBef>
                <a:spcPts val="600"/>
              </a:spcBef>
              <a:spcAft>
                <a:spcPts val="0"/>
              </a:spcAft>
              <a:buNone/>
            </a:pPr>
            <a:endParaRPr dirty="0">
              <a:latin typeface="Calibri"/>
              <a:ea typeface="Calibri"/>
              <a:cs typeface="Calibri"/>
              <a:sym typeface="Calibri"/>
            </a:endParaRPr>
          </a:p>
          <a:p>
            <a:pPr marL="457200" lvl="0" indent="-381000" algn="l" rtl="0">
              <a:lnSpc>
                <a:spcPct val="100000"/>
              </a:lnSpc>
              <a:spcBef>
                <a:spcPts val="600"/>
              </a:spcBef>
              <a:spcAft>
                <a:spcPts val="0"/>
              </a:spcAft>
              <a:buSzPts val="2400"/>
              <a:buChar char="▰"/>
            </a:pPr>
            <a:r>
              <a:rPr lang="fr-FR" dirty="0" err="1">
                <a:latin typeface="Calibri"/>
                <a:ea typeface="Calibri"/>
                <a:cs typeface="Calibri"/>
                <a:sym typeface="Calibri"/>
              </a:rPr>
              <a:t>Wie</a:t>
            </a:r>
            <a:r>
              <a:rPr lang="fr-FR" dirty="0">
                <a:latin typeface="Calibri"/>
                <a:ea typeface="Calibri"/>
                <a:cs typeface="Calibri"/>
                <a:sym typeface="Calibri"/>
              </a:rPr>
              <a:t> </a:t>
            </a:r>
            <a:r>
              <a:rPr lang="fr-FR" dirty="0" err="1">
                <a:latin typeface="Calibri"/>
                <a:ea typeface="Calibri"/>
                <a:cs typeface="Calibri"/>
                <a:sym typeface="Calibri"/>
              </a:rPr>
              <a:t>können</a:t>
            </a:r>
            <a:r>
              <a:rPr lang="fr-FR" dirty="0">
                <a:latin typeface="Calibri"/>
                <a:ea typeface="Calibri"/>
                <a:cs typeface="Calibri"/>
                <a:sym typeface="Calibri"/>
              </a:rPr>
              <a:t> </a:t>
            </a:r>
            <a:r>
              <a:rPr lang="fr-FR" dirty="0" err="1">
                <a:latin typeface="Calibri"/>
                <a:ea typeface="Calibri"/>
                <a:cs typeface="Calibri"/>
                <a:sym typeface="Calibri"/>
              </a:rPr>
              <a:t>Sie</a:t>
            </a:r>
            <a:r>
              <a:rPr lang="fr-FR" dirty="0">
                <a:latin typeface="Calibri"/>
                <a:ea typeface="Calibri"/>
                <a:cs typeface="Calibri"/>
                <a:sym typeface="Calibri"/>
              </a:rPr>
              <a:t> </a:t>
            </a:r>
            <a:r>
              <a:rPr lang="fr-FR" dirty="0" err="1">
                <a:latin typeface="Calibri"/>
                <a:ea typeface="Calibri"/>
                <a:cs typeface="Calibri"/>
                <a:sym typeface="Calibri"/>
              </a:rPr>
              <a:t>verhindern</a:t>
            </a:r>
            <a:r>
              <a:rPr lang="fr-FR" dirty="0">
                <a:latin typeface="Calibri"/>
                <a:ea typeface="Calibri"/>
                <a:cs typeface="Calibri"/>
                <a:sym typeface="Calibri"/>
              </a:rPr>
              <a:t>, </a:t>
            </a:r>
            <a:r>
              <a:rPr lang="fr-FR" dirty="0" err="1">
                <a:latin typeface="Calibri"/>
                <a:ea typeface="Calibri"/>
                <a:cs typeface="Calibri"/>
                <a:sym typeface="Calibri"/>
              </a:rPr>
              <a:t>dass</a:t>
            </a:r>
            <a:r>
              <a:rPr lang="fr-FR" dirty="0">
                <a:latin typeface="Calibri"/>
                <a:ea typeface="Calibri"/>
                <a:cs typeface="Calibri"/>
                <a:sym typeface="Calibri"/>
              </a:rPr>
              <a:t> </a:t>
            </a:r>
            <a:r>
              <a:rPr lang="fr-FR" dirty="0" err="1">
                <a:latin typeface="Calibri"/>
                <a:ea typeface="Calibri"/>
                <a:cs typeface="Calibri"/>
                <a:sym typeface="Calibri"/>
              </a:rPr>
              <a:t>Ihre</a:t>
            </a:r>
            <a:r>
              <a:rPr lang="fr-FR" dirty="0">
                <a:latin typeface="Calibri"/>
                <a:ea typeface="Calibri"/>
                <a:cs typeface="Calibri"/>
                <a:sym typeface="Calibri"/>
              </a:rPr>
              <a:t> </a:t>
            </a:r>
            <a:r>
              <a:rPr lang="fr-FR" dirty="0" err="1">
                <a:latin typeface="Calibri"/>
                <a:ea typeface="Calibri"/>
                <a:cs typeface="Calibri"/>
                <a:sym typeface="Calibri"/>
              </a:rPr>
              <a:t>Verwandten</a:t>
            </a:r>
            <a:r>
              <a:rPr lang="fr-FR" dirty="0">
                <a:latin typeface="Calibri"/>
                <a:ea typeface="Calibri"/>
                <a:cs typeface="Calibri"/>
                <a:sym typeface="Calibri"/>
              </a:rPr>
              <a:t> </a:t>
            </a:r>
            <a:r>
              <a:rPr lang="fr-FR" dirty="0" err="1">
                <a:latin typeface="Calibri"/>
                <a:ea typeface="Calibri"/>
                <a:cs typeface="Calibri"/>
                <a:sym typeface="Calibri"/>
              </a:rPr>
              <a:t>Opfer</a:t>
            </a:r>
            <a:r>
              <a:rPr lang="fr-FR" dirty="0">
                <a:latin typeface="Calibri"/>
                <a:ea typeface="Calibri"/>
                <a:cs typeface="Calibri"/>
                <a:sym typeface="Calibri"/>
              </a:rPr>
              <a:t> von Internet-</a:t>
            </a:r>
            <a:r>
              <a:rPr lang="fr-FR" dirty="0" err="1">
                <a:latin typeface="Calibri"/>
                <a:ea typeface="Calibri"/>
                <a:cs typeface="Calibri"/>
                <a:sym typeface="Calibri"/>
              </a:rPr>
              <a:t>Betrüger</a:t>
            </a:r>
            <a:r>
              <a:rPr lang="fr-FR" dirty="0">
                <a:latin typeface="Calibri"/>
                <a:ea typeface="Calibri"/>
                <a:cs typeface="Calibri"/>
                <a:sym typeface="Calibri"/>
              </a:rPr>
              <a:t>*</a:t>
            </a:r>
            <a:r>
              <a:rPr lang="fr-FR" dirty="0" err="1">
                <a:latin typeface="Calibri"/>
                <a:ea typeface="Calibri"/>
                <a:cs typeface="Calibri"/>
                <a:sym typeface="Calibri"/>
              </a:rPr>
              <a:t>innen</a:t>
            </a:r>
            <a:r>
              <a:rPr lang="fr-FR" dirty="0">
                <a:latin typeface="Calibri"/>
                <a:ea typeface="Calibri"/>
                <a:cs typeface="Calibri"/>
                <a:sym typeface="Calibri"/>
              </a:rPr>
              <a:t> </a:t>
            </a:r>
            <a:r>
              <a:rPr lang="fr-FR" dirty="0" err="1">
                <a:latin typeface="Calibri"/>
                <a:ea typeface="Calibri"/>
                <a:cs typeface="Calibri"/>
                <a:sym typeface="Calibri"/>
              </a:rPr>
              <a:t>werden</a:t>
            </a:r>
            <a:r>
              <a:rPr lang="fr-FR" dirty="0">
                <a:latin typeface="Calibri"/>
                <a:ea typeface="Calibri"/>
                <a:cs typeface="Calibri"/>
                <a:sym typeface="Calibri"/>
              </a:rPr>
              <a:t>?</a:t>
            </a:r>
            <a:endParaRPr dirty="0">
              <a:latin typeface="Calibri"/>
              <a:ea typeface="Calibri"/>
              <a:cs typeface="Calibri"/>
              <a:sym typeface="Calibri"/>
            </a:endParaRPr>
          </a:p>
          <a:p>
            <a:pPr marL="457200" lvl="0" indent="0" algn="l" rtl="0">
              <a:lnSpc>
                <a:spcPct val="100000"/>
              </a:lnSpc>
              <a:spcBef>
                <a:spcPts val="600"/>
              </a:spcBef>
              <a:spcAft>
                <a:spcPts val="0"/>
              </a:spcAft>
              <a:buNone/>
            </a:pPr>
            <a:endParaRPr dirty="0">
              <a:latin typeface="Calibri"/>
              <a:ea typeface="Calibri"/>
              <a:cs typeface="Calibri"/>
              <a:sym typeface="Calibri"/>
            </a:endParaRPr>
          </a:p>
          <a:p>
            <a:pPr marL="457200" lvl="0" indent="-381000" algn="l" rtl="0">
              <a:lnSpc>
                <a:spcPct val="100000"/>
              </a:lnSpc>
              <a:spcBef>
                <a:spcPts val="600"/>
              </a:spcBef>
              <a:spcAft>
                <a:spcPts val="0"/>
              </a:spcAft>
              <a:buSzPts val="2400"/>
              <a:buChar char="▰"/>
            </a:pPr>
            <a:r>
              <a:rPr lang="fr-FR" dirty="0" err="1">
                <a:latin typeface="Calibri"/>
                <a:ea typeface="Calibri"/>
                <a:cs typeface="Calibri"/>
                <a:sym typeface="Calibri"/>
              </a:rPr>
              <a:t>Was</a:t>
            </a:r>
            <a:r>
              <a:rPr lang="fr-FR" dirty="0">
                <a:latin typeface="Calibri"/>
                <a:ea typeface="Calibri"/>
                <a:cs typeface="Calibri"/>
                <a:sym typeface="Calibri"/>
              </a:rPr>
              <a:t> </a:t>
            </a:r>
            <a:r>
              <a:rPr lang="fr-FR" dirty="0" err="1">
                <a:latin typeface="Calibri"/>
                <a:ea typeface="Calibri"/>
                <a:cs typeface="Calibri"/>
                <a:sym typeface="Calibri"/>
              </a:rPr>
              <a:t>können</a:t>
            </a:r>
            <a:r>
              <a:rPr lang="fr-FR" dirty="0">
                <a:latin typeface="Calibri"/>
                <a:ea typeface="Calibri"/>
                <a:cs typeface="Calibri"/>
                <a:sym typeface="Calibri"/>
              </a:rPr>
              <a:t> </a:t>
            </a:r>
            <a:r>
              <a:rPr lang="fr-FR" dirty="0" err="1">
                <a:latin typeface="Calibri"/>
                <a:ea typeface="Calibri"/>
                <a:cs typeface="Calibri"/>
                <a:sym typeface="Calibri"/>
              </a:rPr>
              <a:t>Sie</a:t>
            </a:r>
            <a:r>
              <a:rPr lang="fr-FR" dirty="0">
                <a:latin typeface="Calibri"/>
                <a:ea typeface="Calibri"/>
                <a:cs typeface="Calibri"/>
                <a:sym typeface="Calibri"/>
              </a:rPr>
              <a:t> </a:t>
            </a:r>
            <a:r>
              <a:rPr lang="fr-FR" dirty="0" err="1">
                <a:latin typeface="Calibri"/>
                <a:ea typeface="Calibri"/>
                <a:cs typeface="Calibri"/>
                <a:sym typeface="Calibri"/>
              </a:rPr>
              <a:t>als</a:t>
            </a:r>
            <a:r>
              <a:rPr lang="fr-FR" dirty="0">
                <a:latin typeface="Calibri"/>
                <a:ea typeface="Calibri"/>
                <a:cs typeface="Calibri"/>
                <a:sym typeface="Calibri"/>
              </a:rPr>
              <a:t> </a:t>
            </a:r>
            <a:r>
              <a:rPr lang="fr-FR" dirty="0" err="1">
                <a:latin typeface="Calibri"/>
                <a:ea typeface="Calibri"/>
                <a:cs typeface="Calibri"/>
                <a:sym typeface="Calibri"/>
              </a:rPr>
              <a:t>Elternteil</a:t>
            </a:r>
            <a:r>
              <a:rPr lang="fr-FR" dirty="0">
                <a:latin typeface="Calibri"/>
                <a:ea typeface="Calibri"/>
                <a:cs typeface="Calibri"/>
                <a:sym typeface="Calibri"/>
              </a:rPr>
              <a:t> </a:t>
            </a:r>
            <a:r>
              <a:rPr lang="fr-FR" dirty="0" err="1">
                <a:latin typeface="Calibri"/>
                <a:ea typeface="Calibri"/>
                <a:cs typeface="Calibri"/>
                <a:sym typeface="Calibri"/>
              </a:rPr>
              <a:t>tun</a:t>
            </a:r>
            <a:r>
              <a:rPr lang="fr-FR" dirty="0">
                <a:latin typeface="Calibri"/>
                <a:ea typeface="Calibri"/>
                <a:cs typeface="Calibri"/>
                <a:sym typeface="Calibri"/>
              </a:rPr>
              <a:t>, um </a:t>
            </a:r>
            <a:r>
              <a:rPr lang="fr-FR" dirty="0" err="1">
                <a:latin typeface="Calibri"/>
                <a:ea typeface="Calibri"/>
                <a:cs typeface="Calibri"/>
                <a:sym typeface="Calibri"/>
              </a:rPr>
              <a:t>solche</a:t>
            </a:r>
            <a:r>
              <a:rPr lang="fr-FR" dirty="0">
                <a:latin typeface="Calibri"/>
                <a:ea typeface="Calibri"/>
                <a:cs typeface="Calibri"/>
                <a:sym typeface="Calibri"/>
              </a:rPr>
              <a:t> </a:t>
            </a:r>
            <a:r>
              <a:rPr lang="fr-FR" dirty="0" err="1">
                <a:latin typeface="Calibri"/>
                <a:ea typeface="Calibri"/>
                <a:cs typeface="Calibri"/>
                <a:sym typeface="Calibri"/>
              </a:rPr>
              <a:t>Situationen</a:t>
            </a:r>
            <a:r>
              <a:rPr lang="fr-FR" dirty="0">
                <a:latin typeface="Calibri"/>
                <a:ea typeface="Calibri"/>
                <a:cs typeface="Calibri"/>
                <a:sym typeface="Calibri"/>
              </a:rPr>
              <a:t> </a:t>
            </a:r>
            <a:r>
              <a:rPr lang="fr-FR" dirty="0" err="1">
                <a:latin typeface="Calibri"/>
                <a:ea typeface="Calibri"/>
                <a:cs typeface="Calibri"/>
                <a:sym typeface="Calibri"/>
              </a:rPr>
              <a:t>zu</a:t>
            </a:r>
            <a:r>
              <a:rPr lang="fr-FR" dirty="0">
                <a:latin typeface="Calibri"/>
                <a:ea typeface="Calibri"/>
                <a:cs typeface="Calibri"/>
                <a:sym typeface="Calibri"/>
              </a:rPr>
              <a:t> </a:t>
            </a:r>
            <a:r>
              <a:rPr lang="fr-FR" dirty="0" err="1">
                <a:latin typeface="Calibri"/>
                <a:ea typeface="Calibri"/>
                <a:cs typeface="Calibri"/>
                <a:sym typeface="Calibri"/>
              </a:rPr>
              <a:t>verhindern</a:t>
            </a:r>
            <a:r>
              <a:rPr lang="fr-FR" dirty="0">
                <a:latin typeface="Calibri"/>
                <a:ea typeface="Calibri"/>
                <a:cs typeface="Calibri"/>
                <a:sym typeface="Calibri"/>
              </a:rPr>
              <a:t>?</a:t>
            </a:r>
            <a:endParaRPr dirty="0">
              <a:latin typeface="Calibri"/>
              <a:ea typeface="Calibri"/>
              <a:cs typeface="Calibri"/>
              <a:sym typeface="Calibri"/>
            </a:endParaRPr>
          </a:p>
          <a:p>
            <a:pPr marL="457200" lvl="0" indent="0" algn="l" rtl="0">
              <a:lnSpc>
                <a:spcPct val="100000"/>
              </a:lnSpc>
              <a:spcBef>
                <a:spcPts val="600"/>
              </a:spcBef>
              <a:spcAft>
                <a:spcPts val="0"/>
              </a:spcAft>
              <a:buNone/>
            </a:pPr>
            <a:endParaRPr dirty="0">
              <a:latin typeface="Calibri"/>
              <a:ea typeface="Calibri"/>
              <a:cs typeface="Calibri"/>
              <a:sym typeface="Calibri"/>
            </a:endParaRPr>
          </a:p>
          <a:p>
            <a:pPr marL="457200" lvl="0" indent="-228600" algn="l" rtl="0">
              <a:lnSpc>
                <a:spcPct val="100000"/>
              </a:lnSpc>
              <a:spcBef>
                <a:spcPts val="600"/>
              </a:spcBef>
              <a:spcAft>
                <a:spcPts val="0"/>
              </a:spcAft>
              <a:buSzPts val="2400"/>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8"/>
          <p:cNvSpPr txBox="1">
            <a:spLocks noGrp="1"/>
          </p:cNvSpPr>
          <p:nvPr>
            <p:ph type="ctrTitle"/>
          </p:nvPr>
        </p:nvSpPr>
        <p:spPr>
          <a:xfrm>
            <a:off x="685800" y="1673500"/>
            <a:ext cx="7608094" cy="1159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6000"/>
              <a:buNone/>
            </a:pPr>
            <a:r>
              <a:rPr lang="fr-FR" sz="5400" dirty="0"/>
              <a:t>Internet-</a:t>
            </a:r>
            <a:r>
              <a:rPr lang="fr-FR" sz="5400" dirty="0" err="1"/>
              <a:t>Betrüger</a:t>
            </a:r>
            <a:r>
              <a:rPr lang="fr-FR" sz="5400" dirty="0"/>
              <a:t>*</a:t>
            </a:r>
            <a:r>
              <a:rPr lang="fr-FR" sz="5400" dirty="0" err="1"/>
              <a:t>innen</a:t>
            </a:r>
            <a:r>
              <a:rPr lang="fr-FR" sz="5400" dirty="0"/>
              <a:t> </a:t>
            </a:r>
            <a:r>
              <a:rPr lang="fr-FR" sz="5400" dirty="0" err="1"/>
              <a:t>vermeiden</a:t>
            </a:r>
            <a:endParaRPr sz="5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9"/>
          <p:cNvSpPr txBox="1">
            <a:spLocks noGrp="1"/>
          </p:cNvSpPr>
          <p:nvPr>
            <p:ph type="title"/>
          </p:nvPr>
        </p:nvSpPr>
        <p:spPr>
          <a:xfrm>
            <a:off x="602600" y="533981"/>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Einführung</a:t>
            </a:r>
            <a:endParaRPr/>
          </a:p>
        </p:txBody>
      </p:sp>
      <p:sp>
        <p:nvSpPr>
          <p:cNvPr id="79" name="Google Shape;79;p9"/>
          <p:cNvSpPr txBox="1">
            <a:spLocks noGrp="1"/>
          </p:cNvSpPr>
          <p:nvPr>
            <p:ph type="body" idx="1"/>
          </p:nvPr>
        </p:nvSpPr>
        <p:spPr>
          <a:xfrm>
            <a:off x="457200" y="1488221"/>
            <a:ext cx="8404302"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a:t>In </a:t>
            </a:r>
            <a:r>
              <a:rPr lang="fr-FR" dirty="0" err="1"/>
              <a:t>diesem</a:t>
            </a:r>
            <a:r>
              <a:rPr lang="fr-FR" dirty="0"/>
              <a:t> </a:t>
            </a:r>
            <a:r>
              <a:rPr lang="fr-FR" dirty="0" err="1"/>
              <a:t>Vortrag</a:t>
            </a:r>
            <a:r>
              <a:rPr lang="fr-FR" dirty="0"/>
              <a:t> </a:t>
            </a:r>
            <a:r>
              <a:rPr lang="fr-FR" dirty="0" err="1"/>
              <a:t>werden</a:t>
            </a:r>
            <a:r>
              <a:rPr lang="fr-FR" dirty="0"/>
              <a:t> </a:t>
            </a:r>
            <a:r>
              <a:rPr lang="fr-FR" dirty="0" err="1"/>
              <a:t>einige</a:t>
            </a:r>
            <a:r>
              <a:rPr lang="fr-FR" dirty="0"/>
              <a:t> </a:t>
            </a:r>
            <a:r>
              <a:rPr lang="fr-FR" dirty="0" err="1"/>
              <a:t>einfache</a:t>
            </a:r>
            <a:r>
              <a:rPr lang="fr-FR" dirty="0"/>
              <a:t> </a:t>
            </a:r>
            <a:r>
              <a:rPr lang="fr-FR" dirty="0" err="1"/>
              <a:t>Tipps</a:t>
            </a:r>
            <a:r>
              <a:rPr lang="fr-FR" dirty="0"/>
              <a:t> </a:t>
            </a:r>
            <a:r>
              <a:rPr lang="fr-FR" dirty="0" err="1"/>
              <a:t>vorgestellt</a:t>
            </a:r>
            <a:r>
              <a:rPr lang="fr-FR" dirty="0"/>
              <a:t>, mit </a:t>
            </a:r>
            <a:r>
              <a:rPr lang="fr-FR" dirty="0" err="1"/>
              <a:t>denen</a:t>
            </a:r>
            <a:r>
              <a:rPr lang="fr-FR" dirty="0"/>
              <a:t> </a:t>
            </a:r>
            <a:r>
              <a:rPr lang="fr-FR" dirty="0" err="1"/>
              <a:t>Sie</a:t>
            </a:r>
            <a:r>
              <a:rPr lang="fr-FR" dirty="0"/>
              <a:t> </a:t>
            </a:r>
            <a:r>
              <a:rPr lang="fr-FR" dirty="0" err="1"/>
              <a:t>verhindern</a:t>
            </a:r>
            <a:r>
              <a:rPr lang="fr-FR" dirty="0"/>
              <a:t> </a:t>
            </a:r>
            <a:r>
              <a:rPr lang="fr-FR" dirty="0" err="1"/>
              <a:t>können</a:t>
            </a:r>
            <a:r>
              <a:rPr lang="fr-FR" dirty="0"/>
              <a:t>, </a:t>
            </a:r>
            <a:r>
              <a:rPr lang="fr-FR" dirty="0" err="1"/>
              <a:t>dass</a:t>
            </a:r>
            <a:r>
              <a:rPr lang="fr-FR" dirty="0"/>
              <a:t> </a:t>
            </a:r>
            <a:r>
              <a:rPr lang="fr-FR" dirty="0" err="1"/>
              <a:t>Ihre</a:t>
            </a:r>
            <a:r>
              <a:rPr lang="fr-FR" dirty="0"/>
              <a:t> </a:t>
            </a:r>
            <a:r>
              <a:rPr lang="fr-FR" dirty="0" err="1"/>
              <a:t>Verwandten</a:t>
            </a:r>
            <a:r>
              <a:rPr lang="fr-FR" dirty="0"/>
              <a:t> </a:t>
            </a:r>
            <a:r>
              <a:rPr lang="fr-FR" dirty="0" err="1"/>
              <a:t>Opfer</a:t>
            </a:r>
            <a:r>
              <a:rPr lang="fr-FR" dirty="0"/>
              <a:t> von Internet-</a:t>
            </a:r>
            <a:r>
              <a:rPr lang="fr-FR" dirty="0" err="1"/>
              <a:t>Betrüger</a:t>
            </a:r>
            <a:r>
              <a:rPr lang="fr-FR" dirty="0"/>
              <a:t>*</a:t>
            </a:r>
            <a:r>
              <a:rPr lang="fr-FR" dirty="0" err="1"/>
              <a:t>innen</a:t>
            </a:r>
            <a:r>
              <a:rPr lang="fr-FR" dirty="0"/>
              <a:t> </a:t>
            </a:r>
            <a:r>
              <a:rPr lang="fr-FR" dirty="0" err="1"/>
              <a:t>werden</a:t>
            </a:r>
            <a:r>
              <a:rPr lang="fr-FR" dirty="0"/>
              <a:t>. </a:t>
            </a:r>
            <a:endParaRPr dirty="0"/>
          </a:p>
          <a:p>
            <a:pPr marL="457200" lvl="0" indent="-228600" algn="just" rtl="0">
              <a:lnSpc>
                <a:spcPct val="100000"/>
              </a:lnSpc>
              <a:spcBef>
                <a:spcPts val="600"/>
              </a:spcBef>
              <a:spcAft>
                <a:spcPts val="0"/>
              </a:spcAft>
              <a:buSzPts val="2400"/>
              <a:buNone/>
            </a:pPr>
            <a:endParaRPr dirty="0"/>
          </a:p>
          <a:p>
            <a:pPr marL="457200" lvl="0" indent="-228600" algn="just" rtl="0">
              <a:lnSpc>
                <a:spcPct val="100000"/>
              </a:lnSpc>
              <a:spcBef>
                <a:spcPts val="600"/>
              </a:spcBef>
              <a:spcAft>
                <a:spcPts val="0"/>
              </a:spcAft>
              <a:buSzPts val="2400"/>
              <a:buNone/>
            </a:pPr>
            <a:endParaRPr dirty="0"/>
          </a:p>
        </p:txBody>
      </p:sp>
      <p:pic>
        <p:nvPicPr>
          <p:cNvPr id="80" name="Google Shape;80;p9" descr="https://media.istockphoto.com/photos/girl-wearing-mask-in-black-backgrounds-picture-id530563548?b=1&amp;k=6&amp;m=530563548&amp;s=170667a&amp;w=0&amp;h=0Yqnw6Ja3rbdvxFc_Do4Wk_PIIdrkvhrk_Bo20JNixc="/>
          <p:cNvPicPr preferRelativeResize="0"/>
          <p:nvPr/>
        </p:nvPicPr>
        <p:blipFill rotWithShape="1">
          <a:blip r:embed="rId3">
            <a:alphaModFix/>
          </a:blip>
          <a:srcRect/>
          <a:stretch/>
        </p:blipFill>
        <p:spPr>
          <a:xfrm>
            <a:off x="3814762" y="2757487"/>
            <a:ext cx="3112281" cy="2180489"/>
          </a:xfrm>
          <a:prstGeom prst="rect">
            <a:avLst/>
          </a:prstGeom>
          <a:noFill/>
          <a:ln>
            <a:noFill/>
          </a:ln>
        </p:spPr>
      </p:pic>
      <p:sp>
        <p:nvSpPr>
          <p:cNvPr id="81" name="Google Shape;81;p9"/>
          <p:cNvSpPr txBox="1"/>
          <p:nvPr/>
        </p:nvSpPr>
        <p:spPr>
          <a:xfrm>
            <a:off x="6927044" y="4733861"/>
            <a:ext cx="1479396"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100">
                <a:solidFill>
                  <a:schemeClr val="lt1"/>
                </a:solidFill>
              </a:rPr>
              <a:t>Quelle</a:t>
            </a:r>
            <a:r>
              <a:rPr lang="fr-FR" sz="1100" b="0" i="0" u="none" strike="noStrike" cap="none">
                <a:solidFill>
                  <a:schemeClr val="lt1"/>
                </a:solidFill>
                <a:latin typeface="Arial"/>
                <a:ea typeface="Arial"/>
                <a:cs typeface="Arial"/>
                <a:sym typeface="Arial"/>
              </a:rPr>
              <a:t>: Pixabay</a:t>
            </a:r>
            <a:endParaRPr sz="1100" b="0" i="0" u="none" strike="noStrike" cap="non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0"/>
          <p:cNvSpPr txBox="1">
            <a:spLocks noGrp="1"/>
          </p:cNvSpPr>
          <p:nvPr>
            <p:ph type="body" idx="1"/>
          </p:nvPr>
        </p:nvSpPr>
        <p:spPr>
          <a:xfrm>
            <a:off x="427450" y="2861601"/>
            <a:ext cx="8344800" cy="27567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Einfach</a:t>
            </a:r>
            <a:r>
              <a:rPr lang="fr-FR" dirty="0"/>
              <a:t>, aber </a:t>
            </a:r>
            <a:r>
              <a:rPr lang="fr-FR" dirty="0" err="1"/>
              <a:t>effizient</a:t>
            </a:r>
            <a:r>
              <a:rPr lang="fr-FR" dirty="0"/>
              <a:t>!</a:t>
            </a:r>
            <a:endParaRPr dirty="0"/>
          </a:p>
          <a:p>
            <a:pPr marL="457200" lvl="0" indent="0" algn="just" rtl="0">
              <a:lnSpc>
                <a:spcPct val="100000"/>
              </a:lnSpc>
              <a:spcBef>
                <a:spcPts val="600"/>
              </a:spcBef>
              <a:spcAft>
                <a:spcPts val="0"/>
              </a:spcAft>
              <a:buNone/>
            </a:pPr>
            <a:endParaRPr dirty="0"/>
          </a:p>
          <a:p>
            <a:pPr marL="457200" lvl="0" indent="-381000" algn="just" rtl="0">
              <a:lnSpc>
                <a:spcPct val="100000"/>
              </a:lnSpc>
              <a:spcBef>
                <a:spcPts val="600"/>
              </a:spcBef>
              <a:spcAft>
                <a:spcPts val="0"/>
              </a:spcAft>
              <a:buSzPts val="2400"/>
              <a:buChar char="▰"/>
            </a:pPr>
            <a:r>
              <a:rPr lang="fr-FR" dirty="0" err="1"/>
              <a:t>Sagen</a:t>
            </a:r>
            <a:r>
              <a:rPr lang="fr-FR" dirty="0"/>
              <a:t> </a:t>
            </a:r>
            <a:r>
              <a:rPr lang="fr-FR" dirty="0" err="1"/>
              <a:t>Sie</a:t>
            </a:r>
            <a:r>
              <a:rPr lang="fr-FR" dirty="0"/>
              <a:t> </a:t>
            </a:r>
            <a:r>
              <a:rPr lang="fr-FR" dirty="0" err="1"/>
              <a:t>ihnen</a:t>
            </a:r>
            <a:r>
              <a:rPr lang="fr-FR" dirty="0"/>
              <a:t> </a:t>
            </a:r>
            <a:r>
              <a:rPr lang="fr-FR" dirty="0" err="1"/>
              <a:t>auch</a:t>
            </a:r>
            <a:r>
              <a:rPr lang="fr-FR" dirty="0"/>
              <a:t>, </a:t>
            </a:r>
            <a:r>
              <a:rPr lang="fr-FR" dirty="0" err="1"/>
              <a:t>dass</a:t>
            </a:r>
            <a:r>
              <a:rPr lang="fr-FR" dirty="0"/>
              <a:t> </a:t>
            </a:r>
            <a:r>
              <a:rPr lang="fr-FR" dirty="0" err="1"/>
              <a:t>sie</a:t>
            </a:r>
            <a:r>
              <a:rPr lang="fr-FR" dirty="0"/>
              <a:t> </a:t>
            </a:r>
            <a:r>
              <a:rPr lang="fr-FR" dirty="0" err="1"/>
              <a:t>sich</a:t>
            </a:r>
            <a:r>
              <a:rPr lang="fr-FR" dirty="0"/>
              <a:t> </a:t>
            </a:r>
            <a:r>
              <a:rPr lang="fr-FR" dirty="0" err="1"/>
              <a:t>vergewissern</a:t>
            </a:r>
            <a:r>
              <a:rPr lang="fr-FR" dirty="0"/>
              <a:t> </a:t>
            </a:r>
            <a:r>
              <a:rPr lang="fr-FR" dirty="0" err="1"/>
              <a:t>sollen</a:t>
            </a:r>
            <a:r>
              <a:rPr lang="fr-FR" dirty="0"/>
              <a:t>, </a:t>
            </a:r>
            <a:r>
              <a:rPr lang="fr-FR" dirty="0" err="1"/>
              <a:t>dass</a:t>
            </a:r>
            <a:r>
              <a:rPr lang="fr-FR" dirty="0"/>
              <a:t> die </a:t>
            </a:r>
            <a:r>
              <a:rPr lang="fr-FR" dirty="0" err="1"/>
              <a:t>Freundschaftsanfrage</a:t>
            </a:r>
            <a:r>
              <a:rPr lang="fr-FR" dirty="0"/>
              <a:t> </a:t>
            </a:r>
            <a:r>
              <a:rPr lang="fr-FR" dirty="0" err="1"/>
              <a:t>tatsächlich</a:t>
            </a:r>
            <a:r>
              <a:rPr lang="fr-FR" dirty="0"/>
              <a:t> von der Person </a:t>
            </a:r>
            <a:r>
              <a:rPr lang="fr-FR" dirty="0" err="1"/>
              <a:t>kommt</a:t>
            </a:r>
            <a:r>
              <a:rPr lang="fr-FR" dirty="0"/>
              <a:t> (z. B. </a:t>
            </a:r>
            <a:r>
              <a:rPr lang="fr-FR" dirty="0" err="1"/>
              <a:t>eine</a:t>
            </a:r>
            <a:r>
              <a:rPr lang="fr-FR" dirty="0"/>
              <a:t> SMS </a:t>
            </a:r>
            <a:r>
              <a:rPr lang="fr-FR" dirty="0" err="1"/>
              <a:t>schicken</a:t>
            </a:r>
            <a:r>
              <a:rPr lang="fr-FR" dirty="0"/>
              <a:t>, </a:t>
            </a:r>
            <a:r>
              <a:rPr lang="fr-FR" dirty="0" err="1"/>
              <a:t>nur</a:t>
            </a:r>
            <a:r>
              <a:rPr lang="fr-FR" dirty="0"/>
              <a:t> um </a:t>
            </a:r>
            <a:r>
              <a:rPr lang="fr-FR" dirty="0" err="1"/>
              <a:t>sicherzugehen</a:t>
            </a:r>
            <a:r>
              <a:rPr lang="fr-FR" dirty="0"/>
              <a:t>!)</a:t>
            </a:r>
            <a:endParaRPr dirty="0"/>
          </a:p>
          <a:p>
            <a:pPr marL="457200" lvl="0" indent="0" algn="just" rtl="0">
              <a:lnSpc>
                <a:spcPct val="100000"/>
              </a:lnSpc>
              <a:spcBef>
                <a:spcPts val="600"/>
              </a:spcBef>
              <a:spcAft>
                <a:spcPts val="0"/>
              </a:spcAft>
              <a:buNone/>
            </a:pPr>
            <a:endParaRPr dirty="0"/>
          </a:p>
          <a:p>
            <a:pPr marL="457200" lvl="0" indent="-228600" algn="just" rtl="0">
              <a:lnSpc>
                <a:spcPct val="100000"/>
              </a:lnSpc>
              <a:spcBef>
                <a:spcPts val="600"/>
              </a:spcBef>
              <a:spcAft>
                <a:spcPts val="0"/>
              </a:spcAft>
              <a:buSzPts val="2400"/>
              <a:buNone/>
            </a:pPr>
            <a:endParaRPr dirty="0"/>
          </a:p>
        </p:txBody>
      </p:sp>
      <p:sp>
        <p:nvSpPr>
          <p:cNvPr id="87" name="Google Shape;87;p10"/>
          <p:cNvSpPr txBox="1"/>
          <p:nvPr/>
        </p:nvSpPr>
        <p:spPr>
          <a:xfrm>
            <a:off x="0" y="878874"/>
            <a:ext cx="8906100"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3600" b="1" dirty="0">
                <a:solidFill>
                  <a:schemeClr val="lt1"/>
                </a:solidFill>
              </a:rPr>
              <a:t>TIPP 1: </a:t>
            </a:r>
            <a:r>
              <a:rPr lang="fr-FR" sz="3600" b="1" dirty="0" err="1">
                <a:solidFill>
                  <a:schemeClr val="lt1"/>
                </a:solidFill>
              </a:rPr>
              <a:t>Akzeptiern</a:t>
            </a:r>
            <a:r>
              <a:rPr lang="fr-FR" sz="3600" b="1" dirty="0">
                <a:solidFill>
                  <a:schemeClr val="lt1"/>
                </a:solidFill>
              </a:rPr>
              <a:t> </a:t>
            </a:r>
            <a:r>
              <a:rPr lang="fr-FR" sz="3600" b="1" dirty="0" err="1">
                <a:solidFill>
                  <a:schemeClr val="lt1"/>
                </a:solidFill>
              </a:rPr>
              <a:t>Sie</a:t>
            </a:r>
            <a:r>
              <a:rPr lang="fr-FR" sz="3600" b="1" dirty="0">
                <a:solidFill>
                  <a:schemeClr val="lt1"/>
                </a:solidFill>
              </a:rPr>
              <a:t> </a:t>
            </a:r>
            <a:r>
              <a:rPr lang="fr-FR" sz="3600" b="1" dirty="0" err="1">
                <a:solidFill>
                  <a:schemeClr val="lt1"/>
                </a:solidFill>
              </a:rPr>
              <a:t>Freundschaftsanfragen</a:t>
            </a:r>
            <a:r>
              <a:rPr lang="fr-FR" sz="3600" b="1" dirty="0">
                <a:solidFill>
                  <a:schemeClr val="lt1"/>
                </a:solidFill>
              </a:rPr>
              <a:t> </a:t>
            </a:r>
            <a:r>
              <a:rPr lang="fr-FR" sz="3600" b="1" dirty="0" err="1">
                <a:solidFill>
                  <a:schemeClr val="lt1"/>
                </a:solidFill>
              </a:rPr>
              <a:t>nur</a:t>
            </a:r>
            <a:r>
              <a:rPr lang="fr-FR" sz="3600" b="1" dirty="0">
                <a:solidFill>
                  <a:schemeClr val="lt1"/>
                </a:solidFill>
              </a:rPr>
              <a:t> von </a:t>
            </a:r>
            <a:r>
              <a:rPr lang="fr-FR" sz="3600" b="1" dirty="0" err="1">
                <a:solidFill>
                  <a:schemeClr val="lt1"/>
                </a:solidFill>
              </a:rPr>
              <a:t>Leuten</a:t>
            </a:r>
            <a:r>
              <a:rPr lang="fr-FR" sz="3600" b="1" dirty="0">
                <a:solidFill>
                  <a:schemeClr val="lt1"/>
                </a:solidFill>
              </a:rPr>
              <a:t>, die </a:t>
            </a:r>
            <a:r>
              <a:rPr lang="fr-FR" sz="3600" b="1" dirty="0" err="1">
                <a:solidFill>
                  <a:schemeClr val="lt1"/>
                </a:solidFill>
              </a:rPr>
              <a:t>Sie</a:t>
            </a:r>
            <a:r>
              <a:rPr lang="fr-FR" sz="3600" b="1" dirty="0">
                <a:solidFill>
                  <a:schemeClr val="lt1"/>
                </a:solidFill>
              </a:rPr>
              <a:t> </a:t>
            </a:r>
            <a:r>
              <a:rPr lang="fr-FR" sz="3600" b="1" dirty="0" err="1">
                <a:solidFill>
                  <a:schemeClr val="lt1"/>
                </a:solidFill>
              </a:rPr>
              <a:t>tatsächlich</a:t>
            </a:r>
            <a:r>
              <a:rPr lang="fr-FR" sz="3600" b="1" dirty="0">
                <a:solidFill>
                  <a:schemeClr val="lt1"/>
                </a:solidFill>
              </a:rPr>
              <a:t> </a:t>
            </a:r>
            <a:r>
              <a:rPr lang="fr-FR" sz="3600" b="1" dirty="0" err="1">
                <a:solidFill>
                  <a:schemeClr val="lt1"/>
                </a:solidFill>
              </a:rPr>
              <a:t>kennen</a:t>
            </a:r>
            <a:endParaRPr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1"/>
          <p:cNvSpPr txBox="1">
            <a:spLocks noGrp="1"/>
          </p:cNvSpPr>
          <p:nvPr>
            <p:ph type="body" idx="1"/>
          </p:nvPr>
        </p:nvSpPr>
        <p:spPr>
          <a:xfrm>
            <a:off x="427462" y="2469412"/>
            <a:ext cx="8344829"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Das</a:t>
            </a:r>
            <a:r>
              <a:rPr lang="fr-FR" dirty="0"/>
              <a:t> Thema </a:t>
            </a:r>
            <a:r>
              <a:rPr lang="fr-FR" dirty="0" err="1"/>
              <a:t>wird</a:t>
            </a:r>
            <a:r>
              <a:rPr lang="fr-FR" dirty="0"/>
              <a:t> </a:t>
            </a:r>
            <a:r>
              <a:rPr lang="fr-FR" dirty="0" err="1"/>
              <a:t>im</a:t>
            </a:r>
            <a:r>
              <a:rPr lang="fr-FR" dirty="0"/>
              <a:t> </a:t>
            </a:r>
            <a:r>
              <a:rPr lang="fr-FR" dirty="0" err="1"/>
              <a:t>zweiten</a:t>
            </a:r>
            <a:r>
              <a:rPr lang="fr-FR" dirty="0"/>
              <a:t> Workshop </a:t>
            </a:r>
            <a:r>
              <a:rPr lang="fr-FR" dirty="0" err="1"/>
              <a:t>dieses</a:t>
            </a:r>
            <a:r>
              <a:rPr lang="fr-FR" dirty="0"/>
              <a:t> </a:t>
            </a:r>
            <a:r>
              <a:rPr lang="fr-FR" dirty="0" err="1"/>
              <a:t>Moduls</a:t>
            </a:r>
            <a:r>
              <a:rPr lang="fr-FR" dirty="0"/>
              <a:t> </a:t>
            </a:r>
            <a:r>
              <a:rPr lang="fr-FR" dirty="0" err="1"/>
              <a:t>behandelt</a:t>
            </a:r>
            <a:r>
              <a:rPr lang="fr-FR" dirty="0"/>
              <a:t>. </a:t>
            </a:r>
            <a:endParaRPr dirty="0"/>
          </a:p>
          <a:p>
            <a:pPr marL="457200" lvl="0" indent="0" algn="just" rtl="0">
              <a:lnSpc>
                <a:spcPct val="100000"/>
              </a:lnSpc>
              <a:spcBef>
                <a:spcPts val="600"/>
              </a:spcBef>
              <a:spcAft>
                <a:spcPts val="0"/>
              </a:spcAft>
              <a:buNone/>
            </a:pPr>
            <a:endParaRPr dirty="0"/>
          </a:p>
          <a:p>
            <a:pPr marL="457200" lvl="0" indent="-381000" algn="just" rtl="0">
              <a:lnSpc>
                <a:spcPct val="100000"/>
              </a:lnSpc>
              <a:spcBef>
                <a:spcPts val="600"/>
              </a:spcBef>
              <a:spcAft>
                <a:spcPts val="0"/>
              </a:spcAft>
              <a:buSzPts val="2400"/>
              <a:buChar char="▰"/>
            </a:pPr>
            <a:r>
              <a:rPr lang="fr-FR" dirty="0"/>
              <a:t>Achten </a:t>
            </a:r>
            <a:r>
              <a:rPr lang="fr-FR" dirty="0" err="1"/>
              <a:t>Sie</a:t>
            </a:r>
            <a:r>
              <a:rPr lang="fr-FR" dirty="0"/>
              <a:t> </a:t>
            </a:r>
            <a:r>
              <a:rPr lang="fr-FR" dirty="0" err="1"/>
              <a:t>darauf</a:t>
            </a:r>
            <a:r>
              <a:rPr lang="fr-FR" dirty="0"/>
              <a:t>, </a:t>
            </a:r>
            <a:r>
              <a:rPr lang="fr-FR" dirty="0" err="1"/>
              <a:t>dass</a:t>
            </a:r>
            <a:r>
              <a:rPr lang="fr-FR" dirty="0"/>
              <a:t> </a:t>
            </a:r>
            <a:r>
              <a:rPr lang="fr-FR" dirty="0" err="1"/>
              <a:t>nur</a:t>
            </a:r>
            <a:r>
              <a:rPr lang="fr-FR" dirty="0"/>
              <a:t> Freund*</a:t>
            </a:r>
            <a:r>
              <a:rPr lang="fr-FR" dirty="0" err="1"/>
              <a:t>innen</a:t>
            </a:r>
            <a:r>
              <a:rPr lang="fr-FR" dirty="0"/>
              <a:t> die </a:t>
            </a:r>
            <a:r>
              <a:rPr lang="fr-FR" dirty="0" err="1"/>
              <a:t>Bilder</a:t>
            </a:r>
            <a:r>
              <a:rPr lang="fr-FR" dirty="0"/>
              <a:t> </a:t>
            </a:r>
            <a:r>
              <a:rPr lang="fr-FR" dirty="0" err="1"/>
              <a:t>sehen</a:t>
            </a:r>
            <a:r>
              <a:rPr lang="fr-FR" dirty="0"/>
              <a:t> </a:t>
            </a:r>
            <a:r>
              <a:rPr lang="fr-FR" dirty="0" err="1"/>
              <a:t>können</a:t>
            </a:r>
            <a:r>
              <a:rPr lang="fr-FR" dirty="0"/>
              <a:t>.</a:t>
            </a:r>
            <a:endParaRPr dirty="0"/>
          </a:p>
          <a:p>
            <a:pPr marL="457200" lvl="0" indent="0" algn="just" rtl="0">
              <a:lnSpc>
                <a:spcPct val="100000"/>
              </a:lnSpc>
              <a:spcBef>
                <a:spcPts val="600"/>
              </a:spcBef>
              <a:spcAft>
                <a:spcPts val="0"/>
              </a:spcAft>
              <a:buNone/>
            </a:pPr>
            <a:endParaRPr dirty="0"/>
          </a:p>
          <a:p>
            <a:pPr marL="457200" lvl="0" indent="-228600" algn="just" rtl="0">
              <a:lnSpc>
                <a:spcPct val="100000"/>
              </a:lnSpc>
              <a:spcBef>
                <a:spcPts val="600"/>
              </a:spcBef>
              <a:spcAft>
                <a:spcPts val="0"/>
              </a:spcAft>
              <a:buSzPts val="2400"/>
              <a:buNone/>
            </a:pPr>
            <a:endParaRPr dirty="0"/>
          </a:p>
        </p:txBody>
      </p:sp>
      <p:sp>
        <p:nvSpPr>
          <p:cNvPr id="93" name="Google Shape;93;p11"/>
          <p:cNvSpPr txBox="1"/>
          <p:nvPr/>
        </p:nvSpPr>
        <p:spPr>
          <a:xfrm>
            <a:off x="-1" y="878872"/>
            <a:ext cx="89061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dirty="0">
                <a:solidFill>
                  <a:schemeClr val="lt1"/>
                </a:solidFill>
              </a:rPr>
              <a:t>TIPP 2: </a:t>
            </a:r>
            <a:r>
              <a:rPr lang="fr-FR" sz="4000" b="1" dirty="0" err="1">
                <a:solidFill>
                  <a:schemeClr val="lt1"/>
                </a:solidFill>
              </a:rPr>
              <a:t>Einstellungen</a:t>
            </a:r>
            <a:r>
              <a:rPr lang="fr-FR" sz="4000" b="1" dirty="0">
                <a:solidFill>
                  <a:schemeClr val="lt1"/>
                </a:solidFill>
              </a:rPr>
              <a:t> </a:t>
            </a:r>
            <a:r>
              <a:rPr lang="fr-FR" sz="4000" b="1" dirty="0" err="1">
                <a:solidFill>
                  <a:schemeClr val="lt1"/>
                </a:solidFill>
              </a:rPr>
              <a:t>zur</a:t>
            </a:r>
            <a:r>
              <a:rPr lang="fr-FR" sz="4000" b="1" dirty="0">
                <a:solidFill>
                  <a:schemeClr val="lt1"/>
                </a:solidFill>
              </a:rPr>
              <a:t> </a:t>
            </a:r>
            <a:r>
              <a:rPr lang="fr-FR" sz="4000" b="1" dirty="0" err="1">
                <a:solidFill>
                  <a:schemeClr val="lt1"/>
                </a:solidFill>
              </a:rPr>
              <a:t>Datenschutzkontrolle</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2"/>
          <p:cNvSpPr txBox="1">
            <a:spLocks noGrp="1"/>
          </p:cNvSpPr>
          <p:nvPr>
            <p:ph type="body" idx="1"/>
          </p:nvPr>
        </p:nvSpPr>
        <p:spPr>
          <a:xfrm>
            <a:off x="427462" y="2469412"/>
            <a:ext cx="8344829"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Stellen</a:t>
            </a:r>
            <a:r>
              <a:rPr lang="fr-FR" dirty="0"/>
              <a:t> </a:t>
            </a:r>
            <a:r>
              <a:rPr lang="fr-FR" dirty="0" err="1"/>
              <a:t>Sie</a:t>
            </a:r>
            <a:r>
              <a:rPr lang="fr-FR" dirty="0"/>
              <a:t> </a:t>
            </a:r>
            <a:r>
              <a:rPr lang="fr-FR" dirty="0" err="1"/>
              <a:t>keine</a:t>
            </a:r>
            <a:r>
              <a:rPr lang="fr-FR" dirty="0"/>
              <a:t> </a:t>
            </a:r>
            <a:r>
              <a:rPr lang="fr-FR" dirty="0" err="1"/>
              <a:t>unnötigen</a:t>
            </a:r>
            <a:r>
              <a:rPr lang="fr-FR" dirty="0"/>
              <a:t> </a:t>
            </a:r>
            <a:r>
              <a:rPr lang="fr-FR" dirty="0" err="1"/>
              <a:t>Informationen</a:t>
            </a:r>
            <a:r>
              <a:rPr lang="fr-FR" dirty="0"/>
              <a:t> </a:t>
            </a:r>
            <a:r>
              <a:rPr lang="fr-FR" dirty="0" err="1"/>
              <a:t>im</a:t>
            </a:r>
            <a:r>
              <a:rPr lang="fr-FR" dirty="0"/>
              <a:t> </a:t>
            </a:r>
            <a:r>
              <a:rPr lang="fr-FR" dirty="0" err="1"/>
              <a:t>Netz</a:t>
            </a:r>
            <a:r>
              <a:rPr lang="fr-FR" dirty="0"/>
              <a:t> </a:t>
            </a:r>
            <a:r>
              <a:rPr lang="fr-FR" dirty="0" err="1"/>
              <a:t>zur</a:t>
            </a:r>
            <a:r>
              <a:rPr lang="fr-FR" dirty="0"/>
              <a:t> </a:t>
            </a:r>
            <a:r>
              <a:rPr lang="fr-FR" dirty="0" err="1"/>
              <a:t>Verfügung</a:t>
            </a:r>
            <a:r>
              <a:rPr lang="fr-FR" dirty="0"/>
              <a:t>. </a:t>
            </a:r>
            <a:endParaRPr dirty="0"/>
          </a:p>
          <a:p>
            <a:pPr marL="457200" lvl="0" indent="0" algn="just" rtl="0">
              <a:lnSpc>
                <a:spcPct val="100000"/>
              </a:lnSpc>
              <a:spcBef>
                <a:spcPts val="600"/>
              </a:spcBef>
              <a:spcAft>
                <a:spcPts val="0"/>
              </a:spcAft>
              <a:buNone/>
            </a:pPr>
            <a:endParaRPr dirty="0"/>
          </a:p>
          <a:p>
            <a:pPr marL="457200" lvl="0" indent="-381000" algn="just" rtl="0">
              <a:lnSpc>
                <a:spcPct val="100000"/>
              </a:lnSpc>
              <a:spcBef>
                <a:spcPts val="600"/>
              </a:spcBef>
              <a:spcAft>
                <a:spcPts val="0"/>
              </a:spcAft>
              <a:buSzPts val="2400"/>
              <a:buChar char="▰"/>
            </a:pPr>
            <a:r>
              <a:rPr lang="fr-FR" dirty="0" err="1"/>
              <a:t>Wenn</a:t>
            </a:r>
            <a:r>
              <a:rPr lang="fr-FR" dirty="0"/>
              <a:t> </a:t>
            </a:r>
            <a:r>
              <a:rPr lang="fr-FR" dirty="0" err="1"/>
              <a:t>Sie</a:t>
            </a:r>
            <a:r>
              <a:rPr lang="fr-FR" dirty="0"/>
              <a:t> es </a:t>
            </a:r>
            <a:r>
              <a:rPr lang="fr-FR" dirty="0" err="1"/>
              <a:t>nicht</a:t>
            </a:r>
            <a:r>
              <a:rPr lang="fr-FR" dirty="0"/>
              <a:t> </a:t>
            </a:r>
            <a:r>
              <a:rPr lang="fr-FR" dirty="0" err="1"/>
              <a:t>nutzen</a:t>
            </a:r>
            <a:r>
              <a:rPr lang="fr-FR" dirty="0"/>
              <a:t>, </a:t>
            </a:r>
            <a:r>
              <a:rPr lang="fr-FR" dirty="0" err="1"/>
              <a:t>schließen</a:t>
            </a:r>
            <a:r>
              <a:rPr lang="fr-FR" dirty="0"/>
              <a:t> </a:t>
            </a:r>
            <a:r>
              <a:rPr lang="fr-FR" dirty="0" err="1"/>
              <a:t>Sie</a:t>
            </a:r>
            <a:r>
              <a:rPr lang="fr-FR" dirty="0"/>
              <a:t> es!</a:t>
            </a:r>
            <a:endParaRPr dirty="0"/>
          </a:p>
          <a:p>
            <a:pPr marL="457200" lvl="0" indent="0" algn="just" rtl="0">
              <a:lnSpc>
                <a:spcPct val="100000"/>
              </a:lnSpc>
              <a:spcBef>
                <a:spcPts val="600"/>
              </a:spcBef>
              <a:spcAft>
                <a:spcPts val="0"/>
              </a:spcAft>
              <a:buNone/>
            </a:pPr>
            <a:endParaRPr dirty="0"/>
          </a:p>
          <a:p>
            <a:pPr marL="457200" lvl="0" indent="-228600" algn="just" rtl="0">
              <a:lnSpc>
                <a:spcPct val="100000"/>
              </a:lnSpc>
              <a:spcBef>
                <a:spcPts val="600"/>
              </a:spcBef>
              <a:spcAft>
                <a:spcPts val="0"/>
              </a:spcAft>
              <a:buSzPts val="2400"/>
              <a:buNone/>
            </a:pPr>
            <a:endParaRPr dirty="0"/>
          </a:p>
          <a:p>
            <a:pPr marL="457200" lvl="0" indent="-228600" algn="just" rtl="0">
              <a:lnSpc>
                <a:spcPct val="100000"/>
              </a:lnSpc>
              <a:spcBef>
                <a:spcPts val="600"/>
              </a:spcBef>
              <a:spcAft>
                <a:spcPts val="0"/>
              </a:spcAft>
              <a:buSzPts val="2400"/>
              <a:buNone/>
            </a:pPr>
            <a:endParaRPr dirty="0"/>
          </a:p>
        </p:txBody>
      </p:sp>
      <p:sp>
        <p:nvSpPr>
          <p:cNvPr id="99" name="Google Shape;99;p12"/>
          <p:cNvSpPr txBox="1"/>
          <p:nvPr/>
        </p:nvSpPr>
        <p:spPr>
          <a:xfrm>
            <a:off x="-1" y="878872"/>
            <a:ext cx="89061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a:solidFill>
                  <a:schemeClr val="lt1"/>
                </a:solidFill>
              </a:rPr>
              <a:t>TIPP 3: Schließen Sie inaktive Konten in sozialen Medien</a:t>
            </a:r>
            <a:endParaRPr sz="4000" b="1" i="0" u="none" strike="noStrike" cap="non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3"/>
          <p:cNvSpPr txBox="1">
            <a:spLocks noGrp="1"/>
          </p:cNvSpPr>
          <p:nvPr>
            <p:ph type="body" idx="1"/>
          </p:nvPr>
        </p:nvSpPr>
        <p:spPr>
          <a:xfrm>
            <a:off x="427462" y="2469412"/>
            <a:ext cx="8344829"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a:t>Einige soziale Medien können viral sein. Vermeiden Sie es beispielsweise, ein Bild auf Twitter zu posten, da es kompliziert sein kann, ein Bild mit Retweets zu verfolgen. </a:t>
            </a:r>
            <a:endParaRPr/>
          </a:p>
          <a:p>
            <a:pPr marL="457200" lvl="0" indent="-228600" algn="just" rtl="0">
              <a:lnSpc>
                <a:spcPct val="100000"/>
              </a:lnSpc>
              <a:spcBef>
                <a:spcPts val="600"/>
              </a:spcBef>
              <a:spcAft>
                <a:spcPts val="0"/>
              </a:spcAft>
              <a:buSzPts val="2400"/>
              <a:buNone/>
            </a:pPr>
            <a:endParaRPr/>
          </a:p>
          <a:p>
            <a:pPr marL="457200" lvl="0" indent="-228600" algn="just" rtl="0">
              <a:lnSpc>
                <a:spcPct val="100000"/>
              </a:lnSpc>
              <a:spcBef>
                <a:spcPts val="600"/>
              </a:spcBef>
              <a:spcAft>
                <a:spcPts val="0"/>
              </a:spcAft>
              <a:buSzPts val="2400"/>
              <a:buNone/>
            </a:pPr>
            <a:endParaRPr/>
          </a:p>
        </p:txBody>
      </p:sp>
      <p:sp>
        <p:nvSpPr>
          <p:cNvPr id="105" name="Google Shape;105;p13"/>
          <p:cNvSpPr txBox="1"/>
          <p:nvPr/>
        </p:nvSpPr>
        <p:spPr>
          <a:xfrm>
            <a:off x="-1" y="878872"/>
            <a:ext cx="89061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a:solidFill>
                  <a:schemeClr val="lt1"/>
                </a:solidFill>
              </a:rPr>
              <a:t>TIPP 4: Seien Sie vorsichtig, wo Sie posten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4"/>
          <p:cNvSpPr txBox="1">
            <a:spLocks noGrp="1"/>
          </p:cNvSpPr>
          <p:nvPr>
            <p:ph type="body" idx="1"/>
          </p:nvPr>
        </p:nvSpPr>
        <p:spPr>
          <a:xfrm>
            <a:off x="427462" y="2469412"/>
            <a:ext cx="8344829"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a:t>Suchen Sie in der Google-Bildersuche nach Bildern Ihres Kindes/Ihres Verwandten.</a:t>
            </a:r>
            <a:endParaRPr/>
          </a:p>
          <a:p>
            <a:pPr marL="457200" lvl="0" indent="0" algn="just" rtl="0">
              <a:lnSpc>
                <a:spcPct val="100000"/>
              </a:lnSpc>
              <a:spcBef>
                <a:spcPts val="600"/>
              </a:spcBef>
              <a:spcAft>
                <a:spcPts val="0"/>
              </a:spcAft>
              <a:buNone/>
            </a:pPr>
            <a:endParaRPr/>
          </a:p>
          <a:p>
            <a:pPr marL="457200" lvl="0" indent="-381000" algn="just" rtl="0">
              <a:lnSpc>
                <a:spcPct val="100000"/>
              </a:lnSpc>
              <a:spcBef>
                <a:spcPts val="600"/>
              </a:spcBef>
              <a:spcAft>
                <a:spcPts val="0"/>
              </a:spcAft>
              <a:buSzPts val="2400"/>
              <a:buChar char="▰"/>
            </a:pPr>
            <a:r>
              <a:rPr lang="fr-FR"/>
              <a:t> Sie können ein Bild in das Suchfeld von Google-Bilder ziehen und sehen, ob Ihr Foto im Internet existiert oder nicht.</a:t>
            </a:r>
            <a:endParaRPr/>
          </a:p>
          <a:p>
            <a:pPr marL="457200" lvl="0" indent="0" algn="just" rtl="0">
              <a:lnSpc>
                <a:spcPct val="100000"/>
              </a:lnSpc>
              <a:spcBef>
                <a:spcPts val="600"/>
              </a:spcBef>
              <a:spcAft>
                <a:spcPts val="0"/>
              </a:spcAft>
              <a:buNone/>
            </a:pPr>
            <a:endParaRPr/>
          </a:p>
          <a:p>
            <a:pPr marL="457200" lvl="0" indent="-228600" algn="just" rtl="0">
              <a:lnSpc>
                <a:spcPct val="100000"/>
              </a:lnSpc>
              <a:spcBef>
                <a:spcPts val="600"/>
              </a:spcBef>
              <a:spcAft>
                <a:spcPts val="0"/>
              </a:spcAft>
              <a:buSzPts val="2400"/>
              <a:buNone/>
            </a:pPr>
            <a:endParaRPr/>
          </a:p>
          <a:p>
            <a:pPr marL="457200" lvl="0" indent="-228600" algn="just" rtl="0">
              <a:lnSpc>
                <a:spcPct val="100000"/>
              </a:lnSpc>
              <a:spcBef>
                <a:spcPts val="600"/>
              </a:spcBef>
              <a:spcAft>
                <a:spcPts val="0"/>
              </a:spcAft>
              <a:buSzPts val="2400"/>
              <a:buNone/>
            </a:pPr>
            <a:endParaRPr/>
          </a:p>
        </p:txBody>
      </p:sp>
      <p:sp>
        <p:nvSpPr>
          <p:cNvPr id="111" name="Google Shape;111;p14"/>
          <p:cNvSpPr txBox="1"/>
          <p:nvPr/>
        </p:nvSpPr>
        <p:spPr>
          <a:xfrm>
            <a:off x="-185855" y="893740"/>
            <a:ext cx="890610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a:solidFill>
                  <a:schemeClr val="lt1"/>
                </a:solidFill>
              </a:rPr>
              <a:t>TIPP 5: Google Bildersuche</a:t>
            </a:r>
            <a:endParaRPr sz="4000" b="1" i="0" u="none" strike="noStrike" cap="non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5"/>
          <p:cNvSpPr txBox="1">
            <a:spLocks noGrp="1"/>
          </p:cNvSpPr>
          <p:nvPr>
            <p:ph type="body" idx="1"/>
          </p:nvPr>
        </p:nvSpPr>
        <p:spPr>
          <a:xfrm>
            <a:off x="427462" y="2469412"/>
            <a:ext cx="8344829"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a:t>Vor allem, wenn Ihr Kind beginnt, mit jemandem auszugehen! Oft fängt es online an, aber bitten Sie immer darum, einem Fremden im täglichen Leben vorgestellt zu werden. </a:t>
            </a:r>
            <a:endParaRPr/>
          </a:p>
          <a:p>
            <a:pPr marL="457200" lvl="0" indent="-228600" algn="just" rtl="0">
              <a:lnSpc>
                <a:spcPct val="100000"/>
              </a:lnSpc>
              <a:spcBef>
                <a:spcPts val="600"/>
              </a:spcBef>
              <a:spcAft>
                <a:spcPts val="0"/>
              </a:spcAft>
              <a:buSzPts val="2400"/>
              <a:buNone/>
            </a:pPr>
            <a:endParaRPr/>
          </a:p>
          <a:p>
            <a:pPr marL="457200" lvl="0" indent="-228600" algn="just" rtl="0">
              <a:lnSpc>
                <a:spcPct val="100000"/>
              </a:lnSpc>
              <a:spcBef>
                <a:spcPts val="600"/>
              </a:spcBef>
              <a:spcAft>
                <a:spcPts val="0"/>
              </a:spcAft>
              <a:buSzPts val="2400"/>
              <a:buNone/>
            </a:pPr>
            <a:endParaRPr/>
          </a:p>
        </p:txBody>
      </p:sp>
      <p:sp>
        <p:nvSpPr>
          <p:cNvPr id="117" name="Google Shape;117;p15"/>
          <p:cNvSpPr txBox="1"/>
          <p:nvPr/>
        </p:nvSpPr>
        <p:spPr>
          <a:xfrm>
            <a:off x="-237895" y="893740"/>
            <a:ext cx="89061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a:solidFill>
                  <a:schemeClr val="lt1"/>
                </a:solidFill>
              </a:rPr>
              <a:t>TIPP 6: Bitten Sie darum, vorgestellt zu werden</a:t>
            </a:r>
            <a:endParaRPr sz="4000" b="1" i="0" u="none" strike="noStrike" cap="non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6"/>
          <p:cNvSpPr txBox="1">
            <a:spLocks noGrp="1"/>
          </p:cNvSpPr>
          <p:nvPr>
            <p:ph type="ctrTitle"/>
          </p:nvPr>
        </p:nvSpPr>
        <p:spPr>
          <a:xfrm>
            <a:off x="685800" y="1673500"/>
            <a:ext cx="7236600" cy="1159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6000"/>
              <a:buNone/>
            </a:pPr>
            <a:r>
              <a:rPr lang="fr-FR" sz="5400" dirty="0" err="1"/>
              <a:t>Identitätsdiebstahl</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7"/>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Identitätsdiebstahl</a:t>
            </a:r>
            <a:endParaRPr/>
          </a:p>
        </p:txBody>
      </p:sp>
      <p:sp>
        <p:nvSpPr>
          <p:cNvPr id="128" name="Google Shape;128;p17"/>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a:t>Sehen Sie sich zunächst das Video an</a:t>
            </a:r>
            <a:endParaRPr/>
          </a:p>
          <a:p>
            <a:pPr marL="457200" lvl="0" indent="0" algn="l" rtl="0">
              <a:lnSpc>
                <a:spcPct val="100000"/>
              </a:lnSpc>
              <a:spcBef>
                <a:spcPts val="600"/>
              </a:spcBef>
              <a:spcAft>
                <a:spcPts val="0"/>
              </a:spcAft>
              <a:buNone/>
            </a:pPr>
            <a:endParaRPr/>
          </a:p>
          <a:p>
            <a:pPr marL="457200" lvl="0" indent="-381000" algn="l" rtl="0">
              <a:lnSpc>
                <a:spcPct val="100000"/>
              </a:lnSpc>
              <a:spcBef>
                <a:spcPts val="600"/>
              </a:spcBef>
              <a:spcAft>
                <a:spcPts val="0"/>
              </a:spcAft>
              <a:buSzPts val="2400"/>
              <a:buChar char="▰"/>
            </a:pPr>
            <a:r>
              <a:rPr lang="fr-FR"/>
              <a:t>Um Identitätsdiebstahl zu vermeiden und ein sicheres Online-Verhalten zu haben, müssen wir einfache Regeln beachten.</a:t>
            </a:r>
            <a:endParaRPr/>
          </a:p>
          <a:p>
            <a:pPr marL="0" lvl="0" indent="0" algn="l" rtl="0">
              <a:lnSpc>
                <a:spcPct val="100000"/>
              </a:lnSpc>
              <a:spcBef>
                <a:spcPts val="60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8"/>
          <p:cNvSpPr txBox="1">
            <a:spLocks noGrp="1"/>
          </p:cNvSpPr>
          <p:nvPr>
            <p:ph type="ctrTitle"/>
          </p:nvPr>
        </p:nvSpPr>
        <p:spPr>
          <a:xfrm>
            <a:off x="404850" y="1673500"/>
            <a:ext cx="8474400" cy="1159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6000"/>
              <a:buNone/>
            </a:pPr>
            <a:r>
              <a:rPr lang="fr-FR" sz="5400" dirty="0" err="1"/>
              <a:t>Sichere</a:t>
            </a:r>
            <a:r>
              <a:rPr lang="fr-FR" sz="5400" dirty="0"/>
              <a:t> Online-</a:t>
            </a:r>
            <a:r>
              <a:rPr lang="fr-FR" sz="5400" dirty="0" err="1"/>
              <a:t>Verhaltensweisen</a:t>
            </a:r>
            <a:endParaRPr sz="5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a:off x="457200" y="434575"/>
            <a:ext cx="7897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TIPP 1: PASSWORTSICHERHEIT</a:t>
            </a:r>
            <a:endParaRPr/>
          </a:p>
        </p:txBody>
      </p:sp>
      <p:sp>
        <p:nvSpPr>
          <p:cNvPr id="139" name="Google Shape;139;p19"/>
          <p:cNvSpPr txBox="1">
            <a:spLocks noGrp="1"/>
          </p:cNvSpPr>
          <p:nvPr>
            <p:ph type="body" idx="1"/>
          </p:nvPr>
        </p:nvSpPr>
        <p:spPr>
          <a:xfrm>
            <a:off x="457200" y="1428750"/>
            <a:ext cx="8359200" cy="3540000"/>
          </a:xfrm>
          <a:prstGeom prst="rect">
            <a:avLst/>
          </a:prstGeom>
          <a:noFill/>
          <a:ln>
            <a:noFill/>
          </a:ln>
        </p:spPr>
        <p:txBody>
          <a:bodyPr spcFirstLastPara="1" wrap="square" lIns="0" tIns="0" rIns="0" bIns="0" anchor="t" anchorCtr="0">
            <a:noAutofit/>
          </a:bodyPr>
          <a:lstStyle/>
          <a:p>
            <a:pPr marL="457200" lvl="0" indent="-355600" algn="just" rtl="0">
              <a:lnSpc>
                <a:spcPct val="100000"/>
              </a:lnSpc>
              <a:spcBef>
                <a:spcPts val="600"/>
              </a:spcBef>
              <a:spcAft>
                <a:spcPts val="0"/>
              </a:spcAft>
              <a:buSzPts val="2000"/>
              <a:buChar char="▰"/>
            </a:pPr>
            <a:r>
              <a:rPr lang="fr-FR" sz="2000"/>
              <a:t>Der erste Schritt zu sicheren Online-Aktivitäten ist ein gutes Passwort. </a:t>
            </a:r>
            <a:endParaRPr sz="2000"/>
          </a:p>
          <a:p>
            <a:pPr marL="457200" lvl="0" indent="-355600" algn="just" rtl="0">
              <a:lnSpc>
                <a:spcPct val="100000"/>
              </a:lnSpc>
              <a:spcBef>
                <a:spcPts val="600"/>
              </a:spcBef>
              <a:spcAft>
                <a:spcPts val="0"/>
              </a:spcAft>
              <a:buSzPts val="2000"/>
              <a:buChar char="▰"/>
            </a:pPr>
            <a:r>
              <a:rPr lang="fr-FR" sz="2000"/>
              <a:t>Ihr Passwort sollte mindestens 8 Zeichen lang sein und Groß- und Kleinbuchstaben, Alphanumerische Zeichen und Sonderzeichen enthalten.</a:t>
            </a:r>
            <a:endParaRPr sz="2000"/>
          </a:p>
          <a:p>
            <a:pPr marL="457200" lvl="0" indent="-355600" algn="l" rtl="0">
              <a:lnSpc>
                <a:spcPct val="100000"/>
              </a:lnSpc>
              <a:spcBef>
                <a:spcPts val="600"/>
              </a:spcBef>
              <a:spcAft>
                <a:spcPts val="0"/>
              </a:spcAft>
              <a:buSzPts val="2000"/>
              <a:buChar char="▰"/>
            </a:pPr>
            <a:r>
              <a:rPr lang="fr-FR" sz="2000"/>
              <a:t>Das australische Cybersicherheitszentrum rät zur Verwendung von Passphrasen, die am effektivsten sind, wenn sie:</a:t>
            </a:r>
            <a:endParaRPr sz="2000"/>
          </a:p>
          <a:p>
            <a:pPr marL="914400" lvl="1" indent="-330200" algn="l" rtl="0">
              <a:lnSpc>
                <a:spcPct val="100000"/>
              </a:lnSpc>
              <a:spcBef>
                <a:spcPts val="0"/>
              </a:spcBef>
              <a:spcAft>
                <a:spcPts val="0"/>
              </a:spcAft>
              <a:buSzPts val="1600"/>
              <a:buFont typeface="Arial"/>
              <a:buChar char="•"/>
            </a:pPr>
            <a:r>
              <a:rPr lang="fr-FR" sz="1600"/>
              <a:t>mit einer Multi-Faktor-Authentifizierung verwendet werden</a:t>
            </a:r>
            <a:endParaRPr sz="1600"/>
          </a:p>
          <a:p>
            <a:pPr marL="914400" lvl="1" indent="-330200" algn="l" rtl="0">
              <a:lnSpc>
                <a:spcPct val="100000"/>
              </a:lnSpc>
              <a:spcBef>
                <a:spcPts val="0"/>
              </a:spcBef>
              <a:spcAft>
                <a:spcPts val="0"/>
              </a:spcAft>
              <a:buSzPts val="1600"/>
              <a:buFont typeface="Arial"/>
              <a:buChar char="•"/>
            </a:pPr>
            <a:r>
              <a:rPr lang="fr-FR" sz="1600"/>
              <a:t>einzigartig sind - kein berühmter Satz oder Text, und nicht wiederverwendet werden</a:t>
            </a:r>
            <a:endParaRPr sz="1600"/>
          </a:p>
          <a:p>
            <a:pPr marL="914400" lvl="1" indent="-330200" algn="l" rtl="0">
              <a:lnSpc>
                <a:spcPct val="100000"/>
              </a:lnSpc>
              <a:spcBef>
                <a:spcPts val="0"/>
              </a:spcBef>
              <a:spcAft>
                <a:spcPts val="0"/>
              </a:spcAft>
              <a:buSzPts val="1600"/>
              <a:buFont typeface="Arial"/>
              <a:buChar char="•"/>
            </a:pPr>
            <a:r>
              <a:rPr lang="fr-FR" sz="1600"/>
              <a:t>länger sind - Phrasen sind im Allgemeinen länger als Wörter</a:t>
            </a:r>
            <a:endParaRPr sz="1600"/>
          </a:p>
          <a:p>
            <a:pPr marL="914400" lvl="1" indent="-330200" algn="l" rtl="0">
              <a:lnSpc>
                <a:spcPct val="100000"/>
              </a:lnSpc>
              <a:spcBef>
                <a:spcPts val="0"/>
              </a:spcBef>
              <a:spcAft>
                <a:spcPts val="0"/>
              </a:spcAft>
              <a:buSzPts val="1600"/>
              <a:buFont typeface="Arial"/>
              <a:buChar char="•"/>
            </a:pPr>
            <a:r>
              <a:rPr lang="fr-FR" sz="1600"/>
              <a:t>komplex - natürlich in einem Satz mit Großbuchstaben, Symbolen und Interpunktion vorkommend</a:t>
            </a:r>
            <a:endParaRPr sz="1600"/>
          </a:p>
          <a:p>
            <a:pPr marL="914400" lvl="1" indent="-330200" algn="l" rtl="0">
              <a:lnSpc>
                <a:spcPct val="100000"/>
              </a:lnSpc>
              <a:spcBef>
                <a:spcPts val="0"/>
              </a:spcBef>
              <a:spcAft>
                <a:spcPts val="0"/>
              </a:spcAft>
              <a:buSzPts val="1600"/>
              <a:buFont typeface="Arial"/>
              <a:buChar char="•"/>
            </a:pPr>
            <a:r>
              <a:rPr lang="fr-FR" sz="1600"/>
              <a:t>leicht zu merken - verhindert, dass Sie ausgesperrt werden</a:t>
            </a:r>
            <a:endParaRPr sz="1600"/>
          </a:p>
          <a:p>
            <a:pPr marL="457200" lvl="0" indent="-355600" algn="l" rtl="0">
              <a:lnSpc>
                <a:spcPct val="100000"/>
              </a:lnSpc>
              <a:spcBef>
                <a:spcPts val="600"/>
              </a:spcBef>
              <a:spcAft>
                <a:spcPts val="0"/>
              </a:spcAft>
              <a:buSzPts val="2000"/>
              <a:buChar char="▰"/>
            </a:pPr>
            <a:r>
              <a:rPr lang="fr-FR" sz="2000"/>
              <a:t>Verwenden Sie nicht dasselbe Passwort für alle Ihre Konten! </a:t>
            </a:r>
            <a:endParaRPr sz="2000"/>
          </a:p>
          <a:p>
            <a:pPr marL="76200" lvl="0" indent="0" algn="l" rtl="0">
              <a:lnSpc>
                <a:spcPct val="100000"/>
              </a:lnSpc>
              <a:spcBef>
                <a:spcPts val="600"/>
              </a:spcBef>
              <a:spcAft>
                <a:spcPts val="0"/>
              </a:spcAft>
              <a:buSzPts val="2400"/>
              <a:buNone/>
            </a:pPr>
            <a:endParaRPr sz="2000"/>
          </a:p>
          <a:p>
            <a:pPr marL="457200" lvl="0" indent="-228600" algn="just" rtl="0">
              <a:lnSpc>
                <a:spcPct val="100000"/>
              </a:lnSpc>
              <a:spcBef>
                <a:spcPts val="600"/>
              </a:spcBef>
              <a:spcAft>
                <a:spcPts val="0"/>
              </a:spcAft>
              <a:buSzPts val="24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0"/>
          <p:cNvSpPr txBox="1">
            <a:spLocks noGrp="1"/>
          </p:cNvSpPr>
          <p:nvPr>
            <p:ph type="title"/>
          </p:nvPr>
        </p:nvSpPr>
        <p:spPr>
          <a:xfrm>
            <a:off x="457200" y="434575"/>
            <a:ext cx="8265600" cy="1267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TIPP 2: ACHTEN SIE AUF DAS VORHÄNGESCHLOSS</a:t>
            </a:r>
            <a:endParaRPr/>
          </a:p>
        </p:txBody>
      </p:sp>
      <p:sp>
        <p:nvSpPr>
          <p:cNvPr id="145" name="Google Shape;145;p20"/>
          <p:cNvSpPr txBox="1">
            <a:spLocks noGrp="1"/>
          </p:cNvSpPr>
          <p:nvPr>
            <p:ph type="body" idx="1"/>
          </p:nvPr>
        </p:nvSpPr>
        <p:spPr>
          <a:xfrm>
            <a:off x="457200" y="1932275"/>
            <a:ext cx="8127600" cy="27765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a:t>Die Kombination aus dem Vorhängeschloss im Browser und einer sicheren Website-Adresse (die mit https:// beginnt) bedeutet, dass Sie eine sichere Verbindung haben. </a:t>
            </a:r>
            <a:endParaRPr/>
          </a:p>
          <a:p>
            <a:pPr marL="457200" lvl="0" indent="0" algn="just" rtl="0">
              <a:lnSpc>
                <a:spcPct val="100000"/>
              </a:lnSpc>
              <a:spcBef>
                <a:spcPts val="600"/>
              </a:spcBef>
              <a:spcAft>
                <a:spcPts val="0"/>
              </a:spcAft>
              <a:buNone/>
            </a:pPr>
            <a:endParaRPr/>
          </a:p>
          <a:p>
            <a:pPr marL="457200" lvl="0" indent="-381000" algn="just" rtl="0">
              <a:lnSpc>
                <a:spcPct val="100000"/>
              </a:lnSpc>
              <a:spcBef>
                <a:spcPts val="600"/>
              </a:spcBef>
              <a:spcAft>
                <a:spcPts val="0"/>
              </a:spcAft>
              <a:buSzPts val="2400"/>
              <a:buChar char="▰"/>
            </a:pPr>
            <a:r>
              <a:rPr lang="fr-FR"/>
              <a:t>Es könnte sich aber auch um eine sichere Verbindung zu einer betrügerischen Website handeln.</a:t>
            </a:r>
            <a:endParaRPr/>
          </a:p>
          <a:p>
            <a:pPr marL="457200" lvl="0" indent="0" algn="just" rtl="0">
              <a:lnSpc>
                <a:spcPct val="100000"/>
              </a:lnSpc>
              <a:spcBef>
                <a:spcPts val="60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a:spLocks noGrp="1"/>
          </p:cNvSpPr>
          <p:nvPr>
            <p:ph type="title"/>
          </p:nvPr>
        </p:nvSpPr>
        <p:spPr>
          <a:xfrm>
            <a:off x="457200" y="434575"/>
            <a:ext cx="846582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sz="3200"/>
              <a:t>TIPP 3: KAUF IN OFFIZIELLEN GESCHÄFTEN</a:t>
            </a:r>
            <a:endParaRPr/>
          </a:p>
        </p:txBody>
      </p:sp>
      <p:sp>
        <p:nvSpPr>
          <p:cNvPr id="151" name="Google Shape;151;p21"/>
          <p:cNvSpPr txBox="1">
            <a:spLocks noGrp="1"/>
          </p:cNvSpPr>
          <p:nvPr>
            <p:ph type="body" idx="1"/>
          </p:nvPr>
        </p:nvSpPr>
        <p:spPr>
          <a:xfrm>
            <a:off x="457200" y="1428748"/>
            <a:ext cx="7239000" cy="31488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dirty="0"/>
              <a:t>Fallen </a:t>
            </a:r>
            <a:r>
              <a:rPr lang="fr-FR" dirty="0" err="1"/>
              <a:t>Sie</a:t>
            </a:r>
            <a:r>
              <a:rPr lang="fr-FR" dirty="0"/>
              <a:t> </a:t>
            </a:r>
            <a:r>
              <a:rPr lang="fr-FR" dirty="0" err="1"/>
              <a:t>nicht</a:t>
            </a:r>
            <a:r>
              <a:rPr lang="fr-FR" dirty="0"/>
              <a:t> </a:t>
            </a:r>
            <a:r>
              <a:rPr lang="fr-FR" dirty="0" err="1"/>
              <a:t>auf</a:t>
            </a:r>
            <a:r>
              <a:rPr lang="fr-FR" dirty="0"/>
              <a:t> </a:t>
            </a:r>
            <a:r>
              <a:rPr lang="fr-FR" dirty="0" err="1"/>
              <a:t>das</a:t>
            </a:r>
            <a:r>
              <a:rPr lang="fr-FR" dirty="0"/>
              <a:t> </a:t>
            </a:r>
            <a:r>
              <a:rPr lang="de-AT" dirty="0"/>
              <a:t>„</a:t>
            </a:r>
            <a:r>
              <a:rPr lang="fr-FR" dirty="0" err="1"/>
              <a:t>zu</a:t>
            </a:r>
            <a:r>
              <a:rPr lang="fr-FR" dirty="0"/>
              <a:t> </a:t>
            </a:r>
            <a:r>
              <a:rPr lang="fr-FR" dirty="0" err="1"/>
              <a:t>schön</a:t>
            </a:r>
            <a:r>
              <a:rPr lang="fr-FR" dirty="0"/>
              <a:t>, um </a:t>
            </a:r>
            <a:r>
              <a:rPr lang="fr-FR" dirty="0" err="1"/>
              <a:t>wahr</a:t>
            </a:r>
            <a:r>
              <a:rPr lang="fr-FR" dirty="0"/>
              <a:t> </a:t>
            </a:r>
            <a:r>
              <a:rPr lang="fr-FR" dirty="0" err="1"/>
              <a:t>zu</a:t>
            </a:r>
            <a:r>
              <a:rPr lang="fr-FR" dirty="0"/>
              <a:t> sein</a:t>
            </a:r>
            <a:r>
              <a:rPr lang="de-AT" dirty="0"/>
              <a:t>“</a:t>
            </a:r>
            <a:r>
              <a:rPr lang="fr-FR" dirty="0"/>
              <a:t> </a:t>
            </a:r>
            <a:r>
              <a:rPr lang="fr-FR" dirty="0" err="1"/>
              <a:t>herein</a:t>
            </a:r>
            <a:r>
              <a:rPr lang="fr-FR" dirty="0"/>
              <a:t>!</a:t>
            </a:r>
            <a:endParaRPr dirty="0"/>
          </a:p>
          <a:p>
            <a:pPr marL="457200" lvl="0" indent="0" algn="l" rtl="0">
              <a:lnSpc>
                <a:spcPct val="100000"/>
              </a:lnSpc>
              <a:spcBef>
                <a:spcPts val="600"/>
              </a:spcBef>
              <a:spcAft>
                <a:spcPts val="0"/>
              </a:spcAft>
              <a:buNone/>
            </a:pPr>
            <a:endParaRPr dirty="0"/>
          </a:p>
          <a:p>
            <a:pPr marL="457200" lvl="0" indent="-381000" algn="l" rtl="0">
              <a:lnSpc>
                <a:spcPct val="100000"/>
              </a:lnSpc>
              <a:spcBef>
                <a:spcPts val="600"/>
              </a:spcBef>
              <a:spcAft>
                <a:spcPts val="0"/>
              </a:spcAft>
              <a:buSzPts val="2400"/>
              <a:buChar char="▰"/>
            </a:pPr>
            <a:r>
              <a:rPr lang="fr-FR" dirty="0"/>
              <a:t>Achten </a:t>
            </a:r>
            <a:r>
              <a:rPr lang="fr-FR" dirty="0" err="1"/>
              <a:t>Sie</a:t>
            </a:r>
            <a:r>
              <a:rPr lang="fr-FR" dirty="0"/>
              <a:t> </a:t>
            </a:r>
            <a:r>
              <a:rPr lang="fr-FR" dirty="0" err="1"/>
              <a:t>darauf</a:t>
            </a:r>
            <a:r>
              <a:rPr lang="fr-FR" dirty="0"/>
              <a:t>, von </a:t>
            </a:r>
            <a:r>
              <a:rPr lang="fr-FR" dirty="0" err="1"/>
              <a:t>offiziellen</a:t>
            </a:r>
            <a:r>
              <a:rPr lang="fr-FR" dirty="0"/>
              <a:t> </a:t>
            </a:r>
            <a:r>
              <a:rPr lang="fr-FR" dirty="0" err="1"/>
              <a:t>Websites</a:t>
            </a:r>
            <a:r>
              <a:rPr lang="fr-FR" dirty="0"/>
              <a:t> </a:t>
            </a:r>
            <a:r>
              <a:rPr lang="fr-FR" dirty="0" err="1"/>
              <a:t>zu</a:t>
            </a:r>
            <a:r>
              <a:rPr lang="fr-FR" dirty="0"/>
              <a:t> </a:t>
            </a:r>
            <a:r>
              <a:rPr lang="fr-FR" dirty="0" err="1"/>
              <a:t>kaufen</a:t>
            </a:r>
            <a:endParaRPr dirty="0"/>
          </a:p>
          <a:p>
            <a:pPr marL="457200" lvl="0" indent="0" algn="l" rtl="0">
              <a:lnSpc>
                <a:spcPct val="100000"/>
              </a:lnSpc>
              <a:spcBef>
                <a:spcPts val="600"/>
              </a:spcBef>
              <a:spcAft>
                <a:spcPts val="0"/>
              </a:spcAft>
              <a:buNone/>
            </a:pPr>
            <a:endParaRPr dirty="0"/>
          </a:p>
          <a:p>
            <a:pPr marL="457200" lvl="0" indent="-381000" algn="l" rtl="0">
              <a:lnSpc>
                <a:spcPct val="100000"/>
              </a:lnSpc>
              <a:spcBef>
                <a:spcPts val="600"/>
              </a:spcBef>
              <a:spcAft>
                <a:spcPts val="0"/>
              </a:spcAft>
              <a:buSzPts val="2400"/>
              <a:buChar char="▰"/>
            </a:pPr>
            <a:r>
              <a:rPr lang="fr-FR" dirty="0" err="1"/>
              <a:t>Passen</a:t>
            </a:r>
            <a:r>
              <a:rPr lang="fr-FR" dirty="0"/>
              <a:t> </a:t>
            </a:r>
            <a:r>
              <a:rPr lang="fr-FR" dirty="0" err="1"/>
              <a:t>Sie</a:t>
            </a:r>
            <a:r>
              <a:rPr lang="fr-FR" dirty="0"/>
              <a:t> die </a:t>
            </a:r>
            <a:r>
              <a:rPr lang="fr-FR" dirty="0" err="1"/>
              <a:t>Einstellungen</a:t>
            </a:r>
            <a:r>
              <a:rPr lang="fr-FR" dirty="0"/>
              <a:t> der </a:t>
            </a:r>
            <a:r>
              <a:rPr lang="fr-FR" dirty="0" err="1"/>
              <a:t>elterlichen</a:t>
            </a:r>
            <a:r>
              <a:rPr lang="fr-FR" dirty="0"/>
              <a:t> </a:t>
            </a:r>
            <a:r>
              <a:rPr lang="fr-FR" dirty="0" err="1"/>
              <a:t>Kontrolle</a:t>
            </a:r>
            <a:r>
              <a:rPr lang="fr-FR" dirty="0"/>
              <a:t> an (</a:t>
            </a:r>
            <a:r>
              <a:rPr lang="fr-FR" dirty="0" err="1"/>
              <a:t>siehe</a:t>
            </a:r>
            <a:r>
              <a:rPr lang="fr-FR" dirty="0"/>
              <a:t> Workshop 2), um </a:t>
            </a:r>
            <a:r>
              <a:rPr lang="fr-FR" dirty="0" err="1"/>
              <a:t>Ihre</a:t>
            </a:r>
            <a:r>
              <a:rPr lang="fr-FR" dirty="0"/>
              <a:t> Kinder </a:t>
            </a:r>
            <a:r>
              <a:rPr lang="fr-FR" dirty="0" err="1"/>
              <a:t>zu</a:t>
            </a:r>
            <a:r>
              <a:rPr lang="fr-FR" dirty="0"/>
              <a:t> </a:t>
            </a:r>
            <a:r>
              <a:rPr lang="fr-FR" dirty="0" err="1"/>
              <a:t>schützen</a:t>
            </a:r>
            <a:r>
              <a:rPr lang="fr-FR" dirty="0"/>
              <a:t> </a:t>
            </a:r>
            <a:endParaRPr dirty="0"/>
          </a:p>
          <a:p>
            <a:pPr marL="457200" lvl="0" indent="0" algn="l" rtl="0">
              <a:lnSpc>
                <a:spcPct val="100000"/>
              </a:lnSpc>
              <a:spcBef>
                <a:spcPts val="600"/>
              </a:spcBef>
              <a:spcAft>
                <a:spcPts val="0"/>
              </a:spcAft>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2"/>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TIPP 4: SEIEN SIE SCHLAU ☺</a:t>
            </a:r>
            <a:endParaRPr/>
          </a:p>
        </p:txBody>
      </p:sp>
      <p:sp>
        <p:nvSpPr>
          <p:cNvPr id="157" name="Google Shape;157;p22"/>
          <p:cNvSpPr txBox="1">
            <a:spLocks noGrp="1"/>
          </p:cNvSpPr>
          <p:nvPr>
            <p:ph type="body" idx="1"/>
          </p:nvPr>
        </p:nvSpPr>
        <p:spPr>
          <a:xfrm>
            <a:off x="457200" y="1564225"/>
            <a:ext cx="7667400" cy="30132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a:t>Übermitteln Sie niemals sensible Informationen online</a:t>
            </a:r>
            <a:endParaRPr/>
          </a:p>
          <a:p>
            <a:pPr marL="457200" lvl="0" indent="0" algn="l" rtl="0">
              <a:lnSpc>
                <a:spcPct val="100000"/>
              </a:lnSpc>
              <a:spcBef>
                <a:spcPts val="600"/>
              </a:spcBef>
              <a:spcAft>
                <a:spcPts val="0"/>
              </a:spcAft>
              <a:buNone/>
            </a:pPr>
            <a:endParaRPr/>
          </a:p>
          <a:p>
            <a:pPr marL="457200" lvl="0" indent="-381000" algn="l" rtl="0">
              <a:lnSpc>
                <a:spcPct val="100000"/>
              </a:lnSpc>
              <a:spcBef>
                <a:spcPts val="600"/>
              </a:spcBef>
              <a:spcAft>
                <a:spcPts val="0"/>
              </a:spcAft>
              <a:buSzPts val="2400"/>
              <a:buChar char="▰"/>
            </a:pPr>
            <a:r>
              <a:rPr lang="fr-FR"/>
              <a:t>Niemand braucht Ihre Kreditkartennummer zu kennen </a:t>
            </a:r>
            <a:endParaRPr/>
          </a:p>
          <a:p>
            <a:pPr marL="457200" lvl="0" indent="0" algn="l" rtl="0">
              <a:lnSpc>
                <a:spcPct val="100000"/>
              </a:lnSpc>
              <a:spcBef>
                <a:spcPts val="600"/>
              </a:spcBef>
              <a:spcAft>
                <a:spcPts val="0"/>
              </a:spcAft>
              <a:buNone/>
            </a:pPr>
            <a:endParaRPr/>
          </a:p>
          <a:p>
            <a:pPr marL="457200" lvl="0" indent="-381000" algn="l" rtl="0">
              <a:lnSpc>
                <a:spcPct val="100000"/>
              </a:lnSpc>
              <a:spcBef>
                <a:spcPts val="600"/>
              </a:spcBef>
              <a:spcAft>
                <a:spcPts val="0"/>
              </a:spcAft>
              <a:buSzPts val="2400"/>
              <a:buChar char="▰"/>
            </a:pPr>
            <a:r>
              <a:rPr lang="fr-FR"/>
              <a:t>Nein, der König eines Dorfes in einem fernen Land hat Ihnen nicht 1 Million Euro hinterlassen</a:t>
            </a:r>
            <a:endParaRPr/>
          </a:p>
          <a:p>
            <a:pPr marL="457200" lvl="0" indent="0" algn="l" rtl="0">
              <a:lnSpc>
                <a:spcPct val="100000"/>
              </a:lnSpc>
              <a:spcBef>
                <a:spcPts val="600"/>
              </a:spcBef>
              <a:spcAft>
                <a:spcPts val="0"/>
              </a:spcAft>
              <a:buNone/>
            </a:pPr>
            <a:endParaRPr/>
          </a:p>
          <a:p>
            <a:pPr marL="457200" lvl="0" indent="-228600" algn="l" rtl="0">
              <a:lnSpc>
                <a:spcPct val="100000"/>
              </a:lnSpc>
              <a:spcBef>
                <a:spcPts val="600"/>
              </a:spcBef>
              <a:spcAft>
                <a:spcPts val="0"/>
              </a:spcAft>
              <a:buSzPts val="2400"/>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3"/>
          <p:cNvSpPr txBox="1">
            <a:spLocks noGrp="1"/>
          </p:cNvSpPr>
          <p:nvPr>
            <p:ph type="title"/>
          </p:nvPr>
        </p:nvSpPr>
        <p:spPr>
          <a:xfrm>
            <a:off x="457200" y="434575"/>
            <a:ext cx="76950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Techniken zum Datendiebstahl</a:t>
            </a:r>
            <a:endParaRPr/>
          </a:p>
        </p:txBody>
      </p:sp>
      <p:sp>
        <p:nvSpPr>
          <p:cNvPr id="163" name="Google Shape;163;p23"/>
          <p:cNvSpPr txBox="1">
            <a:spLocks noGrp="1"/>
          </p:cNvSpPr>
          <p:nvPr>
            <p:ph type="body" idx="1"/>
          </p:nvPr>
        </p:nvSpPr>
        <p:spPr>
          <a:xfrm>
            <a:off x="457200" y="1428748"/>
            <a:ext cx="6918960" cy="31488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a:t>Phishing</a:t>
            </a:r>
            <a:endParaRPr/>
          </a:p>
          <a:p>
            <a:pPr marL="76200" lvl="0" indent="0" algn="l" rtl="0">
              <a:lnSpc>
                <a:spcPct val="100000"/>
              </a:lnSpc>
              <a:spcBef>
                <a:spcPts val="600"/>
              </a:spcBef>
              <a:spcAft>
                <a:spcPts val="0"/>
              </a:spcAft>
              <a:buSzPts val="2400"/>
              <a:buNone/>
            </a:pPr>
            <a:endParaRPr/>
          </a:p>
          <a:p>
            <a:pPr marL="76200" lvl="0" indent="0" algn="just" rtl="0">
              <a:lnSpc>
                <a:spcPct val="100000"/>
              </a:lnSpc>
              <a:spcBef>
                <a:spcPts val="600"/>
              </a:spcBef>
              <a:spcAft>
                <a:spcPts val="0"/>
              </a:spcAft>
              <a:buSzPts val="2400"/>
              <a:buNone/>
            </a:pPr>
            <a:r>
              <a:rPr lang="fr-FR"/>
              <a:t>Eine betrügerische Praxis, bei der E-Mails verschickt werden, die vorgeben, von seriösen Unternehmen zu stammen, um Einzelpersonen dazu zu bringen, persönliche Informationen preiszugeben.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4"/>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Beispiel zu phishing</a:t>
            </a:r>
            <a:endParaRPr/>
          </a:p>
        </p:txBody>
      </p:sp>
      <p:pic>
        <p:nvPicPr>
          <p:cNvPr id="169" name="Google Shape;169;p24" descr="Hameçonnage — Wikipédia"/>
          <p:cNvPicPr preferRelativeResize="0"/>
          <p:nvPr/>
        </p:nvPicPr>
        <p:blipFill rotWithShape="1">
          <a:blip r:embed="rId3">
            <a:alphaModFix/>
          </a:blip>
          <a:srcRect/>
          <a:stretch/>
        </p:blipFill>
        <p:spPr>
          <a:xfrm>
            <a:off x="1957387" y="1291975"/>
            <a:ext cx="4976813" cy="3698615"/>
          </a:xfrm>
          <a:prstGeom prst="rect">
            <a:avLst/>
          </a:prstGeom>
          <a:noFill/>
          <a:ln>
            <a:noFill/>
          </a:ln>
        </p:spPr>
      </p:pic>
      <p:sp>
        <p:nvSpPr>
          <p:cNvPr id="170" name="Google Shape;170;p24"/>
          <p:cNvSpPr txBox="1"/>
          <p:nvPr/>
        </p:nvSpPr>
        <p:spPr>
          <a:xfrm>
            <a:off x="7040880" y="4792980"/>
            <a:ext cx="1927860"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050" b="0" i="0" u="none" strike="noStrike" cap="none">
                <a:solidFill>
                  <a:srgbClr val="000000"/>
                </a:solidFill>
                <a:latin typeface="Arial"/>
                <a:ea typeface="Arial"/>
                <a:cs typeface="Arial"/>
                <a:sym typeface="Arial"/>
              </a:rPr>
              <a:t>Source: Wikipedia</a:t>
            </a:r>
            <a:endParaRPr sz="105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5"/>
          <p:cNvSpPr txBox="1">
            <a:spLocks noGrp="1"/>
          </p:cNvSpPr>
          <p:nvPr>
            <p:ph type="title"/>
          </p:nvPr>
        </p:nvSpPr>
        <p:spPr>
          <a:xfrm>
            <a:off x="457200" y="434575"/>
            <a:ext cx="7658400" cy="8574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chemeClr val="dk1"/>
              </a:buClr>
              <a:buSzPts val="3600"/>
              <a:buFont typeface="Arial"/>
              <a:buNone/>
            </a:pPr>
            <a:r>
              <a:rPr lang="fr-FR"/>
              <a:t>Techniken zum Datendiebstahl</a:t>
            </a:r>
            <a:endParaRPr/>
          </a:p>
        </p:txBody>
      </p:sp>
      <p:sp>
        <p:nvSpPr>
          <p:cNvPr id="176" name="Google Shape;176;p25"/>
          <p:cNvSpPr txBox="1">
            <a:spLocks noGrp="1"/>
          </p:cNvSpPr>
          <p:nvPr>
            <p:ph type="body" idx="1"/>
          </p:nvPr>
        </p:nvSpPr>
        <p:spPr>
          <a:xfrm>
            <a:off x="457200" y="1428748"/>
            <a:ext cx="6025500" cy="31488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dirty="0"/>
              <a:t>Pharming</a:t>
            </a:r>
            <a:endParaRPr dirty="0"/>
          </a:p>
          <a:p>
            <a:pPr marL="457200" lvl="0" indent="-228600" algn="l" rtl="0">
              <a:lnSpc>
                <a:spcPct val="100000"/>
              </a:lnSpc>
              <a:spcBef>
                <a:spcPts val="600"/>
              </a:spcBef>
              <a:spcAft>
                <a:spcPts val="0"/>
              </a:spcAft>
              <a:buSzPts val="2400"/>
              <a:buNone/>
            </a:pPr>
            <a:endParaRPr dirty="0"/>
          </a:p>
          <a:p>
            <a:pPr marL="76200" lvl="0" indent="0" algn="just" rtl="0">
              <a:lnSpc>
                <a:spcPct val="100000"/>
              </a:lnSpc>
              <a:spcBef>
                <a:spcPts val="600"/>
              </a:spcBef>
              <a:spcAft>
                <a:spcPts val="0"/>
              </a:spcAft>
              <a:buSzPts val="2400"/>
              <a:buNone/>
            </a:pPr>
            <a:r>
              <a:rPr lang="fr-FR" dirty="0" err="1"/>
              <a:t>kriminelle</a:t>
            </a:r>
            <a:r>
              <a:rPr lang="fr-FR" dirty="0"/>
              <a:t> </a:t>
            </a:r>
            <a:r>
              <a:rPr lang="fr-FR" dirty="0" err="1"/>
              <a:t>Handlung</a:t>
            </a:r>
            <a:r>
              <a:rPr lang="fr-FR" dirty="0"/>
              <a:t>, </a:t>
            </a:r>
            <a:r>
              <a:rPr lang="fr-FR" dirty="0" err="1"/>
              <a:t>bei</a:t>
            </a:r>
            <a:r>
              <a:rPr lang="fr-FR" dirty="0"/>
              <a:t> der </a:t>
            </a:r>
            <a:r>
              <a:rPr lang="fr-FR" dirty="0" err="1"/>
              <a:t>eine</a:t>
            </a:r>
            <a:r>
              <a:rPr lang="fr-FR" dirty="0"/>
              <a:t> </a:t>
            </a:r>
            <a:r>
              <a:rPr lang="fr-FR" dirty="0" err="1"/>
              <a:t>gefälschte</a:t>
            </a:r>
            <a:r>
              <a:rPr lang="fr-FR" dirty="0"/>
              <a:t> </a:t>
            </a:r>
            <a:r>
              <a:rPr lang="fr-FR" dirty="0" err="1"/>
              <a:t>Website</a:t>
            </a:r>
            <a:r>
              <a:rPr lang="fr-FR" dirty="0"/>
              <a:t> </a:t>
            </a:r>
            <a:r>
              <a:rPr lang="fr-FR" dirty="0" err="1"/>
              <a:t>erstellt</a:t>
            </a:r>
            <a:r>
              <a:rPr lang="fr-FR" dirty="0"/>
              <a:t> </a:t>
            </a:r>
            <a:r>
              <a:rPr lang="fr-FR" dirty="0" err="1"/>
              <a:t>und</a:t>
            </a:r>
            <a:r>
              <a:rPr lang="fr-FR" dirty="0"/>
              <a:t> die </a:t>
            </a:r>
            <a:r>
              <a:rPr lang="fr-FR" dirty="0" err="1"/>
              <a:t>Nutzer</a:t>
            </a:r>
            <a:r>
              <a:rPr lang="fr-FR" dirty="0"/>
              <a:t>*</a:t>
            </a:r>
            <a:r>
              <a:rPr lang="fr-FR" dirty="0" err="1"/>
              <a:t>innen</a:t>
            </a:r>
            <a:r>
              <a:rPr lang="fr-FR" dirty="0"/>
              <a:t> </a:t>
            </a:r>
            <a:r>
              <a:rPr lang="fr-FR" dirty="0" err="1"/>
              <a:t>dann</a:t>
            </a:r>
            <a:r>
              <a:rPr lang="fr-FR" dirty="0"/>
              <a:t> </a:t>
            </a:r>
            <a:r>
              <a:rPr lang="fr-FR" dirty="0" err="1"/>
              <a:t>auf</a:t>
            </a:r>
            <a:r>
              <a:rPr lang="fr-FR" dirty="0"/>
              <a:t> </a:t>
            </a:r>
            <a:r>
              <a:rPr lang="fr-FR" dirty="0" err="1"/>
              <a:t>diese</a:t>
            </a:r>
            <a:r>
              <a:rPr lang="fr-FR" dirty="0"/>
              <a:t> </a:t>
            </a:r>
            <a:r>
              <a:rPr lang="fr-FR" dirty="0" err="1"/>
              <a:t>umgeleitet</a:t>
            </a:r>
            <a:r>
              <a:rPr lang="fr-FR" dirty="0"/>
              <a:t> </a:t>
            </a:r>
            <a:r>
              <a:rPr lang="fr-FR" dirty="0" err="1"/>
              <a:t>werden</a:t>
            </a:r>
            <a:r>
              <a:rPr lang="fr-FR" dirty="0"/>
              <a:t>. </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6"/>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Beispiel zu pharming</a:t>
            </a:r>
            <a:endParaRPr/>
          </a:p>
        </p:txBody>
      </p:sp>
      <p:pic>
        <p:nvPicPr>
          <p:cNvPr id="182" name="Google Shape;182;p26" descr="IGCSE ICT - Phishing, Pharming and Smishing"/>
          <p:cNvPicPr preferRelativeResize="0"/>
          <p:nvPr/>
        </p:nvPicPr>
        <p:blipFill rotWithShape="1">
          <a:blip r:embed="rId3">
            <a:alphaModFix/>
          </a:blip>
          <a:srcRect/>
          <a:stretch/>
        </p:blipFill>
        <p:spPr>
          <a:xfrm>
            <a:off x="1192530" y="1399223"/>
            <a:ext cx="5797064" cy="3469957"/>
          </a:xfrm>
          <a:prstGeom prst="rect">
            <a:avLst/>
          </a:prstGeom>
          <a:noFill/>
          <a:ln>
            <a:noFill/>
          </a:ln>
        </p:spPr>
      </p:pic>
      <p:sp>
        <p:nvSpPr>
          <p:cNvPr id="183" name="Google Shape;183;p26"/>
          <p:cNvSpPr txBox="1"/>
          <p:nvPr/>
        </p:nvSpPr>
        <p:spPr>
          <a:xfrm>
            <a:off x="7056120" y="4099739"/>
            <a:ext cx="179070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100" b="0" i="0" u="none" strike="noStrike" cap="none">
                <a:solidFill>
                  <a:srgbClr val="000000"/>
                </a:solidFill>
                <a:latin typeface="Arial"/>
                <a:ea typeface="Arial"/>
                <a:cs typeface="Arial"/>
                <a:sym typeface="Arial"/>
              </a:rPr>
              <a:t>Source: </a:t>
            </a:r>
            <a:r>
              <a:rPr lang="fr-FR" sz="11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https://www.ictlounge.com/html/phishing_pharming_smishing.htm</a:t>
            </a:r>
            <a:r>
              <a:rPr lang="fr-FR" sz="1100" b="0" i="0" u="none" strike="noStrike" cap="none">
                <a:solidFill>
                  <a:srgbClr val="000000"/>
                </a:solidFill>
                <a:latin typeface="Arial"/>
                <a:ea typeface="Arial"/>
                <a:cs typeface="Arial"/>
                <a:sym typeface="Arial"/>
              </a:rPr>
              <a:t>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7"/>
          <p:cNvSpPr txBox="1">
            <a:spLocks noGrp="1"/>
          </p:cNvSpPr>
          <p:nvPr>
            <p:ph type="title"/>
          </p:nvPr>
        </p:nvSpPr>
        <p:spPr>
          <a:xfrm>
            <a:off x="457200" y="434575"/>
            <a:ext cx="7189200" cy="8574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chemeClr val="dk1"/>
              </a:buClr>
              <a:buSzPts val="3600"/>
              <a:buFont typeface="Arial"/>
              <a:buNone/>
            </a:pPr>
            <a:r>
              <a:rPr lang="fr-FR"/>
              <a:t>Techniken zum Datendiebstahl</a:t>
            </a:r>
            <a:endParaRPr/>
          </a:p>
        </p:txBody>
      </p:sp>
      <p:sp>
        <p:nvSpPr>
          <p:cNvPr id="189" name="Google Shape;189;p27"/>
          <p:cNvSpPr txBox="1">
            <a:spLocks noGrp="1"/>
          </p:cNvSpPr>
          <p:nvPr>
            <p:ph type="body" idx="1"/>
          </p:nvPr>
        </p:nvSpPr>
        <p:spPr>
          <a:xfrm>
            <a:off x="457200" y="1428750"/>
            <a:ext cx="7189200" cy="31488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a:t>Vishing</a:t>
            </a:r>
            <a:endParaRPr/>
          </a:p>
          <a:p>
            <a:pPr marL="76200" lvl="0" indent="0" algn="l" rtl="0">
              <a:lnSpc>
                <a:spcPct val="100000"/>
              </a:lnSpc>
              <a:spcBef>
                <a:spcPts val="600"/>
              </a:spcBef>
              <a:spcAft>
                <a:spcPts val="0"/>
              </a:spcAft>
              <a:buSzPts val="2400"/>
              <a:buNone/>
            </a:pPr>
            <a:endParaRPr/>
          </a:p>
          <a:p>
            <a:pPr marL="76200" lvl="0" indent="0" algn="l" rtl="0">
              <a:lnSpc>
                <a:spcPct val="100000"/>
              </a:lnSpc>
              <a:spcBef>
                <a:spcPts val="600"/>
              </a:spcBef>
              <a:spcAft>
                <a:spcPts val="0"/>
              </a:spcAft>
              <a:buClr>
                <a:schemeClr val="dk1"/>
              </a:buClr>
              <a:buSzPts val="1100"/>
              <a:buFont typeface="Arial"/>
              <a:buNone/>
            </a:pPr>
            <a:r>
              <a:rPr lang="fr-FR"/>
              <a:t>Telefonanrufe oder das Hinterlassen von Sprachnachrichten, die vorgeben, von seriösen Unternehmen zu stammen, um Einzelpersonen zur Preisgabe persönlicher Daten zu veranlassen</a:t>
            </a:r>
            <a:endParaRPr/>
          </a:p>
          <a:p>
            <a:pPr marL="76200" lvl="0" indent="0" algn="l" rtl="0">
              <a:lnSpc>
                <a:spcPct val="100000"/>
              </a:lnSpc>
              <a:spcBef>
                <a:spcPts val="600"/>
              </a:spcBef>
              <a:spcAft>
                <a:spcPts val="0"/>
              </a:spcAft>
              <a:buClr>
                <a:schemeClr val="dk1"/>
              </a:buClr>
              <a:buSzPts val="1100"/>
              <a:buFont typeface="Arial"/>
              <a:buNone/>
            </a:pPr>
            <a:endParaRPr/>
          </a:p>
          <a:p>
            <a:pPr marL="76200" lvl="0" indent="0" algn="l" rtl="0">
              <a:lnSpc>
                <a:spcPct val="100000"/>
              </a:lnSpc>
              <a:spcBef>
                <a:spcPts val="600"/>
              </a:spcBef>
              <a:spcAft>
                <a:spcPts val="0"/>
              </a:spcAft>
              <a:buClr>
                <a:schemeClr val="dk1"/>
              </a:buClr>
              <a:buSzPts val="1100"/>
              <a:buFont typeface="Arial"/>
              <a:buNone/>
            </a:pPr>
            <a:r>
              <a:rPr lang="fr-FR"/>
              <a:t>(z. B. Phishing per Telefon/Sprachmitteilung)</a:t>
            </a:r>
            <a:endParaRPr/>
          </a:p>
          <a:p>
            <a:pPr marL="76200" lvl="0" indent="0" algn="l" rtl="0">
              <a:lnSpc>
                <a:spcPct val="100000"/>
              </a:lnSpc>
              <a:spcBef>
                <a:spcPts val="600"/>
              </a:spcBef>
              <a:spcAft>
                <a:spcPts val="0"/>
              </a:spcAft>
              <a:buSzPts val="240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8"/>
          <p:cNvSpPr txBox="1">
            <a:spLocks noGrp="1"/>
          </p:cNvSpPr>
          <p:nvPr>
            <p:ph type="title"/>
          </p:nvPr>
        </p:nvSpPr>
        <p:spPr>
          <a:xfrm>
            <a:off x="457200" y="434575"/>
            <a:ext cx="76950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Techniken zum Datendiebstahl</a:t>
            </a:r>
            <a:endParaRPr/>
          </a:p>
        </p:txBody>
      </p:sp>
      <p:sp>
        <p:nvSpPr>
          <p:cNvPr id="195" name="Google Shape;195;p28"/>
          <p:cNvSpPr txBox="1">
            <a:spLocks noGrp="1"/>
          </p:cNvSpPr>
          <p:nvPr>
            <p:ph type="body" idx="1"/>
          </p:nvPr>
        </p:nvSpPr>
        <p:spPr>
          <a:xfrm>
            <a:off x="457200" y="1428750"/>
            <a:ext cx="7143000" cy="31488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a:t>Smishing</a:t>
            </a:r>
            <a:endParaRPr/>
          </a:p>
          <a:p>
            <a:pPr marL="457200" lvl="0" indent="-228600" algn="l" rtl="0">
              <a:lnSpc>
                <a:spcPct val="100000"/>
              </a:lnSpc>
              <a:spcBef>
                <a:spcPts val="600"/>
              </a:spcBef>
              <a:spcAft>
                <a:spcPts val="0"/>
              </a:spcAft>
              <a:buSzPts val="2400"/>
              <a:buNone/>
            </a:pPr>
            <a:endParaRPr/>
          </a:p>
          <a:p>
            <a:pPr marL="76200" lvl="0" indent="0" algn="l" rtl="0">
              <a:lnSpc>
                <a:spcPct val="100000"/>
              </a:lnSpc>
              <a:spcBef>
                <a:spcPts val="600"/>
              </a:spcBef>
              <a:spcAft>
                <a:spcPts val="0"/>
              </a:spcAft>
              <a:buClr>
                <a:schemeClr val="dk1"/>
              </a:buClr>
              <a:buSzPts val="1100"/>
              <a:buFont typeface="Arial"/>
              <a:buNone/>
            </a:pPr>
            <a:r>
              <a:rPr lang="fr-FR"/>
              <a:t>Versenden von Textnachrichten, die vorgeben, von seriösen Unternehmen zu stammen, um Personen zur Preisgabe persönlicher Daten zu verleiten</a:t>
            </a:r>
            <a:endParaRPr/>
          </a:p>
          <a:p>
            <a:pPr marL="76200" lvl="0" indent="0" algn="l" rtl="0">
              <a:lnSpc>
                <a:spcPct val="100000"/>
              </a:lnSpc>
              <a:spcBef>
                <a:spcPts val="600"/>
              </a:spcBef>
              <a:spcAft>
                <a:spcPts val="0"/>
              </a:spcAft>
              <a:buClr>
                <a:schemeClr val="dk1"/>
              </a:buClr>
              <a:buSzPts val="1100"/>
              <a:buFont typeface="Arial"/>
              <a:buNone/>
            </a:pPr>
            <a:endParaRPr/>
          </a:p>
          <a:p>
            <a:pPr marL="76200" lvl="0" indent="0" algn="l" rtl="0">
              <a:lnSpc>
                <a:spcPct val="100000"/>
              </a:lnSpc>
              <a:spcBef>
                <a:spcPts val="600"/>
              </a:spcBef>
              <a:spcAft>
                <a:spcPts val="0"/>
              </a:spcAft>
              <a:buClr>
                <a:schemeClr val="dk1"/>
              </a:buClr>
              <a:buSzPts val="1100"/>
              <a:buFont typeface="Arial"/>
              <a:buNone/>
            </a:pPr>
            <a:r>
              <a:rPr lang="fr-FR"/>
              <a:t>(z. B. Phishing per Textnachricht)</a:t>
            </a:r>
            <a:endParaRPr/>
          </a:p>
          <a:p>
            <a:pPr marL="76200" lvl="0" indent="0" algn="l" rtl="0">
              <a:lnSpc>
                <a:spcPct val="100000"/>
              </a:lnSpc>
              <a:spcBef>
                <a:spcPts val="600"/>
              </a:spcBef>
              <a:spcAft>
                <a:spcPts val="0"/>
              </a:spcAft>
              <a:buSzPts val="2400"/>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9"/>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Diskussion</a:t>
            </a:r>
            <a:endParaRPr/>
          </a:p>
        </p:txBody>
      </p:sp>
      <p:sp>
        <p:nvSpPr>
          <p:cNvPr id="201" name="Google Shape;201;p29"/>
          <p:cNvSpPr txBox="1">
            <a:spLocks noGrp="1"/>
          </p:cNvSpPr>
          <p:nvPr>
            <p:ph type="body" idx="1"/>
          </p:nvPr>
        </p:nvSpPr>
        <p:spPr>
          <a:xfrm>
            <a:off x="358140" y="1786888"/>
            <a:ext cx="6025500"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a:t>Haben Sie einen dieser Versuche erlebt, persönliche Daten zu stehlen?</a:t>
            </a:r>
            <a:endParaRPr/>
          </a:p>
          <a:p>
            <a:pPr marL="457200" lvl="0" indent="0" algn="just" rtl="0">
              <a:lnSpc>
                <a:spcPct val="100000"/>
              </a:lnSpc>
              <a:spcBef>
                <a:spcPts val="600"/>
              </a:spcBef>
              <a:spcAft>
                <a:spcPts val="0"/>
              </a:spcAft>
              <a:buNone/>
            </a:pPr>
            <a:endParaRPr/>
          </a:p>
          <a:p>
            <a:pPr marL="457200" lvl="0" indent="-381000" algn="just" rtl="0">
              <a:lnSpc>
                <a:spcPct val="100000"/>
              </a:lnSpc>
              <a:spcBef>
                <a:spcPts val="600"/>
              </a:spcBef>
              <a:spcAft>
                <a:spcPts val="0"/>
              </a:spcAft>
              <a:buSzPts val="2400"/>
              <a:buChar char="▰"/>
            </a:pPr>
            <a:r>
              <a:rPr lang="fr-FR"/>
              <a:t>Wenn Sie die Betrugsversuche kennen, können Sie sie leichter erkennen.</a:t>
            </a:r>
            <a:endParaRPr/>
          </a:p>
          <a:p>
            <a:pPr marL="457200" lvl="0" indent="0" algn="just" rtl="0">
              <a:lnSpc>
                <a:spcPct val="100000"/>
              </a:lnSpc>
              <a:spcBef>
                <a:spcPts val="600"/>
              </a:spcBef>
              <a:spcAft>
                <a:spcPts val="0"/>
              </a:spcAft>
              <a:buNone/>
            </a:pPr>
            <a:endParaRPr/>
          </a:p>
          <a:p>
            <a:pPr marL="457200" lvl="0" indent="-228600" algn="l" rtl="0">
              <a:lnSpc>
                <a:spcPct val="100000"/>
              </a:lnSpc>
              <a:spcBef>
                <a:spcPts val="600"/>
              </a:spcBef>
              <a:spcAft>
                <a:spcPts val="0"/>
              </a:spcAft>
              <a:buSzPts val="2400"/>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0"/>
          <p:cNvSpPr/>
          <p:nvPr/>
        </p:nvSpPr>
        <p:spPr>
          <a:xfrm>
            <a:off x="4777835" y="535576"/>
            <a:ext cx="4284618" cy="428461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07" name="Google Shape;207;p30"/>
          <p:cNvSpPr txBox="1">
            <a:spLocks noGrp="1"/>
          </p:cNvSpPr>
          <p:nvPr>
            <p:ph type="ctrTitle"/>
          </p:nvPr>
        </p:nvSpPr>
        <p:spPr>
          <a:xfrm>
            <a:off x="688050" y="909266"/>
            <a:ext cx="5171100" cy="1159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6000"/>
              <a:buNone/>
            </a:pPr>
            <a:r>
              <a:rPr lang="fr-FR" sz="4800" dirty="0"/>
              <a:t>Online-</a:t>
            </a:r>
            <a:br>
              <a:rPr lang="fr-FR" sz="4800" dirty="0"/>
            </a:br>
            <a:r>
              <a:rPr lang="fr-FR" sz="4800" dirty="0" err="1"/>
              <a:t>Missbrauch</a:t>
            </a:r>
            <a:br>
              <a:rPr lang="fr-FR" dirty="0"/>
            </a:br>
            <a:endParaRPr dirty="0"/>
          </a:p>
        </p:txBody>
      </p:sp>
      <p:pic>
        <p:nvPicPr>
          <p:cNvPr id="208" name="Google Shape;208;p30" descr="A close up of a logo&#10;&#10;Description automatically generated"/>
          <p:cNvPicPr preferRelativeResize="0"/>
          <p:nvPr/>
        </p:nvPicPr>
        <p:blipFill rotWithShape="1">
          <a:blip r:embed="rId3">
            <a:alphaModFix/>
          </a:blip>
          <a:srcRect l="12116" t="15746" r="12114" b="15851"/>
          <a:stretch/>
        </p:blipFill>
        <p:spPr>
          <a:xfrm>
            <a:off x="5230509" y="1489166"/>
            <a:ext cx="3379916" cy="242969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1"/>
          <p:cNvSpPr txBox="1">
            <a:spLocks noGrp="1"/>
          </p:cNvSpPr>
          <p:nvPr>
            <p:ph type="title"/>
          </p:nvPr>
        </p:nvSpPr>
        <p:spPr>
          <a:xfrm>
            <a:off x="602600" y="533981"/>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Einleitung</a:t>
            </a:r>
            <a:endParaRPr/>
          </a:p>
        </p:txBody>
      </p:sp>
      <p:sp>
        <p:nvSpPr>
          <p:cNvPr id="214" name="Google Shape;214;p31"/>
          <p:cNvSpPr txBox="1">
            <a:spLocks noGrp="1"/>
          </p:cNvSpPr>
          <p:nvPr>
            <p:ph type="body" idx="1"/>
          </p:nvPr>
        </p:nvSpPr>
        <p:spPr>
          <a:xfrm>
            <a:off x="457200" y="1488225"/>
            <a:ext cx="8633700" cy="10395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Nach</a:t>
            </a:r>
            <a:r>
              <a:rPr lang="fr-FR" dirty="0"/>
              <a:t> </a:t>
            </a:r>
            <a:r>
              <a:rPr lang="fr-FR" dirty="0" err="1"/>
              <a:t>Angaben</a:t>
            </a:r>
            <a:r>
              <a:rPr lang="fr-FR" dirty="0"/>
              <a:t> der </a:t>
            </a:r>
            <a:r>
              <a:rPr lang="fr-FR" dirty="0" err="1"/>
              <a:t>britischen</a:t>
            </a:r>
            <a:r>
              <a:rPr lang="fr-FR" dirty="0"/>
              <a:t> National Society for the Prevention of </a:t>
            </a:r>
            <a:r>
              <a:rPr lang="fr-FR" dirty="0" err="1"/>
              <a:t>Cruelty</a:t>
            </a:r>
            <a:r>
              <a:rPr lang="fr-FR" dirty="0"/>
              <a:t> to </a:t>
            </a:r>
            <a:r>
              <a:rPr lang="fr-FR" dirty="0" err="1"/>
              <a:t>Children</a:t>
            </a:r>
            <a:r>
              <a:rPr lang="fr-FR" dirty="0"/>
              <a:t> (Nationale Gesellschaft </a:t>
            </a:r>
            <a:r>
              <a:rPr lang="fr-FR" dirty="0" err="1"/>
              <a:t>zur</a:t>
            </a:r>
            <a:r>
              <a:rPr lang="fr-FR" dirty="0"/>
              <a:t> </a:t>
            </a:r>
            <a:r>
              <a:rPr lang="fr-FR" dirty="0" err="1"/>
              <a:t>Verhütung</a:t>
            </a:r>
            <a:r>
              <a:rPr lang="fr-FR" dirty="0"/>
              <a:t> von </a:t>
            </a:r>
            <a:r>
              <a:rPr lang="fr-FR" dirty="0" err="1"/>
              <a:t>Grausamkeiten</a:t>
            </a:r>
            <a:r>
              <a:rPr lang="fr-FR" dirty="0"/>
              <a:t> an </a:t>
            </a:r>
            <a:r>
              <a:rPr lang="fr-FR" dirty="0" err="1"/>
              <a:t>Kindern</a:t>
            </a:r>
            <a:r>
              <a:rPr lang="fr-FR" dirty="0"/>
              <a:t>) </a:t>
            </a:r>
            <a:r>
              <a:rPr lang="fr-FR" dirty="0" err="1"/>
              <a:t>kann</a:t>
            </a:r>
            <a:r>
              <a:rPr lang="fr-FR" dirty="0"/>
              <a:t> der Online-</a:t>
            </a:r>
            <a:r>
              <a:rPr lang="fr-FR" dirty="0" err="1"/>
              <a:t>Missbrauch</a:t>
            </a:r>
            <a:r>
              <a:rPr lang="fr-FR" dirty="0"/>
              <a:t> von </a:t>
            </a:r>
            <a:r>
              <a:rPr lang="fr-FR" dirty="0" err="1"/>
              <a:t>Kindern</a:t>
            </a:r>
            <a:r>
              <a:rPr lang="fr-FR" dirty="0"/>
              <a:t> </a:t>
            </a:r>
            <a:r>
              <a:rPr lang="fr-FR" dirty="0" err="1"/>
              <a:t>sechs</a:t>
            </a:r>
            <a:r>
              <a:rPr lang="fr-FR" dirty="0"/>
              <a:t> </a:t>
            </a:r>
            <a:r>
              <a:rPr lang="fr-FR" dirty="0" err="1"/>
              <a:t>Hauptformen</a:t>
            </a:r>
            <a:r>
              <a:rPr lang="fr-FR" dirty="0"/>
              <a:t> </a:t>
            </a:r>
            <a:r>
              <a:rPr lang="fr-FR" dirty="0" err="1"/>
              <a:t>annehmen</a:t>
            </a:r>
            <a:r>
              <a:rPr lang="fr-FR" dirty="0"/>
              <a:t>.</a:t>
            </a:r>
            <a:endParaRPr dirty="0"/>
          </a:p>
          <a:p>
            <a:pPr marL="457200" lvl="0" indent="-228600" algn="just" rtl="0">
              <a:lnSpc>
                <a:spcPct val="100000"/>
              </a:lnSpc>
              <a:spcBef>
                <a:spcPts val="600"/>
              </a:spcBef>
              <a:spcAft>
                <a:spcPts val="0"/>
              </a:spcAft>
              <a:buSzPts val="2400"/>
              <a:buNone/>
            </a:pPr>
            <a:endParaRPr dirty="0"/>
          </a:p>
        </p:txBody>
      </p:sp>
      <p:sp>
        <p:nvSpPr>
          <p:cNvPr id="215" name="Google Shape;215;p31"/>
          <p:cNvSpPr txBox="1"/>
          <p:nvPr/>
        </p:nvSpPr>
        <p:spPr>
          <a:xfrm>
            <a:off x="7597699" y="7880559"/>
            <a:ext cx="840421"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100" b="0" i="0" u="none" strike="noStrike" cap="none">
                <a:solidFill>
                  <a:schemeClr val="lt1"/>
                </a:solidFill>
                <a:latin typeface="Arial"/>
                <a:ea typeface="Arial"/>
                <a:cs typeface="Arial"/>
                <a:sym typeface="Arial"/>
              </a:rPr>
              <a:t>Source: Pixabay</a:t>
            </a:r>
            <a:endParaRPr sz="1100" b="0" i="0" u="none" strike="noStrike" cap="none">
              <a:solidFill>
                <a:schemeClr val="lt1"/>
              </a:solidFill>
              <a:latin typeface="Arial"/>
              <a:ea typeface="Arial"/>
              <a:cs typeface="Arial"/>
              <a:sym typeface="Arial"/>
            </a:endParaRPr>
          </a:p>
        </p:txBody>
      </p:sp>
      <p:pic>
        <p:nvPicPr>
          <p:cNvPr id="216" name="Google Shape;216;p31" descr="https://media.istockphoto.com/photos/young-boy-who-is-the-victim-of-online-bullying-picture-id482727769?b=1&amp;k=6&amp;m=482727769&amp;s=170667a&amp;w=0&amp;h=ajzO0J2DhnAiqcruPHy1oTKpEb-XBt7HMQrDB31yu3g="/>
          <p:cNvPicPr preferRelativeResize="0"/>
          <p:nvPr/>
        </p:nvPicPr>
        <p:blipFill rotWithShape="1">
          <a:blip r:embed="rId3">
            <a:alphaModFix/>
          </a:blip>
          <a:srcRect/>
          <a:stretch/>
        </p:blipFill>
        <p:spPr>
          <a:xfrm>
            <a:off x="1871662" y="3128963"/>
            <a:ext cx="2529353" cy="1631525"/>
          </a:xfrm>
          <a:prstGeom prst="rect">
            <a:avLst/>
          </a:prstGeom>
          <a:noFill/>
          <a:ln>
            <a:noFill/>
          </a:ln>
        </p:spPr>
      </p:pic>
      <p:pic>
        <p:nvPicPr>
          <p:cNvPr id="217" name="Google Shape;217;p31" descr="https://media.istockphoto.com/photos/cyber-bullying-online-bullying-victim-picture-id490202343?b=1&amp;k=6&amp;m=490202343&amp;s=170667a&amp;w=0&amp;h=EE8TJgWb2JTFI-nI3McUbktEwAei9fmXEiCYUKndu3c="/>
          <p:cNvPicPr preferRelativeResize="0"/>
          <p:nvPr/>
        </p:nvPicPr>
        <p:blipFill rotWithShape="1">
          <a:blip r:embed="rId4">
            <a:alphaModFix/>
          </a:blip>
          <a:srcRect/>
          <a:stretch/>
        </p:blipFill>
        <p:spPr>
          <a:xfrm>
            <a:off x="4900613" y="3128962"/>
            <a:ext cx="2598531" cy="1631525"/>
          </a:xfrm>
          <a:prstGeom prst="rect">
            <a:avLst/>
          </a:prstGeom>
          <a:noFill/>
          <a:ln>
            <a:noFill/>
          </a:ln>
        </p:spPr>
      </p:pic>
      <p:sp>
        <p:nvSpPr>
          <p:cNvPr id="218" name="Google Shape;218;p31"/>
          <p:cNvSpPr txBox="1"/>
          <p:nvPr/>
        </p:nvSpPr>
        <p:spPr>
          <a:xfrm>
            <a:off x="4027895" y="4747391"/>
            <a:ext cx="1494263"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100">
                <a:solidFill>
                  <a:schemeClr val="lt1"/>
                </a:solidFill>
              </a:rPr>
              <a:t>Quelle</a:t>
            </a:r>
            <a:r>
              <a:rPr lang="fr-FR" sz="1100" b="0" i="0" u="none" strike="noStrike" cap="none">
                <a:solidFill>
                  <a:schemeClr val="lt1"/>
                </a:solidFill>
                <a:latin typeface="Arial"/>
                <a:ea typeface="Arial"/>
                <a:cs typeface="Arial"/>
                <a:sym typeface="Arial"/>
              </a:rPr>
              <a:t>: Pixabay</a:t>
            </a:r>
            <a:endParaRPr sz="1100" b="0" i="0" u="none" strike="noStrike" cap="non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2"/>
          <p:cNvSpPr txBox="1">
            <a:spLocks noGrp="1"/>
          </p:cNvSpPr>
          <p:nvPr>
            <p:ph type="body" idx="1"/>
          </p:nvPr>
        </p:nvSpPr>
        <p:spPr>
          <a:xfrm>
            <a:off x="561275" y="1837500"/>
            <a:ext cx="8032800"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Definition</a:t>
            </a:r>
            <a:r>
              <a:rPr lang="fr-FR" dirty="0"/>
              <a:t>: </a:t>
            </a:r>
            <a:r>
              <a:rPr lang="fr-FR" dirty="0" err="1"/>
              <a:t>Jede</a:t>
            </a:r>
            <a:r>
              <a:rPr lang="fr-FR" dirty="0"/>
              <a:t> Art von Mobbing, die online </a:t>
            </a:r>
            <a:r>
              <a:rPr lang="fr-FR" dirty="0" err="1"/>
              <a:t>stattfindet</a:t>
            </a:r>
            <a:endParaRPr dirty="0"/>
          </a:p>
          <a:p>
            <a:pPr marL="457200" lvl="0" indent="0" algn="just" rtl="0">
              <a:lnSpc>
                <a:spcPct val="100000"/>
              </a:lnSpc>
              <a:spcBef>
                <a:spcPts val="600"/>
              </a:spcBef>
              <a:spcAft>
                <a:spcPts val="0"/>
              </a:spcAft>
              <a:buNone/>
            </a:pPr>
            <a:endParaRPr dirty="0"/>
          </a:p>
          <a:p>
            <a:pPr marL="457200" lvl="0" indent="-381000" algn="just" rtl="0">
              <a:lnSpc>
                <a:spcPct val="100000"/>
              </a:lnSpc>
              <a:spcBef>
                <a:spcPts val="600"/>
              </a:spcBef>
              <a:spcAft>
                <a:spcPts val="0"/>
              </a:spcAft>
              <a:buSzPts val="2400"/>
              <a:buChar char="▰"/>
            </a:pPr>
            <a:r>
              <a:rPr lang="fr-FR" dirty="0"/>
              <a:t>Mobbing </a:t>
            </a:r>
            <a:r>
              <a:rPr lang="fr-FR" dirty="0" err="1"/>
              <a:t>ist</a:t>
            </a:r>
            <a:r>
              <a:rPr lang="fr-FR" dirty="0"/>
              <a:t> die </a:t>
            </a:r>
            <a:r>
              <a:rPr lang="fr-FR" dirty="0" err="1"/>
              <a:t>wiederholte</a:t>
            </a:r>
            <a:r>
              <a:rPr lang="fr-FR" dirty="0"/>
              <a:t> </a:t>
            </a:r>
            <a:r>
              <a:rPr lang="fr-FR" dirty="0" err="1"/>
              <a:t>Verwendung</a:t>
            </a:r>
            <a:r>
              <a:rPr lang="fr-FR" dirty="0"/>
              <a:t> von </a:t>
            </a:r>
            <a:r>
              <a:rPr lang="fr-FR" dirty="0" err="1"/>
              <a:t>Worten</a:t>
            </a:r>
            <a:r>
              <a:rPr lang="fr-FR" dirty="0"/>
              <a:t> </a:t>
            </a:r>
            <a:r>
              <a:rPr lang="fr-FR" dirty="0" err="1"/>
              <a:t>oder</a:t>
            </a:r>
            <a:r>
              <a:rPr lang="fr-FR" dirty="0"/>
              <a:t> </a:t>
            </a:r>
            <a:r>
              <a:rPr lang="fr-FR" dirty="0" err="1"/>
              <a:t>Verhaltensweisen</a:t>
            </a:r>
            <a:r>
              <a:rPr lang="fr-FR" dirty="0"/>
              <a:t> mit </a:t>
            </a:r>
            <a:r>
              <a:rPr lang="fr-FR" dirty="0" err="1"/>
              <a:t>dem</a:t>
            </a:r>
            <a:r>
              <a:rPr lang="fr-FR" dirty="0"/>
              <a:t> </a:t>
            </a:r>
            <a:r>
              <a:rPr lang="fr-FR" dirty="0" err="1"/>
              <a:t>Ziel</a:t>
            </a:r>
            <a:r>
              <a:rPr lang="fr-FR" dirty="0"/>
              <a:t> </a:t>
            </a:r>
            <a:r>
              <a:rPr lang="fr-FR" dirty="0" err="1"/>
              <a:t>oder</a:t>
            </a:r>
            <a:r>
              <a:rPr lang="fr-FR" dirty="0"/>
              <a:t> der </a:t>
            </a:r>
            <a:r>
              <a:rPr lang="fr-FR" dirty="0" err="1"/>
              <a:t>Wirkung</a:t>
            </a:r>
            <a:r>
              <a:rPr lang="fr-FR" dirty="0"/>
              <a:t>, die </a:t>
            </a:r>
            <a:r>
              <a:rPr lang="fr-FR" dirty="0" err="1"/>
              <a:t>Lebensbedingungen</a:t>
            </a:r>
            <a:r>
              <a:rPr lang="fr-FR" dirty="0"/>
              <a:t> des </a:t>
            </a:r>
            <a:r>
              <a:rPr lang="fr-FR" dirty="0" err="1"/>
              <a:t>Opfers</a:t>
            </a:r>
            <a:r>
              <a:rPr lang="fr-FR" dirty="0"/>
              <a:t> </a:t>
            </a:r>
            <a:r>
              <a:rPr lang="fr-FR" dirty="0" err="1"/>
              <a:t>zu</a:t>
            </a:r>
            <a:r>
              <a:rPr lang="fr-FR" dirty="0"/>
              <a:t> </a:t>
            </a:r>
            <a:r>
              <a:rPr lang="fr-FR" dirty="0" err="1"/>
              <a:t>verschlechtern</a:t>
            </a:r>
            <a:r>
              <a:rPr lang="fr-FR" dirty="0"/>
              <a:t>. Dies </a:t>
            </a:r>
            <a:r>
              <a:rPr lang="fr-FR" dirty="0" err="1"/>
              <a:t>führt</a:t>
            </a:r>
            <a:r>
              <a:rPr lang="fr-FR" dirty="0"/>
              <a:t> </a:t>
            </a:r>
            <a:r>
              <a:rPr lang="fr-FR" dirty="0" err="1"/>
              <a:t>zu</a:t>
            </a:r>
            <a:r>
              <a:rPr lang="fr-FR" dirty="0"/>
              <a:t> </a:t>
            </a:r>
            <a:r>
              <a:rPr lang="fr-FR" dirty="0" err="1"/>
              <a:t>einer</a:t>
            </a:r>
            <a:r>
              <a:rPr lang="fr-FR" dirty="0"/>
              <a:t> </a:t>
            </a:r>
            <a:r>
              <a:rPr lang="fr-FR" dirty="0" err="1"/>
              <a:t>Verschlechterung</a:t>
            </a:r>
            <a:r>
              <a:rPr lang="fr-FR" dirty="0"/>
              <a:t> der </a:t>
            </a:r>
            <a:r>
              <a:rPr lang="fr-FR" dirty="0" err="1"/>
              <a:t>körperlichen</a:t>
            </a:r>
            <a:r>
              <a:rPr lang="fr-FR" dirty="0"/>
              <a:t> </a:t>
            </a:r>
            <a:r>
              <a:rPr lang="fr-FR" dirty="0" err="1"/>
              <a:t>oder</a:t>
            </a:r>
            <a:r>
              <a:rPr lang="fr-FR" dirty="0"/>
              <a:t> </a:t>
            </a:r>
            <a:r>
              <a:rPr lang="fr-FR" dirty="0" err="1"/>
              <a:t>geistigen</a:t>
            </a:r>
            <a:r>
              <a:rPr lang="fr-FR" dirty="0"/>
              <a:t> </a:t>
            </a:r>
            <a:r>
              <a:rPr lang="fr-FR" dirty="0" err="1"/>
              <a:t>Gesundheit</a:t>
            </a:r>
            <a:r>
              <a:rPr lang="fr-FR" dirty="0"/>
              <a:t> der </a:t>
            </a:r>
            <a:r>
              <a:rPr lang="fr-FR" dirty="0" err="1"/>
              <a:t>gemobbten</a:t>
            </a:r>
            <a:r>
              <a:rPr lang="fr-FR" dirty="0"/>
              <a:t> Person (</a:t>
            </a:r>
            <a:r>
              <a:rPr lang="fr-FR" dirty="0" err="1"/>
              <a:t>Angstzustände</a:t>
            </a:r>
            <a:r>
              <a:rPr lang="fr-FR" dirty="0"/>
              <a:t>, </a:t>
            </a:r>
            <a:r>
              <a:rPr lang="fr-FR" dirty="0" err="1"/>
              <a:t>Bauchschmerzen</a:t>
            </a:r>
            <a:r>
              <a:rPr lang="fr-FR" dirty="0"/>
              <a:t>....)</a:t>
            </a:r>
            <a:endParaRPr dirty="0"/>
          </a:p>
          <a:p>
            <a:pPr marL="457200" lvl="0" indent="0" algn="just" rtl="0">
              <a:lnSpc>
                <a:spcPct val="100000"/>
              </a:lnSpc>
              <a:spcBef>
                <a:spcPts val="600"/>
              </a:spcBef>
              <a:spcAft>
                <a:spcPts val="0"/>
              </a:spcAft>
              <a:buNone/>
            </a:pPr>
            <a:endParaRPr dirty="0"/>
          </a:p>
        </p:txBody>
      </p:sp>
      <p:sp>
        <p:nvSpPr>
          <p:cNvPr id="224" name="Google Shape;224;p32"/>
          <p:cNvSpPr txBox="1"/>
          <p:nvPr/>
        </p:nvSpPr>
        <p:spPr>
          <a:xfrm>
            <a:off x="-1" y="878872"/>
            <a:ext cx="890610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dirty="0">
                <a:solidFill>
                  <a:schemeClr val="lt1"/>
                </a:solidFill>
              </a:rPr>
              <a:t>1: </a:t>
            </a:r>
            <a:r>
              <a:rPr lang="fr-FR" sz="4000" b="1" dirty="0" err="1">
                <a:solidFill>
                  <a:schemeClr val="lt1"/>
                </a:solidFill>
              </a:rPr>
              <a:t>Cybermobbing</a:t>
            </a:r>
            <a:endParaRPr sz="4000" b="1" i="0" u="none" strike="noStrike" cap="none" dirty="0">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3"/>
          <p:cNvSpPr txBox="1">
            <a:spLocks noGrp="1"/>
          </p:cNvSpPr>
          <p:nvPr>
            <p:ph type="body" idx="1"/>
          </p:nvPr>
        </p:nvSpPr>
        <p:spPr>
          <a:xfrm>
            <a:off x="427462" y="1941587"/>
            <a:ext cx="8441475"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Definition</a:t>
            </a:r>
            <a:r>
              <a:rPr lang="fr-FR" dirty="0"/>
              <a:t>: </a:t>
            </a:r>
            <a:r>
              <a:rPr lang="fr-FR" dirty="0" err="1"/>
              <a:t>emotionale</a:t>
            </a:r>
            <a:r>
              <a:rPr lang="fr-FR" dirty="0"/>
              <a:t> </a:t>
            </a:r>
            <a:r>
              <a:rPr lang="fr-FR" dirty="0" err="1"/>
              <a:t>Misshandlung</a:t>
            </a:r>
            <a:r>
              <a:rPr lang="fr-FR" dirty="0"/>
              <a:t> </a:t>
            </a:r>
            <a:r>
              <a:rPr lang="fr-FR" dirty="0" err="1"/>
              <a:t>eines</a:t>
            </a:r>
            <a:r>
              <a:rPr lang="fr-FR" dirty="0"/>
              <a:t> </a:t>
            </a:r>
            <a:r>
              <a:rPr lang="fr-FR" dirty="0" err="1"/>
              <a:t>Kindes</a:t>
            </a:r>
            <a:r>
              <a:rPr lang="fr-FR" dirty="0"/>
              <a:t> (online </a:t>
            </a:r>
            <a:r>
              <a:rPr lang="fr-FR" dirty="0" err="1"/>
              <a:t>und</a:t>
            </a:r>
            <a:r>
              <a:rPr lang="fr-FR" dirty="0"/>
              <a:t> offline)</a:t>
            </a:r>
            <a:endParaRPr dirty="0"/>
          </a:p>
          <a:p>
            <a:pPr marL="457200" lvl="0" indent="0" algn="just" rtl="0">
              <a:lnSpc>
                <a:spcPct val="100000"/>
              </a:lnSpc>
              <a:spcBef>
                <a:spcPts val="600"/>
              </a:spcBef>
              <a:spcAft>
                <a:spcPts val="0"/>
              </a:spcAft>
              <a:buNone/>
            </a:pPr>
            <a:endParaRPr sz="1600" dirty="0"/>
          </a:p>
          <a:p>
            <a:pPr marL="457200" lvl="0" indent="-381000" algn="just" rtl="0">
              <a:lnSpc>
                <a:spcPct val="100000"/>
              </a:lnSpc>
              <a:spcBef>
                <a:spcPts val="600"/>
              </a:spcBef>
              <a:spcAft>
                <a:spcPts val="0"/>
              </a:spcAft>
              <a:buSzPts val="2400"/>
              <a:buChar char="▰"/>
            </a:pPr>
            <a:r>
              <a:rPr lang="fr-FR" dirty="0" err="1"/>
              <a:t>Psychologischer</a:t>
            </a:r>
            <a:r>
              <a:rPr lang="fr-FR" dirty="0"/>
              <a:t> </a:t>
            </a:r>
            <a:r>
              <a:rPr lang="fr-FR" dirty="0" err="1"/>
              <a:t>und</a:t>
            </a:r>
            <a:r>
              <a:rPr lang="fr-FR" dirty="0"/>
              <a:t> </a:t>
            </a:r>
            <a:r>
              <a:rPr lang="fr-FR" dirty="0" err="1"/>
              <a:t>verbaler</a:t>
            </a:r>
            <a:r>
              <a:rPr lang="fr-FR" dirty="0"/>
              <a:t> </a:t>
            </a:r>
            <a:r>
              <a:rPr lang="fr-FR" dirty="0" err="1"/>
              <a:t>Missbrauch</a:t>
            </a:r>
            <a:endParaRPr dirty="0"/>
          </a:p>
          <a:p>
            <a:pPr marL="457200" lvl="0" indent="0" algn="just" rtl="0">
              <a:lnSpc>
                <a:spcPct val="100000"/>
              </a:lnSpc>
              <a:spcBef>
                <a:spcPts val="600"/>
              </a:spcBef>
              <a:spcAft>
                <a:spcPts val="0"/>
              </a:spcAft>
              <a:buNone/>
            </a:pPr>
            <a:endParaRPr sz="1800" dirty="0"/>
          </a:p>
          <a:p>
            <a:pPr marL="457200" lvl="0" indent="-381000" algn="just" rtl="0">
              <a:lnSpc>
                <a:spcPct val="100000"/>
              </a:lnSpc>
              <a:spcBef>
                <a:spcPts val="600"/>
              </a:spcBef>
              <a:spcAft>
                <a:spcPts val="0"/>
              </a:spcAft>
              <a:buSzPts val="2400"/>
              <a:buChar char="▰"/>
            </a:pPr>
            <a:r>
              <a:rPr lang="fr-FR" dirty="0" err="1"/>
              <a:t>Folgen</a:t>
            </a:r>
            <a:r>
              <a:rPr lang="fr-FR" dirty="0"/>
              <a:t>: </a:t>
            </a:r>
            <a:r>
              <a:rPr lang="fr-FR" dirty="0" err="1"/>
              <a:t>Gefühl</a:t>
            </a:r>
            <a:r>
              <a:rPr lang="fr-FR" dirty="0"/>
              <a:t> der </a:t>
            </a:r>
            <a:r>
              <a:rPr lang="fr-FR" dirty="0" err="1"/>
              <a:t>Angst</a:t>
            </a:r>
            <a:r>
              <a:rPr lang="fr-FR" dirty="0"/>
              <a:t> </a:t>
            </a:r>
            <a:r>
              <a:rPr lang="fr-FR" dirty="0" err="1"/>
              <a:t>oder</a:t>
            </a:r>
            <a:r>
              <a:rPr lang="fr-FR" dirty="0"/>
              <a:t> </a:t>
            </a:r>
            <a:r>
              <a:rPr lang="fr-FR" dirty="0" err="1"/>
              <a:t>Scham</a:t>
            </a:r>
            <a:endParaRPr dirty="0"/>
          </a:p>
          <a:p>
            <a:pPr marL="457200" lvl="0" indent="0" algn="just" rtl="0">
              <a:lnSpc>
                <a:spcPct val="100000"/>
              </a:lnSpc>
              <a:spcBef>
                <a:spcPts val="600"/>
              </a:spcBef>
              <a:spcAft>
                <a:spcPts val="0"/>
              </a:spcAft>
              <a:buNone/>
            </a:pPr>
            <a:endParaRPr dirty="0"/>
          </a:p>
        </p:txBody>
      </p:sp>
      <p:sp>
        <p:nvSpPr>
          <p:cNvPr id="230" name="Google Shape;230;p33"/>
          <p:cNvSpPr txBox="1"/>
          <p:nvPr/>
        </p:nvSpPr>
        <p:spPr>
          <a:xfrm>
            <a:off x="-341972" y="811965"/>
            <a:ext cx="890610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a:solidFill>
                  <a:schemeClr val="lt1"/>
                </a:solidFill>
              </a:rPr>
              <a:t>2: Emotionaler Missbrauch</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4"/>
          <p:cNvSpPr txBox="1">
            <a:spLocks noGrp="1"/>
          </p:cNvSpPr>
          <p:nvPr>
            <p:ph type="body" idx="1"/>
          </p:nvPr>
        </p:nvSpPr>
        <p:spPr>
          <a:xfrm>
            <a:off x="157150" y="1110975"/>
            <a:ext cx="8906100" cy="39222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Wenn</a:t>
            </a:r>
            <a:r>
              <a:rPr lang="fr-FR" dirty="0"/>
              <a:t> </a:t>
            </a:r>
            <a:r>
              <a:rPr lang="fr-FR" dirty="0" err="1"/>
              <a:t>jemand</a:t>
            </a:r>
            <a:r>
              <a:rPr lang="fr-FR" dirty="0"/>
              <a:t> </a:t>
            </a:r>
            <a:r>
              <a:rPr lang="fr-FR" dirty="0" err="1"/>
              <a:t>eine</a:t>
            </a:r>
            <a:r>
              <a:rPr lang="fr-FR" dirty="0"/>
              <a:t> </a:t>
            </a:r>
            <a:r>
              <a:rPr lang="fr-FR" dirty="0" err="1"/>
              <a:t>Beziehung</a:t>
            </a:r>
            <a:r>
              <a:rPr lang="fr-FR" dirty="0"/>
              <a:t> </a:t>
            </a:r>
            <a:r>
              <a:rPr lang="fr-FR" dirty="0" err="1"/>
              <a:t>zu</a:t>
            </a:r>
            <a:r>
              <a:rPr lang="fr-FR" dirty="0"/>
              <a:t> </a:t>
            </a:r>
            <a:r>
              <a:rPr lang="fr-FR" dirty="0" err="1"/>
              <a:t>einem</a:t>
            </a:r>
            <a:r>
              <a:rPr lang="fr-FR" dirty="0"/>
              <a:t> Kind </a:t>
            </a:r>
            <a:r>
              <a:rPr lang="fr-FR" dirty="0" err="1"/>
              <a:t>aufbaut</a:t>
            </a:r>
            <a:r>
              <a:rPr lang="fr-FR" dirty="0"/>
              <a:t>, um es </a:t>
            </a:r>
            <a:r>
              <a:rPr lang="fr-FR" dirty="0" err="1"/>
              <a:t>sexuell</a:t>
            </a:r>
            <a:r>
              <a:rPr lang="fr-FR" dirty="0"/>
              <a:t> </a:t>
            </a:r>
            <a:r>
              <a:rPr lang="fr-FR" dirty="0" err="1"/>
              <a:t>zu</a:t>
            </a:r>
            <a:r>
              <a:rPr lang="fr-FR" dirty="0"/>
              <a:t> </a:t>
            </a:r>
            <a:r>
              <a:rPr lang="fr-FR" dirty="0" err="1"/>
              <a:t>missbrauchen</a:t>
            </a:r>
            <a:r>
              <a:rPr lang="fr-FR" dirty="0"/>
              <a:t>, </a:t>
            </a:r>
            <a:r>
              <a:rPr lang="fr-FR" dirty="0" err="1"/>
              <a:t>auszubeuten</a:t>
            </a:r>
            <a:r>
              <a:rPr lang="fr-FR" dirty="0"/>
              <a:t> </a:t>
            </a:r>
            <a:r>
              <a:rPr lang="fr-FR" dirty="0" err="1"/>
              <a:t>oder</a:t>
            </a:r>
            <a:r>
              <a:rPr lang="fr-FR" dirty="0"/>
              <a:t> </a:t>
            </a:r>
            <a:r>
              <a:rPr lang="fr-FR" dirty="0" err="1"/>
              <a:t>zu</a:t>
            </a:r>
            <a:r>
              <a:rPr lang="fr-FR" dirty="0"/>
              <a:t> </a:t>
            </a:r>
            <a:r>
              <a:rPr lang="fr-FR" dirty="0" err="1"/>
              <a:t>verkaufen</a:t>
            </a:r>
            <a:r>
              <a:rPr lang="fr-FR" dirty="0"/>
              <a:t>. </a:t>
            </a:r>
            <a:endParaRPr dirty="0"/>
          </a:p>
          <a:p>
            <a:pPr marL="457200" lvl="0" indent="0" algn="just" rtl="0">
              <a:lnSpc>
                <a:spcPct val="100000"/>
              </a:lnSpc>
              <a:spcBef>
                <a:spcPts val="600"/>
              </a:spcBef>
              <a:spcAft>
                <a:spcPts val="0"/>
              </a:spcAft>
              <a:buNone/>
            </a:pPr>
            <a:endParaRPr sz="1400" dirty="0"/>
          </a:p>
          <a:p>
            <a:pPr marL="457200" lvl="0" indent="-381000" algn="just" rtl="0">
              <a:lnSpc>
                <a:spcPct val="100000"/>
              </a:lnSpc>
              <a:spcBef>
                <a:spcPts val="600"/>
              </a:spcBef>
              <a:spcAft>
                <a:spcPts val="0"/>
              </a:spcAft>
              <a:buSzPts val="2400"/>
              <a:buChar char="▰"/>
            </a:pPr>
            <a:r>
              <a:rPr lang="fr-FR" dirty="0"/>
              <a:t>Dies </a:t>
            </a:r>
            <a:r>
              <a:rPr lang="fr-FR" dirty="0" err="1"/>
              <a:t>ist</a:t>
            </a:r>
            <a:r>
              <a:rPr lang="fr-FR" dirty="0"/>
              <a:t> </a:t>
            </a:r>
            <a:r>
              <a:rPr lang="fr-FR" dirty="0" err="1"/>
              <a:t>ein</a:t>
            </a:r>
            <a:r>
              <a:rPr lang="fr-FR" dirty="0"/>
              <a:t> </a:t>
            </a:r>
            <a:r>
              <a:rPr lang="fr-FR" dirty="0" err="1"/>
              <a:t>räuberisches</a:t>
            </a:r>
            <a:r>
              <a:rPr lang="fr-FR" dirty="0"/>
              <a:t> </a:t>
            </a:r>
            <a:r>
              <a:rPr lang="fr-FR" dirty="0" err="1"/>
              <a:t>Verhalten</a:t>
            </a:r>
            <a:r>
              <a:rPr lang="fr-FR" dirty="0"/>
              <a:t>, </a:t>
            </a:r>
            <a:r>
              <a:rPr lang="fr-FR" dirty="0" err="1"/>
              <a:t>bei</a:t>
            </a:r>
            <a:r>
              <a:rPr lang="fr-FR" dirty="0"/>
              <a:t> </a:t>
            </a:r>
            <a:r>
              <a:rPr lang="fr-FR" dirty="0" err="1"/>
              <a:t>dem</a:t>
            </a:r>
            <a:r>
              <a:rPr lang="fr-FR" dirty="0"/>
              <a:t> die Person </a:t>
            </a:r>
            <a:r>
              <a:rPr lang="fr-FR" dirty="0" err="1"/>
              <a:t>das</a:t>
            </a:r>
            <a:r>
              <a:rPr lang="fr-FR" dirty="0"/>
              <a:t> </a:t>
            </a:r>
            <a:r>
              <a:rPr lang="fr-FR" dirty="0" err="1"/>
              <a:t>Vertrauen</a:t>
            </a:r>
            <a:r>
              <a:rPr lang="fr-FR" dirty="0"/>
              <a:t> des </a:t>
            </a:r>
            <a:r>
              <a:rPr lang="fr-FR" dirty="0" err="1"/>
              <a:t>Kindes</a:t>
            </a:r>
            <a:r>
              <a:rPr lang="fr-FR" dirty="0"/>
              <a:t> </a:t>
            </a:r>
            <a:r>
              <a:rPr lang="fr-FR" dirty="0" err="1"/>
              <a:t>gewinnt</a:t>
            </a:r>
            <a:r>
              <a:rPr lang="fr-FR" dirty="0"/>
              <a:t>. </a:t>
            </a:r>
            <a:endParaRPr dirty="0"/>
          </a:p>
          <a:p>
            <a:pPr marL="457200" lvl="0" indent="0" algn="just" rtl="0">
              <a:lnSpc>
                <a:spcPct val="100000"/>
              </a:lnSpc>
              <a:spcBef>
                <a:spcPts val="600"/>
              </a:spcBef>
              <a:spcAft>
                <a:spcPts val="0"/>
              </a:spcAft>
              <a:buNone/>
            </a:pPr>
            <a:endParaRPr sz="1400" dirty="0"/>
          </a:p>
          <a:p>
            <a:pPr marL="457200" lvl="0" indent="-381000" algn="just" rtl="0">
              <a:lnSpc>
                <a:spcPct val="100000"/>
              </a:lnSpc>
              <a:spcBef>
                <a:spcPts val="600"/>
              </a:spcBef>
              <a:spcAft>
                <a:spcPts val="0"/>
              </a:spcAft>
              <a:buSzPts val="2400"/>
              <a:buChar char="▰"/>
            </a:pPr>
            <a:r>
              <a:rPr lang="fr-FR" dirty="0" err="1"/>
              <a:t>Verwendetes</a:t>
            </a:r>
            <a:r>
              <a:rPr lang="fr-FR" dirty="0"/>
              <a:t> Muster: </a:t>
            </a:r>
            <a:r>
              <a:rPr lang="fr-FR" dirty="0" err="1"/>
              <a:t>Kontakt</a:t>
            </a:r>
            <a:r>
              <a:rPr lang="fr-FR" dirty="0"/>
              <a:t> (</a:t>
            </a:r>
            <a:r>
              <a:rPr lang="fr-FR" dirty="0" err="1"/>
              <a:t>oft</a:t>
            </a:r>
            <a:r>
              <a:rPr lang="fr-FR" dirty="0"/>
              <a:t> </a:t>
            </a:r>
            <a:r>
              <a:rPr lang="fr-FR" dirty="0" err="1"/>
              <a:t>über</a:t>
            </a:r>
            <a:r>
              <a:rPr lang="fr-FR" dirty="0"/>
              <a:t> </a:t>
            </a:r>
            <a:r>
              <a:rPr lang="fr-FR" dirty="0" err="1"/>
              <a:t>soziale</a:t>
            </a:r>
            <a:r>
              <a:rPr lang="fr-FR" dirty="0"/>
              <a:t> </a:t>
            </a:r>
            <a:r>
              <a:rPr lang="fr-FR" dirty="0" err="1"/>
              <a:t>Medien</a:t>
            </a:r>
            <a:r>
              <a:rPr lang="fr-FR" dirty="0"/>
              <a:t>) </a:t>
            </a:r>
            <a:r>
              <a:rPr lang="fr-FR" dirty="0">
                <a:sym typeface="Wingdings" panose="05000000000000000000" pitchFamily="2" charset="2"/>
              </a:rPr>
              <a:t></a:t>
            </a:r>
            <a:r>
              <a:rPr lang="fr-FR" dirty="0"/>
              <a:t> </a:t>
            </a:r>
            <a:r>
              <a:rPr lang="de-AT" dirty="0"/>
              <a:t>„</a:t>
            </a:r>
            <a:r>
              <a:rPr lang="fr-FR" dirty="0" err="1"/>
              <a:t>Freundschaft</a:t>
            </a:r>
            <a:r>
              <a:rPr lang="de-AT" dirty="0"/>
              <a:t>“</a:t>
            </a:r>
            <a:r>
              <a:rPr lang="fr-FR" dirty="0"/>
              <a:t> </a:t>
            </a:r>
            <a:r>
              <a:rPr lang="fr-FR" dirty="0">
                <a:sym typeface="Wingdings" panose="05000000000000000000" pitchFamily="2" charset="2"/>
              </a:rPr>
              <a:t></a:t>
            </a:r>
            <a:r>
              <a:rPr lang="fr-FR" dirty="0"/>
              <a:t> </a:t>
            </a:r>
            <a:r>
              <a:rPr lang="fr-FR" dirty="0" err="1"/>
              <a:t>Befriedigung</a:t>
            </a:r>
            <a:r>
              <a:rPr lang="fr-FR" dirty="0"/>
              <a:t> </a:t>
            </a:r>
            <a:r>
              <a:rPr lang="fr-FR" dirty="0" err="1"/>
              <a:t>eines</a:t>
            </a:r>
            <a:r>
              <a:rPr lang="fr-FR" dirty="0"/>
              <a:t> </a:t>
            </a:r>
            <a:r>
              <a:rPr lang="fr-FR" dirty="0" err="1"/>
              <a:t>Bedürfnisses</a:t>
            </a:r>
            <a:r>
              <a:rPr lang="fr-FR" dirty="0"/>
              <a:t> </a:t>
            </a:r>
            <a:r>
              <a:rPr lang="fr-FR" dirty="0">
                <a:sym typeface="Wingdings" panose="05000000000000000000" pitchFamily="2" charset="2"/>
              </a:rPr>
              <a:t></a:t>
            </a:r>
            <a:r>
              <a:rPr lang="fr-FR" dirty="0"/>
              <a:t> </a:t>
            </a:r>
            <a:r>
              <a:rPr lang="fr-FR" dirty="0" err="1"/>
              <a:t>Sexualisierung</a:t>
            </a:r>
            <a:r>
              <a:rPr lang="fr-FR" dirty="0"/>
              <a:t> der </a:t>
            </a:r>
            <a:r>
              <a:rPr lang="fr-FR" dirty="0" err="1"/>
              <a:t>Beziehung</a:t>
            </a:r>
            <a:r>
              <a:rPr lang="fr-FR" dirty="0"/>
              <a:t> </a:t>
            </a:r>
            <a:r>
              <a:rPr lang="fr-FR" dirty="0">
                <a:sym typeface="Wingdings" panose="05000000000000000000" pitchFamily="2" charset="2"/>
              </a:rPr>
              <a:t></a:t>
            </a:r>
            <a:r>
              <a:rPr lang="fr-FR" dirty="0"/>
              <a:t> </a:t>
            </a:r>
            <a:r>
              <a:rPr lang="fr-FR" dirty="0" err="1"/>
              <a:t>Kontrolle</a:t>
            </a:r>
            <a:r>
              <a:rPr lang="fr-FR" dirty="0"/>
              <a:t> mit </a:t>
            </a:r>
            <a:r>
              <a:rPr lang="fr-FR" dirty="0" err="1"/>
              <a:t>Geheimnissen</a:t>
            </a:r>
            <a:r>
              <a:rPr lang="fr-FR" dirty="0"/>
              <a:t> </a:t>
            </a:r>
            <a:r>
              <a:rPr lang="fr-FR" dirty="0" err="1"/>
              <a:t>und</a:t>
            </a:r>
            <a:r>
              <a:rPr lang="fr-FR" dirty="0"/>
              <a:t> </a:t>
            </a:r>
            <a:r>
              <a:rPr lang="fr-FR" dirty="0" err="1"/>
              <a:t>Angst</a:t>
            </a:r>
            <a:r>
              <a:rPr lang="fr-FR" dirty="0"/>
              <a:t>. </a:t>
            </a:r>
            <a:endParaRPr dirty="0"/>
          </a:p>
          <a:p>
            <a:pPr marL="457200" lvl="0" indent="0" algn="just" rtl="0">
              <a:lnSpc>
                <a:spcPct val="100000"/>
              </a:lnSpc>
              <a:spcBef>
                <a:spcPts val="600"/>
              </a:spcBef>
              <a:spcAft>
                <a:spcPts val="0"/>
              </a:spcAft>
              <a:buNone/>
            </a:pPr>
            <a:r>
              <a:rPr lang="fr-FR" dirty="0"/>
              <a:t> </a:t>
            </a:r>
            <a:endParaRPr dirty="0"/>
          </a:p>
          <a:p>
            <a:pPr marL="457200" lvl="0" indent="-228600" algn="just" rtl="0">
              <a:lnSpc>
                <a:spcPct val="100000"/>
              </a:lnSpc>
              <a:spcBef>
                <a:spcPts val="600"/>
              </a:spcBef>
              <a:spcAft>
                <a:spcPts val="0"/>
              </a:spcAft>
              <a:buSzPts val="2400"/>
              <a:buNone/>
            </a:pPr>
            <a:endParaRPr dirty="0"/>
          </a:p>
          <a:p>
            <a:pPr marL="457200" lvl="0" indent="-228600" algn="just" rtl="0">
              <a:lnSpc>
                <a:spcPct val="100000"/>
              </a:lnSpc>
              <a:spcBef>
                <a:spcPts val="600"/>
              </a:spcBef>
              <a:spcAft>
                <a:spcPts val="0"/>
              </a:spcAft>
              <a:buSzPts val="2400"/>
              <a:buNone/>
            </a:pPr>
            <a:endParaRPr dirty="0"/>
          </a:p>
          <a:p>
            <a:pPr marL="457200" lvl="0" indent="-228600" algn="just" rtl="0">
              <a:lnSpc>
                <a:spcPct val="100000"/>
              </a:lnSpc>
              <a:spcBef>
                <a:spcPts val="600"/>
              </a:spcBef>
              <a:spcAft>
                <a:spcPts val="0"/>
              </a:spcAft>
              <a:buSzPts val="2400"/>
              <a:buNone/>
            </a:pPr>
            <a:endParaRPr dirty="0"/>
          </a:p>
        </p:txBody>
      </p:sp>
      <p:sp>
        <p:nvSpPr>
          <p:cNvPr id="236" name="Google Shape;236;p34"/>
          <p:cNvSpPr txBox="1"/>
          <p:nvPr/>
        </p:nvSpPr>
        <p:spPr>
          <a:xfrm>
            <a:off x="79915" y="403087"/>
            <a:ext cx="890610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i="0" u="none" strike="noStrike" cap="none">
                <a:solidFill>
                  <a:schemeClr val="lt1"/>
                </a:solidFill>
                <a:latin typeface="Arial"/>
                <a:ea typeface="Arial"/>
                <a:cs typeface="Arial"/>
                <a:sym typeface="Arial"/>
              </a:rPr>
              <a:t>3: Grooming</a:t>
            </a:r>
            <a:endParaRPr sz="4000" b="1" i="0" u="none" strike="noStrike" cap="none">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5"/>
          <p:cNvSpPr txBox="1">
            <a:spLocks noGrp="1"/>
          </p:cNvSpPr>
          <p:nvPr>
            <p:ph type="body" idx="1"/>
          </p:nvPr>
        </p:nvSpPr>
        <p:spPr>
          <a:xfrm>
            <a:off x="353122" y="1994700"/>
            <a:ext cx="8188712"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Definition</a:t>
            </a:r>
            <a:r>
              <a:rPr lang="fr-FR" dirty="0"/>
              <a:t>: </a:t>
            </a:r>
            <a:r>
              <a:rPr lang="fr-FR" dirty="0" err="1"/>
              <a:t>Das</a:t>
            </a:r>
            <a:r>
              <a:rPr lang="fr-FR" dirty="0"/>
              <a:t> </a:t>
            </a:r>
            <a:r>
              <a:rPr lang="fr-FR" dirty="0" err="1"/>
              <a:t>Teilen</a:t>
            </a:r>
            <a:r>
              <a:rPr lang="fr-FR" dirty="0"/>
              <a:t> von </a:t>
            </a:r>
            <a:r>
              <a:rPr lang="fr-FR" dirty="0" err="1"/>
              <a:t>sexuellen</a:t>
            </a:r>
            <a:r>
              <a:rPr lang="fr-FR" dirty="0"/>
              <a:t>, </a:t>
            </a:r>
            <a:r>
              <a:rPr lang="fr-FR" dirty="0" err="1"/>
              <a:t>nackten</a:t>
            </a:r>
            <a:r>
              <a:rPr lang="fr-FR" dirty="0"/>
              <a:t> </a:t>
            </a:r>
            <a:r>
              <a:rPr lang="fr-FR" dirty="0" err="1"/>
              <a:t>oder</a:t>
            </a:r>
            <a:r>
              <a:rPr lang="fr-FR" dirty="0"/>
              <a:t> </a:t>
            </a:r>
            <a:r>
              <a:rPr lang="fr-FR" dirty="0" err="1"/>
              <a:t>halbnackten</a:t>
            </a:r>
            <a:r>
              <a:rPr lang="fr-FR" dirty="0"/>
              <a:t> </a:t>
            </a:r>
            <a:r>
              <a:rPr lang="fr-FR" dirty="0" err="1"/>
              <a:t>Bildern</a:t>
            </a:r>
            <a:r>
              <a:rPr lang="fr-FR" dirty="0"/>
              <a:t> </a:t>
            </a:r>
            <a:r>
              <a:rPr lang="fr-FR" dirty="0" err="1"/>
              <a:t>oder</a:t>
            </a:r>
            <a:r>
              <a:rPr lang="fr-FR" dirty="0"/>
              <a:t> </a:t>
            </a:r>
            <a:r>
              <a:rPr lang="fr-FR" dirty="0" err="1"/>
              <a:t>Videos</a:t>
            </a:r>
            <a:r>
              <a:rPr lang="fr-FR" dirty="0"/>
              <a:t> von </a:t>
            </a:r>
            <a:r>
              <a:rPr lang="fr-FR" dirty="0" err="1"/>
              <a:t>sich</a:t>
            </a:r>
            <a:r>
              <a:rPr lang="fr-FR" dirty="0"/>
              <a:t> </a:t>
            </a:r>
            <a:r>
              <a:rPr lang="fr-FR" dirty="0" err="1"/>
              <a:t>selbst</a:t>
            </a:r>
            <a:r>
              <a:rPr lang="fr-FR" dirty="0"/>
              <a:t> </a:t>
            </a:r>
            <a:r>
              <a:rPr lang="fr-FR" dirty="0" err="1"/>
              <a:t>oder</a:t>
            </a:r>
            <a:r>
              <a:rPr lang="fr-FR" dirty="0"/>
              <a:t> </a:t>
            </a:r>
            <a:r>
              <a:rPr lang="fr-FR" dirty="0" err="1"/>
              <a:t>anderen</a:t>
            </a:r>
            <a:r>
              <a:rPr lang="fr-FR" dirty="0"/>
              <a:t> </a:t>
            </a:r>
            <a:r>
              <a:rPr lang="fr-FR" dirty="0" err="1"/>
              <a:t>oder</a:t>
            </a:r>
            <a:r>
              <a:rPr lang="fr-FR" dirty="0"/>
              <a:t> </a:t>
            </a:r>
            <a:r>
              <a:rPr lang="fr-FR" dirty="0" err="1"/>
              <a:t>das</a:t>
            </a:r>
            <a:r>
              <a:rPr lang="fr-FR" dirty="0"/>
              <a:t> </a:t>
            </a:r>
            <a:r>
              <a:rPr lang="fr-FR" dirty="0" err="1"/>
              <a:t>Versenden</a:t>
            </a:r>
            <a:r>
              <a:rPr lang="fr-FR" dirty="0"/>
              <a:t> </a:t>
            </a:r>
            <a:r>
              <a:rPr lang="fr-FR" dirty="0" err="1"/>
              <a:t>sexueller</a:t>
            </a:r>
            <a:r>
              <a:rPr lang="fr-FR" dirty="0"/>
              <a:t> </a:t>
            </a:r>
            <a:r>
              <a:rPr lang="fr-FR" dirty="0" err="1"/>
              <a:t>Nachrichten</a:t>
            </a:r>
            <a:r>
              <a:rPr lang="fr-FR" dirty="0"/>
              <a:t>.</a:t>
            </a:r>
            <a:endParaRPr dirty="0"/>
          </a:p>
          <a:p>
            <a:pPr marL="457200" lvl="0" indent="0" algn="just" rtl="0">
              <a:lnSpc>
                <a:spcPct val="100000"/>
              </a:lnSpc>
              <a:spcBef>
                <a:spcPts val="600"/>
              </a:spcBef>
              <a:spcAft>
                <a:spcPts val="0"/>
              </a:spcAft>
              <a:buNone/>
            </a:pPr>
            <a:endParaRPr sz="1800" dirty="0"/>
          </a:p>
          <a:p>
            <a:pPr marL="457200" lvl="0" indent="-381000" algn="just" rtl="0">
              <a:lnSpc>
                <a:spcPct val="100000"/>
              </a:lnSpc>
              <a:spcBef>
                <a:spcPts val="600"/>
              </a:spcBef>
              <a:spcAft>
                <a:spcPts val="0"/>
              </a:spcAft>
              <a:buSzPts val="2400"/>
              <a:buChar char="▰"/>
            </a:pPr>
            <a:r>
              <a:rPr lang="fr-FR" dirty="0"/>
              <a:t>Es </a:t>
            </a:r>
            <a:r>
              <a:rPr lang="fr-FR" dirty="0" err="1"/>
              <a:t>handelt</a:t>
            </a:r>
            <a:r>
              <a:rPr lang="fr-FR" dirty="0"/>
              <a:t> </a:t>
            </a:r>
            <a:r>
              <a:rPr lang="fr-FR" dirty="0" err="1"/>
              <a:t>sich</a:t>
            </a:r>
            <a:r>
              <a:rPr lang="fr-FR" dirty="0"/>
              <a:t> um Online-</a:t>
            </a:r>
            <a:r>
              <a:rPr lang="fr-FR" dirty="0" err="1"/>
              <a:t>Missbrauch</a:t>
            </a:r>
            <a:r>
              <a:rPr lang="fr-FR" dirty="0"/>
              <a:t>, </a:t>
            </a:r>
            <a:r>
              <a:rPr lang="fr-FR" dirty="0" err="1"/>
              <a:t>wenn</a:t>
            </a:r>
            <a:r>
              <a:rPr lang="fr-FR" dirty="0"/>
              <a:t> </a:t>
            </a:r>
            <a:r>
              <a:rPr lang="fr-FR" dirty="0" err="1"/>
              <a:t>ein</a:t>
            </a:r>
            <a:r>
              <a:rPr lang="fr-FR" dirty="0"/>
              <a:t> Kind </a:t>
            </a:r>
            <a:r>
              <a:rPr lang="fr-FR" dirty="0" err="1"/>
              <a:t>oder</a:t>
            </a:r>
            <a:r>
              <a:rPr lang="fr-FR" dirty="0"/>
              <a:t> </a:t>
            </a:r>
            <a:r>
              <a:rPr lang="fr-FR" dirty="0" err="1"/>
              <a:t>ein</a:t>
            </a:r>
            <a:r>
              <a:rPr lang="fr-FR" dirty="0"/>
              <a:t> </a:t>
            </a:r>
            <a:r>
              <a:rPr lang="fr-FR" dirty="0" err="1"/>
              <a:t>Jugendlicher</a:t>
            </a:r>
            <a:r>
              <a:rPr lang="fr-FR" dirty="0"/>
              <a:t> </a:t>
            </a:r>
            <a:r>
              <a:rPr lang="fr-FR" dirty="0" err="1"/>
              <a:t>unter</a:t>
            </a:r>
            <a:r>
              <a:rPr lang="fr-FR" dirty="0"/>
              <a:t> </a:t>
            </a:r>
            <a:r>
              <a:rPr lang="fr-FR" dirty="0" err="1"/>
              <a:t>Druck</a:t>
            </a:r>
            <a:r>
              <a:rPr lang="fr-FR" dirty="0"/>
              <a:t> </a:t>
            </a:r>
            <a:r>
              <a:rPr lang="fr-FR" dirty="0" err="1"/>
              <a:t>gesetzt</a:t>
            </a:r>
            <a:r>
              <a:rPr lang="fr-FR" dirty="0"/>
              <a:t> </a:t>
            </a:r>
            <a:r>
              <a:rPr lang="fr-FR" dirty="0" err="1"/>
              <a:t>oder</a:t>
            </a:r>
            <a:r>
              <a:rPr lang="fr-FR" dirty="0"/>
              <a:t> </a:t>
            </a:r>
            <a:r>
              <a:rPr lang="fr-FR" dirty="0" err="1"/>
              <a:t>genötigt</a:t>
            </a:r>
            <a:r>
              <a:rPr lang="fr-FR" dirty="0"/>
              <a:t> </a:t>
            </a:r>
            <a:r>
              <a:rPr lang="fr-FR" dirty="0" err="1"/>
              <a:t>wird</a:t>
            </a:r>
            <a:r>
              <a:rPr lang="fr-FR" dirty="0"/>
              <a:t>, </a:t>
            </a:r>
            <a:r>
              <a:rPr lang="fr-FR" dirty="0" err="1"/>
              <a:t>diese</a:t>
            </a:r>
            <a:r>
              <a:rPr lang="fr-FR" dirty="0"/>
              <a:t> Art von </a:t>
            </a:r>
            <a:r>
              <a:rPr lang="fr-FR" dirty="0" err="1"/>
              <a:t>Bildern</a:t>
            </a:r>
            <a:r>
              <a:rPr lang="fr-FR" dirty="0"/>
              <a:t> </a:t>
            </a:r>
            <a:r>
              <a:rPr lang="fr-FR" dirty="0" err="1"/>
              <a:t>zu</a:t>
            </a:r>
            <a:r>
              <a:rPr lang="fr-FR" dirty="0"/>
              <a:t> </a:t>
            </a:r>
            <a:r>
              <a:rPr lang="fr-FR" dirty="0" err="1"/>
              <a:t>erstellen</a:t>
            </a:r>
            <a:r>
              <a:rPr lang="fr-FR" dirty="0"/>
              <a:t> </a:t>
            </a:r>
            <a:r>
              <a:rPr lang="fr-FR" dirty="0" err="1"/>
              <a:t>oder</a:t>
            </a:r>
            <a:r>
              <a:rPr lang="fr-FR" dirty="0"/>
              <a:t> </a:t>
            </a:r>
            <a:r>
              <a:rPr lang="fr-FR" dirty="0" err="1"/>
              <a:t>zu</a:t>
            </a:r>
            <a:r>
              <a:rPr lang="fr-FR" dirty="0"/>
              <a:t> </a:t>
            </a:r>
            <a:r>
              <a:rPr lang="fr-FR" dirty="0" err="1"/>
              <a:t>versenden</a:t>
            </a:r>
            <a:r>
              <a:rPr lang="fr-FR" dirty="0"/>
              <a:t>.</a:t>
            </a:r>
            <a:endParaRPr dirty="0"/>
          </a:p>
          <a:p>
            <a:pPr marL="457200" lvl="0" indent="0" algn="just" rtl="0">
              <a:lnSpc>
                <a:spcPct val="100000"/>
              </a:lnSpc>
              <a:spcBef>
                <a:spcPts val="600"/>
              </a:spcBef>
              <a:spcAft>
                <a:spcPts val="0"/>
              </a:spcAft>
              <a:buNone/>
            </a:pPr>
            <a:endParaRPr dirty="0"/>
          </a:p>
        </p:txBody>
      </p:sp>
      <p:sp>
        <p:nvSpPr>
          <p:cNvPr id="242" name="Google Shape;242;p35"/>
          <p:cNvSpPr txBox="1"/>
          <p:nvPr/>
        </p:nvSpPr>
        <p:spPr>
          <a:xfrm>
            <a:off x="-1" y="878872"/>
            <a:ext cx="890610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i="0" u="none" strike="noStrike" cap="none" dirty="0">
                <a:solidFill>
                  <a:schemeClr val="lt1"/>
                </a:solidFill>
                <a:latin typeface="Arial"/>
                <a:ea typeface="Arial"/>
                <a:cs typeface="Arial"/>
                <a:sym typeface="Arial"/>
              </a:rPr>
              <a:t>4: Sexting</a:t>
            </a:r>
            <a:endParaRPr sz="4000" b="1" i="0" u="none" strike="noStrike" cap="none" dirty="0">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6"/>
          <p:cNvSpPr txBox="1">
            <a:spLocks noGrp="1"/>
          </p:cNvSpPr>
          <p:nvPr>
            <p:ph type="body" idx="1"/>
          </p:nvPr>
        </p:nvSpPr>
        <p:spPr>
          <a:xfrm>
            <a:off x="427462" y="1882114"/>
            <a:ext cx="8344829"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a:t>Definition: Wenn ein Kind oder ein junger Mensch zu sexuellen Handlungen gezwungen oder verleitet wird. </a:t>
            </a:r>
            <a:endParaRPr/>
          </a:p>
          <a:p>
            <a:pPr marL="457200" lvl="0" indent="0" algn="just" rtl="0">
              <a:lnSpc>
                <a:spcPct val="100000"/>
              </a:lnSpc>
              <a:spcBef>
                <a:spcPts val="600"/>
              </a:spcBef>
              <a:spcAft>
                <a:spcPts val="0"/>
              </a:spcAft>
              <a:buNone/>
            </a:pPr>
            <a:endParaRPr/>
          </a:p>
          <a:p>
            <a:pPr marL="457200" lvl="0" indent="-381000" algn="just" rtl="0">
              <a:lnSpc>
                <a:spcPct val="100000"/>
              </a:lnSpc>
              <a:spcBef>
                <a:spcPts val="600"/>
              </a:spcBef>
              <a:spcAft>
                <a:spcPts val="0"/>
              </a:spcAft>
              <a:buSzPts val="2400"/>
              <a:buChar char="▰"/>
            </a:pPr>
            <a:r>
              <a:rPr lang="fr-FR"/>
              <a:t>Dies kann online geschehen, wenn ein Kind gezwungen wird, Bilder oder Videos von Kindesmissbrauch anzufertigen, anzusehen oder weiterzugeben oder sich an sexuellen Aktivitäten in Online-Gesprächen zu beteiligen.</a:t>
            </a:r>
            <a:endParaRPr/>
          </a:p>
          <a:p>
            <a:pPr marL="0" lvl="0" indent="0" algn="just" rtl="0">
              <a:lnSpc>
                <a:spcPct val="100000"/>
              </a:lnSpc>
              <a:spcBef>
                <a:spcPts val="600"/>
              </a:spcBef>
              <a:spcAft>
                <a:spcPts val="0"/>
              </a:spcAft>
              <a:buNone/>
            </a:pPr>
            <a:endParaRPr/>
          </a:p>
          <a:p>
            <a:pPr marL="457200" lvl="0" indent="-228600" algn="just" rtl="0">
              <a:lnSpc>
                <a:spcPct val="100000"/>
              </a:lnSpc>
              <a:spcBef>
                <a:spcPts val="600"/>
              </a:spcBef>
              <a:spcAft>
                <a:spcPts val="0"/>
              </a:spcAft>
              <a:buSzPts val="2400"/>
              <a:buNone/>
            </a:pPr>
            <a:endParaRPr/>
          </a:p>
        </p:txBody>
      </p:sp>
      <p:sp>
        <p:nvSpPr>
          <p:cNvPr id="248" name="Google Shape;248;p36"/>
          <p:cNvSpPr txBox="1"/>
          <p:nvPr/>
        </p:nvSpPr>
        <p:spPr>
          <a:xfrm>
            <a:off x="-185855" y="893740"/>
            <a:ext cx="890610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a:solidFill>
                  <a:schemeClr val="lt1"/>
                </a:solidFill>
              </a:rPr>
              <a:t>5: Sexueller Missbrauch</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7"/>
          <p:cNvSpPr txBox="1">
            <a:spLocks noGrp="1"/>
          </p:cNvSpPr>
          <p:nvPr>
            <p:ph type="body" idx="1"/>
          </p:nvPr>
        </p:nvSpPr>
        <p:spPr>
          <a:xfrm>
            <a:off x="427462" y="2142309"/>
            <a:ext cx="8344829"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a:t>Nach Angaben der NSPCC (National Society for the Prevention of Cruelty to Children; Nationale Gesellschaft zur Vorbeugung von Grausamkeiten an Kindern) liegt sexuelle Ausbeutung vor, wenn ein Kind online sexuell ausgebeutet wird, indem es dazu überredet oder gezwungen wird, sexuell eindeutige Fotos oder Videos zu erstellen oder sexuelle Gespräche zu führen.</a:t>
            </a:r>
            <a:endParaRPr/>
          </a:p>
          <a:p>
            <a:pPr marL="457200" lvl="0" indent="-228600" algn="just" rtl="0">
              <a:lnSpc>
                <a:spcPct val="100000"/>
              </a:lnSpc>
              <a:spcBef>
                <a:spcPts val="600"/>
              </a:spcBef>
              <a:spcAft>
                <a:spcPts val="0"/>
              </a:spcAft>
              <a:buSzPts val="2400"/>
              <a:buNone/>
            </a:pPr>
            <a:endParaRPr/>
          </a:p>
        </p:txBody>
      </p:sp>
      <p:sp>
        <p:nvSpPr>
          <p:cNvPr id="254" name="Google Shape;254;p37"/>
          <p:cNvSpPr txBox="1"/>
          <p:nvPr/>
        </p:nvSpPr>
        <p:spPr>
          <a:xfrm>
            <a:off x="349402" y="826833"/>
            <a:ext cx="890610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a:solidFill>
                  <a:schemeClr val="lt1"/>
                </a:solidFill>
              </a:rPr>
              <a:t>6: Sexuelle Ausbeutung</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8"/>
          <p:cNvSpPr txBox="1">
            <a:spLocks noGrp="1"/>
          </p:cNvSpPr>
          <p:nvPr>
            <p:ph type="body" idx="1"/>
          </p:nvPr>
        </p:nvSpPr>
        <p:spPr>
          <a:xfrm>
            <a:off x="427450" y="1812650"/>
            <a:ext cx="8344800" cy="29952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Wenn</a:t>
            </a:r>
            <a:r>
              <a:rPr lang="fr-FR" dirty="0"/>
              <a:t> </a:t>
            </a:r>
            <a:r>
              <a:rPr lang="fr-FR" dirty="0" err="1"/>
              <a:t>Ihr</a:t>
            </a:r>
            <a:r>
              <a:rPr lang="fr-FR" dirty="0"/>
              <a:t> Kind </a:t>
            </a:r>
            <a:r>
              <a:rPr lang="fr-FR" dirty="0" err="1"/>
              <a:t>viel</a:t>
            </a:r>
            <a:r>
              <a:rPr lang="fr-FR" dirty="0"/>
              <a:t> </a:t>
            </a:r>
            <a:r>
              <a:rPr lang="fr-FR" dirty="0" err="1"/>
              <a:t>mehr</a:t>
            </a:r>
            <a:r>
              <a:rPr lang="fr-FR" dirty="0"/>
              <a:t>/</a:t>
            </a:r>
            <a:r>
              <a:rPr lang="fr-FR" dirty="0" err="1"/>
              <a:t>weniger</a:t>
            </a:r>
            <a:r>
              <a:rPr lang="fr-FR" dirty="0"/>
              <a:t> Zeit online </a:t>
            </a:r>
            <a:r>
              <a:rPr lang="fr-FR" dirty="0" err="1"/>
              <a:t>verbringt</a:t>
            </a:r>
            <a:r>
              <a:rPr lang="fr-FR" dirty="0"/>
              <a:t> </a:t>
            </a:r>
            <a:r>
              <a:rPr lang="fr-FR" dirty="0" err="1"/>
              <a:t>als</a:t>
            </a:r>
            <a:r>
              <a:rPr lang="fr-FR" dirty="0"/>
              <a:t> </a:t>
            </a:r>
            <a:r>
              <a:rPr lang="fr-FR" dirty="0" err="1"/>
              <a:t>früher</a:t>
            </a:r>
            <a:endParaRPr dirty="0"/>
          </a:p>
          <a:p>
            <a:pPr marL="457200" lvl="0" indent="-381000" algn="just" rtl="0">
              <a:lnSpc>
                <a:spcPct val="100000"/>
              </a:lnSpc>
              <a:spcBef>
                <a:spcPts val="600"/>
              </a:spcBef>
              <a:spcAft>
                <a:spcPts val="0"/>
              </a:spcAft>
              <a:buSzPts val="2400"/>
              <a:buChar char="▰"/>
            </a:pPr>
            <a:r>
              <a:rPr lang="fr-FR" dirty="0" err="1"/>
              <a:t>Wenn</a:t>
            </a:r>
            <a:r>
              <a:rPr lang="fr-FR" dirty="0"/>
              <a:t> </a:t>
            </a:r>
            <a:r>
              <a:rPr lang="fr-FR" dirty="0" err="1"/>
              <a:t>Ihr</a:t>
            </a:r>
            <a:r>
              <a:rPr lang="fr-FR" dirty="0"/>
              <a:t> Kind </a:t>
            </a:r>
            <a:r>
              <a:rPr lang="fr-FR" dirty="0" err="1"/>
              <a:t>eine</a:t>
            </a:r>
            <a:r>
              <a:rPr lang="fr-FR" dirty="0"/>
              <a:t> Menge </a:t>
            </a:r>
            <a:r>
              <a:rPr lang="fr-FR" dirty="0" err="1"/>
              <a:t>Geheimnisse</a:t>
            </a:r>
            <a:r>
              <a:rPr lang="fr-FR" dirty="0"/>
              <a:t> </a:t>
            </a:r>
            <a:r>
              <a:rPr lang="fr-FR" dirty="0" err="1"/>
              <a:t>bezüglich</a:t>
            </a:r>
            <a:r>
              <a:rPr lang="fr-FR" dirty="0"/>
              <a:t> seiner Online-</a:t>
            </a:r>
            <a:r>
              <a:rPr lang="fr-FR" dirty="0" err="1"/>
              <a:t>Aktivitäten</a:t>
            </a:r>
            <a:r>
              <a:rPr lang="fr-FR" dirty="0"/>
              <a:t> </a:t>
            </a:r>
            <a:r>
              <a:rPr lang="fr-FR" dirty="0" err="1"/>
              <a:t>hat</a:t>
            </a:r>
            <a:endParaRPr dirty="0"/>
          </a:p>
          <a:p>
            <a:pPr marL="457200" lvl="0" indent="-381000" algn="just" rtl="0">
              <a:lnSpc>
                <a:spcPct val="100000"/>
              </a:lnSpc>
              <a:spcBef>
                <a:spcPts val="600"/>
              </a:spcBef>
              <a:spcAft>
                <a:spcPts val="0"/>
              </a:spcAft>
              <a:buSzPts val="2400"/>
              <a:buChar char="▰"/>
            </a:pPr>
            <a:r>
              <a:rPr lang="fr-FR" dirty="0" err="1"/>
              <a:t>Wenn</a:t>
            </a:r>
            <a:r>
              <a:rPr lang="fr-FR" dirty="0"/>
              <a:t> </a:t>
            </a:r>
            <a:r>
              <a:rPr lang="fr-FR" dirty="0" err="1"/>
              <a:t>Ihr</a:t>
            </a:r>
            <a:r>
              <a:rPr lang="fr-FR" dirty="0"/>
              <a:t> Kind </a:t>
            </a:r>
            <a:r>
              <a:rPr lang="fr-FR" dirty="0" err="1"/>
              <a:t>seinen</a:t>
            </a:r>
            <a:r>
              <a:rPr lang="fr-FR" dirty="0"/>
              <a:t>/</a:t>
            </a:r>
            <a:r>
              <a:rPr lang="fr-FR" dirty="0" err="1"/>
              <a:t>ihren</a:t>
            </a:r>
            <a:r>
              <a:rPr lang="fr-FR" dirty="0"/>
              <a:t> Laptop </a:t>
            </a:r>
            <a:r>
              <a:rPr lang="fr-FR" dirty="0" err="1"/>
              <a:t>schließt</a:t>
            </a:r>
            <a:r>
              <a:rPr lang="fr-FR" dirty="0"/>
              <a:t> </a:t>
            </a:r>
            <a:r>
              <a:rPr lang="fr-FR" dirty="0" err="1"/>
              <a:t>bzw</a:t>
            </a:r>
            <a:r>
              <a:rPr lang="fr-FR" dirty="0"/>
              <a:t>. sein/</a:t>
            </a:r>
            <a:r>
              <a:rPr lang="fr-FR" dirty="0" err="1"/>
              <a:t>ihr</a:t>
            </a:r>
            <a:r>
              <a:rPr lang="fr-FR" dirty="0"/>
              <a:t> Telefon </a:t>
            </a:r>
            <a:r>
              <a:rPr lang="fr-FR" dirty="0" err="1"/>
              <a:t>ausschaltet</a:t>
            </a:r>
            <a:r>
              <a:rPr lang="fr-FR" dirty="0"/>
              <a:t>, </a:t>
            </a:r>
            <a:r>
              <a:rPr lang="fr-FR" dirty="0" err="1"/>
              <a:t>wenn</a:t>
            </a:r>
            <a:r>
              <a:rPr lang="fr-FR" dirty="0"/>
              <a:t> </a:t>
            </a:r>
            <a:r>
              <a:rPr lang="fr-FR" dirty="0" err="1"/>
              <a:t>Sie</a:t>
            </a:r>
            <a:r>
              <a:rPr lang="fr-FR" dirty="0"/>
              <a:t> den </a:t>
            </a:r>
            <a:r>
              <a:rPr lang="fr-FR" dirty="0" err="1"/>
              <a:t>Raum</a:t>
            </a:r>
            <a:r>
              <a:rPr lang="fr-FR" dirty="0"/>
              <a:t> </a:t>
            </a:r>
            <a:r>
              <a:rPr lang="fr-FR" dirty="0" err="1"/>
              <a:t>betreten</a:t>
            </a:r>
            <a:endParaRPr dirty="0"/>
          </a:p>
          <a:p>
            <a:pPr marL="457200" lvl="0" indent="-381000" algn="just" rtl="0">
              <a:lnSpc>
                <a:spcPct val="100000"/>
              </a:lnSpc>
              <a:spcBef>
                <a:spcPts val="600"/>
              </a:spcBef>
              <a:spcAft>
                <a:spcPts val="0"/>
              </a:spcAft>
              <a:buSzPts val="2400"/>
              <a:buChar char="▰"/>
            </a:pPr>
            <a:r>
              <a:rPr lang="fr-FR" dirty="0" err="1"/>
              <a:t>Wenn</a:t>
            </a:r>
            <a:r>
              <a:rPr lang="fr-FR" dirty="0"/>
              <a:t> </a:t>
            </a:r>
            <a:r>
              <a:rPr lang="fr-FR" dirty="0" err="1"/>
              <a:t>Sie</a:t>
            </a:r>
            <a:r>
              <a:rPr lang="fr-FR" dirty="0"/>
              <a:t> </a:t>
            </a:r>
            <a:r>
              <a:rPr lang="fr-FR" dirty="0" err="1"/>
              <a:t>eine</a:t>
            </a:r>
            <a:r>
              <a:rPr lang="fr-FR" dirty="0"/>
              <a:t> </a:t>
            </a:r>
            <a:r>
              <a:rPr lang="fr-FR" dirty="0" err="1"/>
              <a:t>Veränderung</a:t>
            </a:r>
            <a:r>
              <a:rPr lang="fr-FR" dirty="0"/>
              <a:t> des </a:t>
            </a:r>
            <a:r>
              <a:rPr lang="fr-FR" dirty="0" err="1"/>
              <a:t>Verhaltens</a:t>
            </a:r>
            <a:r>
              <a:rPr lang="fr-FR" dirty="0"/>
              <a:t> </a:t>
            </a:r>
            <a:r>
              <a:rPr lang="fr-FR" dirty="0" err="1"/>
              <a:t>feststellen</a:t>
            </a:r>
            <a:endParaRPr dirty="0"/>
          </a:p>
          <a:p>
            <a:pPr marL="457200" lvl="0" indent="0" algn="just" rtl="0">
              <a:lnSpc>
                <a:spcPct val="100000"/>
              </a:lnSpc>
              <a:spcBef>
                <a:spcPts val="600"/>
              </a:spcBef>
              <a:spcAft>
                <a:spcPts val="0"/>
              </a:spcAft>
              <a:buNone/>
            </a:pPr>
            <a:endParaRPr dirty="0"/>
          </a:p>
        </p:txBody>
      </p:sp>
      <p:sp>
        <p:nvSpPr>
          <p:cNvPr id="260" name="Google Shape;260;p38"/>
          <p:cNvSpPr txBox="1"/>
          <p:nvPr/>
        </p:nvSpPr>
        <p:spPr>
          <a:xfrm>
            <a:off x="118950" y="952231"/>
            <a:ext cx="89061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3600" b="1" dirty="0" err="1">
                <a:solidFill>
                  <a:schemeClr val="lt1"/>
                </a:solidFill>
              </a:rPr>
              <a:t>Wann</a:t>
            </a:r>
            <a:r>
              <a:rPr lang="fr-FR" sz="3600" b="1" dirty="0">
                <a:solidFill>
                  <a:schemeClr val="lt1"/>
                </a:solidFill>
              </a:rPr>
              <a:t> </a:t>
            </a:r>
            <a:r>
              <a:rPr lang="fr-FR" sz="3600" b="1" dirty="0" err="1">
                <a:solidFill>
                  <a:schemeClr val="lt1"/>
                </a:solidFill>
              </a:rPr>
              <a:t>sollte</a:t>
            </a:r>
            <a:r>
              <a:rPr lang="fr-FR" sz="3600" b="1" dirty="0">
                <a:solidFill>
                  <a:schemeClr val="lt1"/>
                </a:solidFill>
              </a:rPr>
              <a:t> man </a:t>
            </a:r>
            <a:r>
              <a:rPr lang="fr-FR" sz="3600" b="1" dirty="0" err="1">
                <a:solidFill>
                  <a:schemeClr val="lt1"/>
                </a:solidFill>
              </a:rPr>
              <a:t>sich</a:t>
            </a:r>
            <a:r>
              <a:rPr lang="fr-FR" sz="3600" b="1" dirty="0">
                <a:solidFill>
                  <a:schemeClr val="lt1"/>
                </a:solidFill>
              </a:rPr>
              <a:t> </a:t>
            </a:r>
            <a:r>
              <a:rPr lang="fr-FR" sz="3600" b="1" dirty="0" err="1">
                <a:solidFill>
                  <a:schemeClr val="lt1"/>
                </a:solidFill>
              </a:rPr>
              <a:t>Sorgen</a:t>
            </a:r>
            <a:r>
              <a:rPr lang="fr-FR" sz="3600" b="1" dirty="0">
                <a:solidFill>
                  <a:schemeClr val="lt1"/>
                </a:solidFill>
              </a:rPr>
              <a:t> </a:t>
            </a:r>
            <a:r>
              <a:rPr lang="fr-FR" sz="3600" b="1" dirty="0" err="1">
                <a:solidFill>
                  <a:schemeClr val="lt1"/>
                </a:solidFill>
              </a:rPr>
              <a:t>machen</a:t>
            </a:r>
            <a:r>
              <a:rPr lang="fr-FR" sz="3600" b="1" dirty="0">
                <a:solidFill>
                  <a:schemeClr val="lt1"/>
                </a:solidFill>
              </a:rPr>
              <a:t>?</a:t>
            </a:r>
            <a:endParaRPr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9"/>
          <p:cNvSpPr txBox="1">
            <a:spLocks noGrp="1"/>
          </p:cNvSpPr>
          <p:nvPr>
            <p:ph type="body" idx="1"/>
          </p:nvPr>
        </p:nvSpPr>
        <p:spPr>
          <a:xfrm>
            <a:off x="399600" y="1619369"/>
            <a:ext cx="8344800" cy="30504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dirty="0" err="1"/>
              <a:t>Hören</a:t>
            </a:r>
            <a:r>
              <a:rPr lang="fr-FR" dirty="0"/>
              <a:t> </a:t>
            </a:r>
            <a:r>
              <a:rPr lang="fr-FR" dirty="0" err="1"/>
              <a:t>Sie</a:t>
            </a:r>
            <a:r>
              <a:rPr lang="fr-FR" dirty="0"/>
              <a:t> </a:t>
            </a:r>
            <a:r>
              <a:rPr lang="fr-FR" dirty="0" err="1"/>
              <a:t>ihm</a:t>
            </a:r>
            <a:r>
              <a:rPr lang="fr-FR" dirty="0"/>
              <a:t>/</a:t>
            </a:r>
            <a:r>
              <a:rPr lang="fr-FR" dirty="0" err="1"/>
              <a:t>ihr</a:t>
            </a:r>
            <a:r>
              <a:rPr lang="fr-FR" dirty="0"/>
              <a:t> </a:t>
            </a:r>
            <a:r>
              <a:rPr lang="fr-FR" dirty="0" err="1"/>
              <a:t>sehr</a:t>
            </a:r>
            <a:r>
              <a:rPr lang="fr-FR" dirty="0"/>
              <a:t> </a:t>
            </a:r>
            <a:r>
              <a:rPr lang="fr-FR" dirty="0" err="1"/>
              <a:t>aufmerksam</a:t>
            </a:r>
            <a:r>
              <a:rPr lang="fr-FR" dirty="0"/>
              <a:t> </a:t>
            </a:r>
            <a:r>
              <a:rPr lang="fr-FR" dirty="0" err="1"/>
              <a:t>zu</a:t>
            </a:r>
            <a:endParaRPr dirty="0"/>
          </a:p>
          <a:p>
            <a:pPr marL="457200" lvl="0" indent="-381000" algn="just" rtl="0">
              <a:lnSpc>
                <a:spcPct val="100000"/>
              </a:lnSpc>
              <a:spcBef>
                <a:spcPts val="600"/>
              </a:spcBef>
              <a:spcAft>
                <a:spcPts val="0"/>
              </a:spcAft>
              <a:buSzPts val="2400"/>
              <a:buChar char="▰"/>
            </a:pPr>
            <a:r>
              <a:rPr lang="fr-FR" dirty="0" err="1"/>
              <a:t>Lassen</a:t>
            </a:r>
            <a:r>
              <a:rPr lang="fr-FR" dirty="0"/>
              <a:t> </a:t>
            </a:r>
            <a:r>
              <a:rPr lang="fr-FR" dirty="0" err="1"/>
              <a:t>Sie</a:t>
            </a:r>
            <a:r>
              <a:rPr lang="fr-FR" dirty="0"/>
              <a:t> </a:t>
            </a:r>
            <a:r>
              <a:rPr lang="fr-FR" dirty="0" err="1"/>
              <a:t>sie</a:t>
            </a:r>
            <a:r>
              <a:rPr lang="fr-FR" dirty="0"/>
              <a:t>/</a:t>
            </a:r>
            <a:r>
              <a:rPr lang="fr-FR" dirty="0" err="1"/>
              <a:t>ihn</a:t>
            </a:r>
            <a:r>
              <a:rPr lang="fr-FR" dirty="0"/>
              <a:t> </a:t>
            </a:r>
            <a:r>
              <a:rPr lang="fr-FR" dirty="0" err="1"/>
              <a:t>wissen</a:t>
            </a:r>
            <a:r>
              <a:rPr lang="fr-FR" dirty="0"/>
              <a:t>, </a:t>
            </a:r>
            <a:r>
              <a:rPr lang="fr-FR" dirty="0" err="1"/>
              <a:t>dass</a:t>
            </a:r>
            <a:r>
              <a:rPr lang="fr-FR" dirty="0"/>
              <a:t> es </a:t>
            </a:r>
            <a:r>
              <a:rPr lang="fr-FR" dirty="0" err="1"/>
              <a:t>richtig</a:t>
            </a:r>
            <a:r>
              <a:rPr lang="fr-FR" dirty="0"/>
              <a:t> </a:t>
            </a:r>
            <a:r>
              <a:rPr lang="fr-FR" dirty="0" err="1"/>
              <a:t>war</a:t>
            </a:r>
            <a:r>
              <a:rPr lang="fr-FR" dirty="0"/>
              <a:t>, es </a:t>
            </a:r>
            <a:r>
              <a:rPr lang="fr-FR" dirty="0" err="1"/>
              <a:t>Ihnen</a:t>
            </a:r>
            <a:r>
              <a:rPr lang="fr-FR" dirty="0"/>
              <a:t> </a:t>
            </a:r>
            <a:r>
              <a:rPr lang="fr-FR" dirty="0" err="1"/>
              <a:t>zu</a:t>
            </a:r>
            <a:r>
              <a:rPr lang="fr-FR" dirty="0"/>
              <a:t> </a:t>
            </a:r>
            <a:r>
              <a:rPr lang="fr-FR" dirty="0" err="1"/>
              <a:t>sagen</a:t>
            </a:r>
            <a:endParaRPr dirty="0"/>
          </a:p>
          <a:p>
            <a:pPr marL="457200" lvl="0" indent="-381000" algn="just" rtl="0">
              <a:lnSpc>
                <a:spcPct val="100000"/>
              </a:lnSpc>
              <a:spcBef>
                <a:spcPts val="600"/>
              </a:spcBef>
              <a:spcAft>
                <a:spcPts val="0"/>
              </a:spcAft>
              <a:buSzPts val="2400"/>
              <a:buChar char="▰"/>
            </a:pPr>
            <a:r>
              <a:rPr lang="fr-FR" dirty="0" err="1"/>
              <a:t>Lassen</a:t>
            </a:r>
            <a:r>
              <a:rPr lang="fr-FR" dirty="0"/>
              <a:t> </a:t>
            </a:r>
            <a:r>
              <a:rPr lang="fr-FR" dirty="0" err="1"/>
              <a:t>Sie</a:t>
            </a:r>
            <a:r>
              <a:rPr lang="fr-FR" dirty="0"/>
              <a:t> </a:t>
            </a:r>
            <a:r>
              <a:rPr lang="fr-FR" dirty="0" err="1"/>
              <a:t>sie</a:t>
            </a:r>
            <a:r>
              <a:rPr lang="fr-FR" dirty="0"/>
              <a:t>/</a:t>
            </a:r>
            <a:r>
              <a:rPr lang="fr-FR" dirty="0" err="1"/>
              <a:t>ihn</a:t>
            </a:r>
            <a:r>
              <a:rPr lang="fr-FR" dirty="0"/>
              <a:t> </a:t>
            </a:r>
            <a:r>
              <a:rPr lang="fr-FR" dirty="0" err="1"/>
              <a:t>wissen</a:t>
            </a:r>
            <a:r>
              <a:rPr lang="fr-FR" dirty="0"/>
              <a:t>, </a:t>
            </a:r>
            <a:r>
              <a:rPr lang="fr-FR" dirty="0" err="1"/>
              <a:t>dass</a:t>
            </a:r>
            <a:r>
              <a:rPr lang="fr-FR" dirty="0"/>
              <a:t> es </a:t>
            </a:r>
            <a:r>
              <a:rPr lang="fr-FR" dirty="0" err="1"/>
              <a:t>nicht</a:t>
            </a:r>
            <a:r>
              <a:rPr lang="fr-FR" dirty="0"/>
              <a:t> </a:t>
            </a:r>
            <a:r>
              <a:rPr lang="fr-FR" dirty="0" err="1"/>
              <a:t>ihre</a:t>
            </a:r>
            <a:r>
              <a:rPr lang="fr-FR" dirty="0"/>
              <a:t>/seine </a:t>
            </a:r>
            <a:r>
              <a:rPr lang="fr-FR" dirty="0" err="1"/>
              <a:t>Schuld</a:t>
            </a:r>
            <a:r>
              <a:rPr lang="fr-FR" dirty="0"/>
              <a:t> </a:t>
            </a:r>
            <a:r>
              <a:rPr lang="fr-FR" dirty="0" err="1"/>
              <a:t>ist</a:t>
            </a:r>
            <a:r>
              <a:rPr lang="fr-FR" dirty="0"/>
              <a:t>, </a:t>
            </a:r>
            <a:r>
              <a:rPr lang="fr-FR" dirty="0" err="1"/>
              <a:t>dass</a:t>
            </a:r>
            <a:r>
              <a:rPr lang="fr-FR" dirty="0"/>
              <a:t> </a:t>
            </a:r>
            <a:r>
              <a:rPr lang="fr-FR" dirty="0" err="1"/>
              <a:t>sie</a:t>
            </a:r>
            <a:r>
              <a:rPr lang="fr-FR" dirty="0"/>
              <a:t>/er an </a:t>
            </a:r>
            <a:r>
              <a:rPr lang="fr-FR" dirty="0" err="1"/>
              <a:t>nichts</a:t>
            </a:r>
            <a:r>
              <a:rPr lang="fr-FR" dirty="0"/>
              <a:t> </a:t>
            </a:r>
            <a:r>
              <a:rPr lang="fr-FR" dirty="0" err="1"/>
              <a:t>schuldig</a:t>
            </a:r>
            <a:r>
              <a:rPr lang="fr-FR" dirty="0"/>
              <a:t> </a:t>
            </a:r>
            <a:r>
              <a:rPr lang="fr-FR" dirty="0" err="1"/>
              <a:t>ist</a:t>
            </a:r>
            <a:endParaRPr dirty="0"/>
          </a:p>
          <a:p>
            <a:pPr marL="457200" lvl="0" indent="-381000" algn="just" rtl="0">
              <a:lnSpc>
                <a:spcPct val="100000"/>
              </a:lnSpc>
              <a:spcBef>
                <a:spcPts val="600"/>
              </a:spcBef>
              <a:spcAft>
                <a:spcPts val="0"/>
              </a:spcAft>
              <a:buSzPts val="2400"/>
              <a:buChar char="▰"/>
            </a:pPr>
            <a:r>
              <a:rPr lang="fr-FR" dirty="0" err="1"/>
              <a:t>Lassen</a:t>
            </a:r>
            <a:r>
              <a:rPr lang="fr-FR" dirty="0"/>
              <a:t> </a:t>
            </a:r>
            <a:r>
              <a:rPr lang="fr-FR" dirty="0" err="1"/>
              <a:t>Sie</a:t>
            </a:r>
            <a:r>
              <a:rPr lang="fr-FR" dirty="0"/>
              <a:t> </a:t>
            </a:r>
            <a:r>
              <a:rPr lang="fr-FR" dirty="0" err="1"/>
              <a:t>sie</a:t>
            </a:r>
            <a:r>
              <a:rPr lang="fr-FR" dirty="0"/>
              <a:t>/</a:t>
            </a:r>
            <a:r>
              <a:rPr lang="fr-FR" dirty="0" err="1"/>
              <a:t>ihn</a:t>
            </a:r>
            <a:r>
              <a:rPr lang="fr-FR" dirty="0"/>
              <a:t> </a:t>
            </a:r>
            <a:r>
              <a:rPr lang="fr-FR" dirty="0" err="1"/>
              <a:t>wissen</a:t>
            </a:r>
            <a:r>
              <a:rPr lang="fr-FR" dirty="0"/>
              <a:t>, </a:t>
            </a:r>
            <a:r>
              <a:rPr lang="fr-FR" dirty="0" err="1"/>
              <a:t>dass</a:t>
            </a:r>
            <a:r>
              <a:rPr lang="fr-FR" dirty="0"/>
              <a:t> </a:t>
            </a:r>
            <a:r>
              <a:rPr lang="fr-FR" dirty="0" err="1"/>
              <a:t>Sie</a:t>
            </a:r>
            <a:r>
              <a:rPr lang="fr-FR" dirty="0"/>
              <a:t> </a:t>
            </a:r>
            <a:r>
              <a:rPr lang="fr-FR" dirty="0" err="1"/>
              <a:t>ihr</a:t>
            </a:r>
            <a:r>
              <a:rPr lang="fr-FR" dirty="0"/>
              <a:t>/</a:t>
            </a:r>
            <a:r>
              <a:rPr lang="fr-FR" dirty="0" err="1"/>
              <a:t>ihm</a:t>
            </a:r>
            <a:r>
              <a:rPr lang="fr-FR" dirty="0"/>
              <a:t> </a:t>
            </a:r>
            <a:r>
              <a:rPr lang="fr-FR" dirty="0" err="1"/>
              <a:t>glauben</a:t>
            </a:r>
            <a:endParaRPr dirty="0"/>
          </a:p>
          <a:p>
            <a:pPr marL="457200" lvl="0" indent="-381000" algn="just" rtl="0">
              <a:lnSpc>
                <a:spcPct val="100000"/>
              </a:lnSpc>
              <a:spcBef>
                <a:spcPts val="600"/>
              </a:spcBef>
              <a:spcAft>
                <a:spcPts val="0"/>
              </a:spcAft>
              <a:buSzPts val="2400"/>
              <a:buChar char="▰"/>
            </a:pPr>
            <a:r>
              <a:rPr lang="fr-FR" dirty="0" err="1"/>
              <a:t>Erklären</a:t>
            </a:r>
            <a:r>
              <a:rPr lang="fr-FR" dirty="0"/>
              <a:t> </a:t>
            </a:r>
            <a:r>
              <a:rPr lang="fr-FR" dirty="0" err="1"/>
              <a:t>Sie</a:t>
            </a:r>
            <a:r>
              <a:rPr lang="fr-FR" dirty="0"/>
              <a:t> </a:t>
            </a:r>
            <a:r>
              <a:rPr lang="fr-FR" dirty="0" err="1"/>
              <a:t>ihm</a:t>
            </a:r>
            <a:r>
              <a:rPr lang="fr-FR" dirty="0"/>
              <a:t>/</a:t>
            </a:r>
            <a:r>
              <a:rPr lang="fr-FR" dirty="0" err="1"/>
              <a:t>ihr</a:t>
            </a:r>
            <a:r>
              <a:rPr lang="fr-FR" dirty="0"/>
              <a:t>, </a:t>
            </a:r>
            <a:r>
              <a:rPr lang="fr-FR" dirty="0" err="1"/>
              <a:t>was</a:t>
            </a:r>
            <a:r>
              <a:rPr lang="fr-FR" dirty="0"/>
              <a:t> </a:t>
            </a:r>
            <a:r>
              <a:rPr lang="fr-FR" dirty="0" err="1"/>
              <a:t>Sie</a:t>
            </a:r>
            <a:r>
              <a:rPr lang="fr-FR" dirty="0"/>
              <a:t> </a:t>
            </a:r>
            <a:r>
              <a:rPr lang="fr-FR" dirty="0" err="1"/>
              <a:t>tun</a:t>
            </a:r>
            <a:r>
              <a:rPr lang="fr-FR" dirty="0"/>
              <a:t> </a:t>
            </a:r>
            <a:r>
              <a:rPr lang="fr-FR" dirty="0" err="1"/>
              <a:t>werden</a:t>
            </a:r>
            <a:endParaRPr dirty="0"/>
          </a:p>
          <a:p>
            <a:pPr marL="457200" lvl="0" indent="-381000" algn="just" rtl="0">
              <a:lnSpc>
                <a:spcPct val="100000"/>
              </a:lnSpc>
              <a:spcBef>
                <a:spcPts val="600"/>
              </a:spcBef>
              <a:spcAft>
                <a:spcPts val="0"/>
              </a:spcAft>
              <a:buSzPts val="2400"/>
              <a:buChar char="▰"/>
            </a:pPr>
            <a:r>
              <a:rPr lang="fr-FR" dirty="0"/>
              <a:t>So </a:t>
            </a:r>
            <a:r>
              <a:rPr lang="fr-FR" dirty="0" err="1"/>
              <a:t>schnell</a:t>
            </a:r>
            <a:r>
              <a:rPr lang="fr-FR" dirty="0"/>
              <a:t> </a:t>
            </a:r>
            <a:r>
              <a:rPr lang="fr-FR" dirty="0" err="1"/>
              <a:t>wie</a:t>
            </a:r>
            <a:r>
              <a:rPr lang="fr-FR" dirty="0"/>
              <a:t> </a:t>
            </a:r>
            <a:r>
              <a:rPr lang="fr-FR" dirty="0" err="1"/>
              <a:t>möglich</a:t>
            </a:r>
            <a:r>
              <a:rPr lang="fr-FR" dirty="0"/>
              <a:t> </a:t>
            </a:r>
            <a:r>
              <a:rPr lang="fr-FR" dirty="0" err="1"/>
              <a:t>melden</a:t>
            </a:r>
            <a:endParaRPr dirty="0"/>
          </a:p>
          <a:p>
            <a:pPr marL="457200" lvl="0" indent="0" algn="just" rtl="0">
              <a:lnSpc>
                <a:spcPct val="100000"/>
              </a:lnSpc>
              <a:spcBef>
                <a:spcPts val="600"/>
              </a:spcBef>
              <a:spcAft>
                <a:spcPts val="0"/>
              </a:spcAft>
              <a:buNone/>
            </a:pPr>
            <a:endParaRPr dirty="0"/>
          </a:p>
        </p:txBody>
      </p:sp>
      <p:sp>
        <p:nvSpPr>
          <p:cNvPr id="266" name="Google Shape;266;p39"/>
          <p:cNvSpPr txBox="1"/>
          <p:nvPr/>
        </p:nvSpPr>
        <p:spPr>
          <a:xfrm>
            <a:off x="118950" y="1034634"/>
            <a:ext cx="89061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3200" b="1" dirty="0" err="1">
                <a:solidFill>
                  <a:schemeClr val="lt1"/>
                </a:solidFill>
              </a:rPr>
              <a:t>Wenn</a:t>
            </a:r>
            <a:r>
              <a:rPr lang="fr-FR" sz="3200" b="1" dirty="0">
                <a:solidFill>
                  <a:schemeClr val="lt1"/>
                </a:solidFill>
              </a:rPr>
              <a:t> </a:t>
            </a:r>
            <a:r>
              <a:rPr lang="fr-FR" sz="3200" b="1" dirty="0" err="1">
                <a:solidFill>
                  <a:schemeClr val="lt1"/>
                </a:solidFill>
              </a:rPr>
              <a:t>Ihr</a:t>
            </a:r>
            <a:r>
              <a:rPr lang="fr-FR" sz="3200" b="1" dirty="0">
                <a:solidFill>
                  <a:schemeClr val="lt1"/>
                </a:solidFill>
              </a:rPr>
              <a:t> Kind </a:t>
            </a:r>
            <a:r>
              <a:rPr lang="fr-FR" sz="3200" b="1" dirty="0" err="1">
                <a:solidFill>
                  <a:schemeClr val="lt1"/>
                </a:solidFill>
              </a:rPr>
              <a:t>Opfer</a:t>
            </a:r>
            <a:r>
              <a:rPr lang="fr-FR" sz="3200" b="1" dirty="0">
                <a:solidFill>
                  <a:schemeClr val="lt1"/>
                </a:solidFill>
              </a:rPr>
              <a:t> </a:t>
            </a:r>
            <a:r>
              <a:rPr lang="fr-FR" sz="3200" b="1" dirty="0" err="1">
                <a:solidFill>
                  <a:schemeClr val="lt1"/>
                </a:solidFill>
              </a:rPr>
              <a:t>eines</a:t>
            </a:r>
            <a:r>
              <a:rPr lang="fr-FR" sz="3200" b="1" dirty="0">
                <a:solidFill>
                  <a:schemeClr val="lt1"/>
                </a:solidFill>
              </a:rPr>
              <a:t> </a:t>
            </a:r>
            <a:r>
              <a:rPr lang="fr-FR" sz="3200" b="1" dirty="0" err="1">
                <a:solidFill>
                  <a:schemeClr val="lt1"/>
                </a:solidFill>
              </a:rPr>
              <a:t>Missbrauch</a:t>
            </a:r>
            <a:r>
              <a:rPr lang="fr-FR" sz="3200" b="1" dirty="0">
                <a:solidFill>
                  <a:schemeClr val="lt1"/>
                </a:solidFill>
              </a:rPr>
              <a:t> </a:t>
            </a:r>
            <a:r>
              <a:rPr lang="fr-FR" sz="3200" b="1" dirty="0" err="1">
                <a:solidFill>
                  <a:schemeClr val="lt1"/>
                </a:solidFill>
              </a:rPr>
              <a:t>wird</a:t>
            </a:r>
            <a:endParaRPr sz="11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0"/>
          <p:cNvSpPr txBox="1">
            <a:spLocks noGrp="1"/>
          </p:cNvSpPr>
          <p:nvPr>
            <p:ph type="body" idx="1"/>
          </p:nvPr>
        </p:nvSpPr>
        <p:spPr>
          <a:xfrm>
            <a:off x="427462" y="1830075"/>
            <a:ext cx="8344829" cy="3148800"/>
          </a:xfrm>
          <a:prstGeom prst="rect">
            <a:avLst/>
          </a:prstGeom>
          <a:noFill/>
          <a:ln>
            <a:noFill/>
          </a:ln>
        </p:spPr>
        <p:txBody>
          <a:bodyPr spcFirstLastPara="1" wrap="square" lIns="0" tIns="0" rIns="0" bIns="0" anchor="t" anchorCtr="0">
            <a:noAutofit/>
          </a:bodyPr>
          <a:lstStyle/>
          <a:p>
            <a:pPr marL="457200" lvl="0" indent="-381000" algn="just" rtl="0">
              <a:lnSpc>
                <a:spcPct val="100000"/>
              </a:lnSpc>
              <a:spcBef>
                <a:spcPts val="600"/>
              </a:spcBef>
              <a:spcAft>
                <a:spcPts val="0"/>
              </a:spcAft>
              <a:buSzPts val="2400"/>
              <a:buChar char="▰"/>
            </a:pPr>
            <a:r>
              <a:rPr lang="fr-FR"/>
              <a:t>Nationale Gesellschaft zur Vorbeugung von Grausamkeiten gegen Kinder</a:t>
            </a:r>
            <a:endParaRPr>
              <a:latin typeface="Titillium Web"/>
              <a:ea typeface="Titillium Web"/>
              <a:cs typeface="Titillium Web"/>
              <a:sym typeface="Titillium Web"/>
            </a:endParaRPr>
          </a:p>
          <a:p>
            <a:pPr marL="914400" lvl="1" indent="-381000" algn="just" rtl="0">
              <a:lnSpc>
                <a:spcPct val="100000"/>
              </a:lnSpc>
              <a:spcBef>
                <a:spcPts val="600"/>
              </a:spcBef>
              <a:spcAft>
                <a:spcPts val="0"/>
              </a:spcAft>
              <a:buSzPts val="2400"/>
              <a:buChar char="○"/>
            </a:pPr>
            <a:r>
              <a:rPr lang="fr-FR">
                <a:latin typeface="Titillium Web"/>
                <a:ea typeface="Titillium Web"/>
                <a:cs typeface="Titillium Web"/>
                <a:sym typeface="Titillium Web"/>
              </a:rPr>
              <a:t>Bundesministerium für Justiz (BMJ)</a:t>
            </a:r>
            <a:endParaRPr/>
          </a:p>
          <a:p>
            <a:pPr marL="914400" lvl="1" indent="-381000" algn="just" rtl="0">
              <a:lnSpc>
                <a:spcPct val="100000"/>
              </a:lnSpc>
              <a:spcBef>
                <a:spcPts val="0"/>
              </a:spcBef>
              <a:spcAft>
                <a:spcPts val="0"/>
              </a:spcAft>
              <a:buSzPts val="2400"/>
              <a:buChar char="○"/>
            </a:pPr>
            <a:r>
              <a:rPr lang="fr-FR"/>
              <a:t>0800 99 99 99</a:t>
            </a:r>
            <a:endParaRPr/>
          </a:p>
          <a:p>
            <a:pPr marL="914400" lvl="1" indent="-381000" algn="just" rtl="0">
              <a:lnSpc>
                <a:spcPct val="100000"/>
              </a:lnSpc>
              <a:spcBef>
                <a:spcPts val="0"/>
              </a:spcBef>
              <a:spcAft>
                <a:spcPts val="0"/>
              </a:spcAft>
              <a:buSzPts val="2400"/>
              <a:buChar char="○"/>
            </a:pPr>
            <a:r>
              <a:rPr lang="fr-FR" u="sng">
                <a:solidFill>
                  <a:schemeClr val="hlink"/>
                </a:solidFill>
                <a:latin typeface="Titillium Web"/>
                <a:ea typeface="Titillium Web"/>
                <a:cs typeface="Titillium Web"/>
                <a:sym typeface="Titillium Web"/>
                <a:hlinkClick r:id="rId3"/>
              </a:rPr>
              <a:t>Organisationen - KinderrechteKinderrechte</a:t>
            </a:r>
            <a:endParaRPr/>
          </a:p>
          <a:p>
            <a:pPr marL="76200" lvl="0" indent="0" algn="just" rtl="0">
              <a:lnSpc>
                <a:spcPct val="100000"/>
              </a:lnSpc>
              <a:spcBef>
                <a:spcPts val="600"/>
              </a:spcBef>
              <a:spcAft>
                <a:spcPts val="0"/>
              </a:spcAft>
              <a:buSzPts val="2400"/>
              <a:buNone/>
            </a:pPr>
            <a:endParaRPr/>
          </a:p>
          <a:p>
            <a:pPr marL="457200" lvl="0" indent="-381000" algn="just" rtl="0">
              <a:lnSpc>
                <a:spcPct val="100000"/>
              </a:lnSpc>
              <a:spcBef>
                <a:spcPts val="600"/>
              </a:spcBef>
              <a:spcAft>
                <a:spcPts val="0"/>
              </a:spcAft>
              <a:buSzPts val="2400"/>
              <a:buChar char="▰"/>
            </a:pPr>
            <a:r>
              <a:rPr lang="fr-FR"/>
              <a:t>Polizei: 133</a:t>
            </a:r>
            <a:endParaRPr/>
          </a:p>
          <a:p>
            <a:pPr marL="457200" lvl="0" indent="-228600" algn="just" rtl="0">
              <a:lnSpc>
                <a:spcPct val="100000"/>
              </a:lnSpc>
              <a:spcBef>
                <a:spcPts val="600"/>
              </a:spcBef>
              <a:spcAft>
                <a:spcPts val="0"/>
              </a:spcAft>
              <a:buSzPts val="2400"/>
              <a:buNone/>
            </a:pPr>
            <a:endParaRPr/>
          </a:p>
        </p:txBody>
      </p:sp>
      <p:sp>
        <p:nvSpPr>
          <p:cNvPr id="272" name="Google Shape;272;p40"/>
          <p:cNvSpPr txBox="1"/>
          <p:nvPr/>
        </p:nvSpPr>
        <p:spPr>
          <a:xfrm>
            <a:off x="-133816" y="752491"/>
            <a:ext cx="890610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4000" b="1">
                <a:solidFill>
                  <a:schemeClr val="lt1"/>
                </a:solidFill>
              </a:rPr>
              <a:t>Nützliche Kontakte</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1"/>
          <p:cNvSpPr txBox="1">
            <a:spLocks noGrp="1"/>
          </p:cNvSpPr>
          <p:nvPr>
            <p:ph type="title"/>
          </p:nvPr>
        </p:nvSpPr>
        <p:spPr>
          <a:xfrm>
            <a:off x="457200" y="434575"/>
            <a:ext cx="60255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a:t>Aktivitäten</a:t>
            </a:r>
            <a:endParaRPr/>
          </a:p>
        </p:txBody>
      </p:sp>
      <p:sp>
        <p:nvSpPr>
          <p:cNvPr id="278" name="Google Shape;278;p41"/>
          <p:cNvSpPr txBox="1">
            <a:spLocks noGrp="1"/>
          </p:cNvSpPr>
          <p:nvPr>
            <p:ph type="body" idx="1"/>
          </p:nvPr>
        </p:nvSpPr>
        <p:spPr>
          <a:xfrm>
            <a:off x="457200" y="1428750"/>
            <a:ext cx="8458800" cy="3148800"/>
          </a:xfrm>
          <a:prstGeom prst="rect">
            <a:avLst/>
          </a:prstGeom>
          <a:noFill/>
          <a:ln>
            <a:noFill/>
          </a:ln>
        </p:spPr>
        <p:txBody>
          <a:bodyPr spcFirstLastPara="1" wrap="square" lIns="0" tIns="0" rIns="0" bIns="0" anchor="t" anchorCtr="0">
            <a:noAutofit/>
          </a:bodyPr>
          <a:lstStyle/>
          <a:p>
            <a:pPr marL="457200" lvl="0" indent="-381000" algn="l" rtl="0">
              <a:lnSpc>
                <a:spcPct val="100000"/>
              </a:lnSpc>
              <a:spcBef>
                <a:spcPts val="600"/>
              </a:spcBef>
              <a:spcAft>
                <a:spcPts val="0"/>
              </a:spcAft>
              <a:buSzPts val="2400"/>
              <a:buChar char="▰"/>
            </a:pPr>
            <a:r>
              <a:rPr lang="fr-FR" dirty="0" err="1"/>
              <a:t>Aktives</a:t>
            </a:r>
            <a:r>
              <a:rPr lang="fr-FR" dirty="0"/>
              <a:t> </a:t>
            </a:r>
            <a:r>
              <a:rPr lang="fr-FR" dirty="0" err="1"/>
              <a:t>Zuhören</a:t>
            </a:r>
            <a:r>
              <a:rPr lang="fr-FR" dirty="0"/>
              <a:t> </a:t>
            </a:r>
            <a:r>
              <a:rPr lang="fr-FR" dirty="0" err="1"/>
              <a:t>ist</a:t>
            </a:r>
            <a:r>
              <a:rPr lang="fr-FR" dirty="0"/>
              <a:t> </a:t>
            </a:r>
            <a:r>
              <a:rPr lang="fr-FR" dirty="0" err="1"/>
              <a:t>eine</a:t>
            </a:r>
            <a:r>
              <a:rPr lang="fr-FR" dirty="0"/>
              <a:t> </a:t>
            </a:r>
            <a:r>
              <a:rPr lang="fr-FR" dirty="0" err="1"/>
              <a:t>notwendige</a:t>
            </a:r>
            <a:r>
              <a:rPr lang="fr-FR" dirty="0"/>
              <a:t> </a:t>
            </a:r>
            <a:r>
              <a:rPr lang="fr-FR" dirty="0" err="1"/>
              <a:t>Fähigkeit</a:t>
            </a:r>
            <a:r>
              <a:rPr lang="fr-FR" dirty="0"/>
              <a:t>, um </a:t>
            </a:r>
            <a:r>
              <a:rPr lang="fr-FR" dirty="0" err="1"/>
              <a:t>zu</a:t>
            </a:r>
            <a:r>
              <a:rPr lang="fr-FR" dirty="0"/>
              <a:t> </a:t>
            </a:r>
            <a:r>
              <a:rPr lang="fr-FR" dirty="0" err="1"/>
              <a:t>erkennen</a:t>
            </a:r>
            <a:r>
              <a:rPr lang="fr-FR" dirty="0"/>
              <a:t>, </a:t>
            </a:r>
            <a:r>
              <a:rPr lang="fr-FR" dirty="0" err="1"/>
              <a:t>wann</a:t>
            </a:r>
            <a:r>
              <a:rPr lang="fr-FR" dirty="0"/>
              <a:t> man </a:t>
            </a:r>
            <a:r>
              <a:rPr lang="fr-FR" dirty="0" err="1"/>
              <a:t>sich</a:t>
            </a:r>
            <a:r>
              <a:rPr lang="fr-FR" dirty="0"/>
              <a:t> </a:t>
            </a:r>
            <a:r>
              <a:rPr lang="fr-FR" dirty="0" err="1"/>
              <a:t>wegen</a:t>
            </a:r>
            <a:r>
              <a:rPr lang="fr-FR" dirty="0"/>
              <a:t> Online-</a:t>
            </a:r>
            <a:r>
              <a:rPr lang="fr-FR" dirty="0" err="1"/>
              <a:t>Missbrauchs</a:t>
            </a:r>
            <a:r>
              <a:rPr lang="fr-FR" dirty="0"/>
              <a:t> </a:t>
            </a:r>
            <a:r>
              <a:rPr lang="fr-FR" dirty="0" err="1"/>
              <a:t>Sorgen</a:t>
            </a:r>
            <a:r>
              <a:rPr lang="fr-FR" dirty="0"/>
              <a:t> </a:t>
            </a:r>
            <a:r>
              <a:rPr lang="fr-FR" dirty="0" err="1"/>
              <a:t>machen</a:t>
            </a:r>
            <a:r>
              <a:rPr lang="fr-FR" dirty="0"/>
              <a:t> </a:t>
            </a:r>
            <a:r>
              <a:rPr lang="fr-FR" dirty="0" err="1"/>
              <a:t>muss</a:t>
            </a:r>
            <a:r>
              <a:rPr lang="fr-FR" dirty="0"/>
              <a:t>. </a:t>
            </a:r>
            <a:endParaRPr dirty="0"/>
          </a:p>
          <a:p>
            <a:pPr marL="457200" lvl="0" indent="0" algn="l" rtl="0">
              <a:lnSpc>
                <a:spcPct val="100000"/>
              </a:lnSpc>
              <a:spcBef>
                <a:spcPts val="600"/>
              </a:spcBef>
              <a:spcAft>
                <a:spcPts val="0"/>
              </a:spcAft>
              <a:buNone/>
            </a:pPr>
            <a:endParaRPr dirty="0"/>
          </a:p>
          <a:p>
            <a:pPr marL="457200" lvl="0" indent="-381000" algn="l" rtl="0">
              <a:lnSpc>
                <a:spcPct val="100000"/>
              </a:lnSpc>
              <a:spcBef>
                <a:spcPts val="600"/>
              </a:spcBef>
              <a:spcAft>
                <a:spcPts val="0"/>
              </a:spcAft>
              <a:buSzPts val="2400"/>
              <a:buChar char="▰"/>
            </a:pPr>
            <a:r>
              <a:rPr lang="fr-FR" dirty="0" err="1"/>
              <a:t>Machen</a:t>
            </a:r>
            <a:r>
              <a:rPr lang="fr-FR" dirty="0"/>
              <a:t> </a:t>
            </a:r>
            <a:r>
              <a:rPr lang="fr-FR" dirty="0" err="1"/>
              <a:t>Sie</a:t>
            </a:r>
            <a:r>
              <a:rPr lang="fr-FR" dirty="0"/>
              <a:t> </a:t>
            </a:r>
            <a:r>
              <a:rPr lang="fr-FR" dirty="0" err="1"/>
              <a:t>ein</a:t>
            </a:r>
            <a:r>
              <a:rPr lang="fr-FR" dirty="0"/>
              <a:t> Brainstorming </a:t>
            </a:r>
            <a:r>
              <a:rPr lang="fr-FR" dirty="0" err="1"/>
              <a:t>über</a:t>
            </a:r>
            <a:r>
              <a:rPr lang="fr-FR" dirty="0"/>
              <a:t> die </a:t>
            </a:r>
            <a:r>
              <a:rPr lang="fr-FR" dirty="0" err="1"/>
              <a:t>Eigenschaften</a:t>
            </a:r>
            <a:r>
              <a:rPr lang="fr-FR" dirty="0"/>
              <a:t>, die </a:t>
            </a:r>
            <a:r>
              <a:rPr lang="fr-FR" dirty="0" err="1"/>
              <a:t>aktive</a:t>
            </a:r>
            <a:r>
              <a:rPr lang="fr-FR" dirty="0"/>
              <a:t> </a:t>
            </a:r>
            <a:r>
              <a:rPr lang="fr-FR" dirty="0" err="1"/>
              <a:t>Zuhörer</a:t>
            </a:r>
            <a:r>
              <a:rPr lang="fr-FR" dirty="0"/>
              <a:t>*</a:t>
            </a:r>
            <a:r>
              <a:rPr lang="fr-FR" dirty="0" err="1"/>
              <a:t>innen</a:t>
            </a:r>
            <a:r>
              <a:rPr lang="fr-FR" dirty="0"/>
              <a:t> </a:t>
            </a:r>
            <a:r>
              <a:rPr lang="fr-FR" dirty="0" err="1"/>
              <a:t>haben</a:t>
            </a:r>
            <a:r>
              <a:rPr lang="fr-FR" dirty="0"/>
              <a:t> </a:t>
            </a:r>
            <a:r>
              <a:rPr lang="fr-FR" dirty="0" err="1"/>
              <a:t>müssen</a:t>
            </a:r>
            <a:r>
              <a:rPr lang="fr-FR" dirty="0"/>
              <a:t>. </a:t>
            </a:r>
            <a:endParaRPr dirty="0"/>
          </a:p>
          <a:p>
            <a:pPr marL="914400" lvl="1" indent="-381000" algn="l" rtl="0">
              <a:lnSpc>
                <a:spcPct val="100000"/>
              </a:lnSpc>
              <a:spcBef>
                <a:spcPts val="600"/>
              </a:spcBef>
              <a:spcAft>
                <a:spcPts val="0"/>
              </a:spcAft>
              <a:buSzPts val="2400"/>
              <a:buChar char="○"/>
            </a:pPr>
            <a:r>
              <a:rPr lang="fr-FR" dirty="0" err="1"/>
              <a:t>Notieren</a:t>
            </a:r>
            <a:r>
              <a:rPr lang="fr-FR" dirty="0"/>
              <a:t> </a:t>
            </a:r>
            <a:r>
              <a:rPr lang="fr-FR" dirty="0" err="1"/>
              <a:t>Sie</a:t>
            </a:r>
            <a:r>
              <a:rPr lang="fr-FR" dirty="0"/>
              <a:t> die </a:t>
            </a:r>
            <a:r>
              <a:rPr lang="fr-FR" dirty="0" err="1"/>
              <a:t>Schlüsselwörter</a:t>
            </a:r>
            <a:r>
              <a:rPr lang="fr-FR" dirty="0"/>
              <a:t> </a:t>
            </a:r>
            <a:r>
              <a:rPr lang="fr-FR" dirty="0" err="1"/>
              <a:t>auf</a:t>
            </a:r>
            <a:r>
              <a:rPr lang="fr-FR" dirty="0"/>
              <a:t> </a:t>
            </a:r>
            <a:r>
              <a:rPr lang="fr-FR" dirty="0" err="1"/>
              <a:t>dem</a:t>
            </a:r>
            <a:r>
              <a:rPr lang="fr-FR" dirty="0"/>
              <a:t> </a:t>
            </a:r>
            <a:r>
              <a:rPr lang="fr-FR" dirty="0" err="1"/>
              <a:t>Pappkarton</a:t>
            </a:r>
            <a:r>
              <a:rPr lang="fr-FR" dirty="0"/>
              <a:t>.</a:t>
            </a:r>
            <a:endParaRPr dirty="0"/>
          </a:p>
          <a:p>
            <a:pPr marL="457200" lvl="0" indent="0" algn="l" rtl="0">
              <a:lnSpc>
                <a:spcPct val="100000"/>
              </a:lnSpc>
              <a:spcBef>
                <a:spcPts val="600"/>
              </a:spcBef>
              <a:spcAft>
                <a:spcPts val="0"/>
              </a:spcAft>
              <a:buNone/>
            </a:pP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2"/>
          <p:cNvSpPr txBox="1">
            <a:spLocks noGrp="1"/>
          </p:cNvSpPr>
          <p:nvPr>
            <p:ph type="title"/>
          </p:nvPr>
        </p:nvSpPr>
        <p:spPr>
          <a:xfrm>
            <a:off x="457200" y="434575"/>
            <a:ext cx="7888200" cy="857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3600"/>
              <a:buNone/>
            </a:pPr>
            <a:r>
              <a:rPr lang="fr-FR" dirty="0" err="1"/>
              <a:t>Fertigkeiten</a:t>
            </a:r>
            <a:r>
              <a:rPr lang="fr-FR" dirty="0"/>
              <a:t> </a:t>
            </a:r>
            <a:r>
              <a:rPr lang="fr-FR" dirty="0" err="1"/>
              <a:t>aktiver</a:t>
            </a:r>
            <a:r>
              <a:rPr lang="fr-FR" dirty="0"/>
              <a:t> </a:t>
            </a:r>
            <a:r>
              <a:rPr lang="fr-FR" dirty="0" err="1"/>
              <a:t>Zuhörer</a:t>
            </a:r>
            <a:r>
              <a:rPr lang="fr-FR" dirty="0"/>
              <a:t>*</a:t>
            </a:r>
            <a:r>
              <a:rPr lang="fr-FR" dirty="0" err="1"/>
              <a:t>innen</a:t>
            </a:r>
            <a:endParaRPr dirty="0"/>
          </a:p>
        </p:txBody>
      </p:sp>
      <p:sp>
        <p:nvSpPr>
          <p:cNvPr id="284" name="Google Shape;284;p42"/>
          <p:cNvSpPr txBox="1">
            <a:spLocks noGrp="1"/>
          </p:cNvSpPr>
          <p:nvPr>
            <p:ph type="body" idx="1"/>
          </p:nvPr>
        </p:nvSpPr>
        <p:spPr>
          <a:xfrm>
            <a:off x="457200" y="1428750"/>
            <a:ext cx="8265600" cy="3540000"/>
          </a:xfrm>
          <a:prstGeom prst="rect">
            <a:avLst/>
          </a:prstGeom>
          <a:noFill/>
          <a:ln>
            <a:noFill/>
          </a:ln>
        </p:spPr>
        <p:txBody>
          <a:bodyPr spcFirstLastPara="1" wrap="square" lIns="0" tIns="0" rIns="0" bIns="0" anchor="t" anchorCtr="0">
            <a:noAutofit/>
          </a:bodyPr>
          <a:lstStyle/>
          <a:p>
            <a:pPr marL="342900" lvl="0" indent="-342900" algn="just" rtl="0">
              <a:lnSpc>
                <a:spcPct val="100000"/>
              </a:lnSpc>
              <a:spcBef>
                <a:spcPts val="600"/>
              </a:spcBef>
              <a:spcAft>
                <a:spcPts val="0"/>
              </a:spcAft>
              <a:buSzPts val="2400"/>
              <a:buFont typeface="Calibri"/>
              <a:buChar char="-"/>
            </a:pPr>
            <a:r>
              <a:rPr lang="fr-FR">
                <a:latin typeface="Titillium Web"/>
                <a:ea typeface="Titillium Web"/>
                <a:cs typeface="Titillium Web"/>
                <a:sym typeface="Titillium Web"/>
              </a:rPr>
              <a:t>Neutral</a:t>
            </a:r>
            <a:endParaRPr>
              <a:latin typeface="Titillium Web"/>
              <a:ea typeface="Titillium Web"/>
              <a:cs typeface="Titillium Web"/>
              <a:sym typeface="Titillium Web"/>
            </a:endParaRPr>
          </a:p>
          <a:p>
            <a:pPr marL="342900" lvl="0" indent="-342900" algn="just" rtl="0">
              <a:lnSpc>
                <a:spcPct val="100000"/>
              </a:lnSpc>
              <a:spcBef>
                <a:spcPts val="600"/>
              </a:spcBef>
              <a:spcAft>
                <a:spcPts val="0"/>
              </a:spcAft>
              <a:buSzPts val="2400"/>
              <a:buFont typeface="Calibri"/>
              <a:buChar char="-"/>
            </a:pPr>
            <a:r>
              <a:rPr lang="fr-FR">
                <a:latin typeface="Titillium Web"/>
                <a:ea typeface="Titillium Web"/>
                <a:cs typeface="Titillium Web"/>
                <a:sym typeface="Titillium Web"/>
              </a:rPr>
              <a:t>Nicht wertend</a:t>
            </a:r>
            <a:endParaRPr>
              <a:latin typeface="Titillium Web"/>
              <a:ea typeface="Titillium Web"/>
              <a:cs typeface="Titillium Web"/>
              <a:sym typeface="Titillium Web"/>
            </a:endParaRPr>
          </a:p>
          <a:p>
            <a:pPr marL="342900" lvl="0" indent="-342900" algn="just" rtl="0">
              <a:lnSpc>
                <a:spcPct val="100000"/>
              </a:lnSpc>
              <a:spcBef>
                <a:spcPts val="600"/>
              </a:spcBef>
              <a:spcAft>
                <a:spcPts val="0"/>
              </a:spcAft>
              <a:buSzPts val="2400"/>
              <a:buFont typeface="Calibri"/>
              <a:buChar char="-"/>
            </a:pPr>
            <a:r>
              <a:rPr lang="fr-FR">
                <a:latin typeface="Titillium Web"/>
                <a:ea typeface="Titillium Web"/>
                <a:cs typeface="Titillium Web"/>
                <a:sym typeface="Titillium Web"/>
              </a:rPr>
              <a:t>Geduldig</a:t>
            </a:r>
            <a:endParaRPr>
              <a:latin typeface="Titillium Web"/>
              <a:ea typeface="Titillium Web"/>
              <a:cs typeface="Titillium Web"/>
              <a:sym typeface="Titillium Web"/>
            </a:endParaRPr>
          </a:p>
          <a:p>
            <a:pPr marL="342900" lvl="0" indent="-342900" algn="just" rtl="0">
              <a:lnSpc>
                <a:spcPct val="100000"/>
              </a:lnSpc>
              <a:spcBef>
                <a:spcPts val="600"/>
              </a:spcBef>
              <a:spcAft>
                <a:spcPts val="0"/>
              </a:spcAft>
              <a:buSzPts val="2400"/>
              <a:buFont typeface="Calibri"/>
              <a:buChar char="-"/>
            </a:pPr>
            <a:r>
              <a:rPr lang="fr-FR">
                <a:latin typeface="Titillium Web"/>
                <a:ea typeface="Titillium Web"/>
                <a:cs typeface="Titillium Web"/>
                <a:sym typeface="Titillium Web"/>
              </a:rPr>
              <a:t>Verbale und nonverbale Kommunikation</a:t>
            </a:r>
            <a:endParaRPr>
              <a:latin typeface="Titillium Web"/>
              <a:ea typeface="Titillium Web"/>
              <a:cs typeface="Titillium Web"/>
              <a:sym typeface="Titillium Web"/>
            </a:endParaRPr>
          </a:p>
          <a:p>
            <a:pPr marL="342900" lvl="0" indent="-342900" algn="just" rtl="0">
              <a:lnSpc>
                <a:spcPct val="100000"/>
              </a:lnSpc>
              <a:spcBef>
                <a:spcPts val="600"/>
              </a:spcBef>
              <a:spcAft>
                <a:spcPts val="0"/>
              </a:spcAft>
              <a:buSzPts val="2400"/>
              <a:buFont typeface="Calibri"/>
              <a:buChar char="-"/>
            </a:pPr>
            <a:r>
              <a:rPr lang="fr-FR">
                <a:latin typeface="Titillium Web"/>
                <a:ea typeface="Titillium Web"/>
                <a:cs typeface="Titillium Web"/>
                <a:sym typeface="Titillium Web"/>
              </a:rPr>
              <a:t>Fragen stellen</a:t>
            </a:r>
            <a:endParaRPr>
              <a:latin typeface="Titillium Web"/>
              <a:ea typeface="Titillium Web"/>
              <a:cs typeface="Titillium Web"/>
              <a:sym typeface="Titillium Web"/>
            </a:endParaRPr>
          </a:p>
          <a:p>
            <a:pPr marL="342900" lvl="0" indent="-342900" algn="just" rtl="0">
              <a:lnSpc>
                <a:spcPct val="100000"/>
              </a:lnSpc>
              <a:spcBef>
                <a:spcPts val="600"/>
              </a:spcBef>
              <a:spcAft>
                <a:spcPts val="0"/>
              </a:spcAft>
              <a:buSzPts val="2400"/>
              <a:buFont typeface="Calibri"/>
              <a:buChar char="-"/>
            </a:pPr>
            <a:r>
              <a:rPr lang="fr-FR">
                <a:latin typeface="Titillium Web"/>
                <a:ea typeface="Titillium Web"/>
                <a:cs typeface="Titillium Web"/>
                <a:sym typeface="Titillium Web"/>
              </a:rPr>
              <a:t>Zurückspiegeln des Gesagten</a:t>
            </a:r>
            <a:endParaRPr>
              <a:latin typeface="Titillium Web"/>
              <a:ea typeface="Titillium Web"/>
              <a:cs typeface="Titillium Web"/>
              <a:sym typeface="Titillium Web"/>
            </a:endParaRPr>
          </a:p>
          <a:p>
            <a:pPr marL="342900" lvl="0" indent="-342900" algn="just" rtl="0">
              <a:lnSpc>
                <a:spcPct val="100000"/>
              </a:lnSpc>
              <a:spcBef>
                <a:spcPts val="600"/>
              </a:spcBef>
              <a:spcAft>
                <a:spcPts val="0"/>
              </a:spcAft>
              <a:buSzPts val="2400"/>
              <a:buFont typeface="Calibri"/>
              <a:buChar char="-"/>
            </a:pPr>
            <a:r>
              <a:rPr lang="fr-FR">
                <a:latin typeface="Titillium Web"/>
                <a:ea typeface="Titillium Web"/>
                <a:cs typeface="Titillium Web"/>
                <a:sym typeface="Titillium Web"/>
              </a:rPr>
              <a:t>Nachfragen zur Klärung</a:t>
            </a:r>
            <a:endParaRPr>
              <a:latin typeface="Titillium Web"/>
              <a:ea typeface="Titillium Web"/>
              <a:cs typeface="Titillium Web"/>
              <a:sym typeface="Titillium Web"/>
            </a:endParaRPr>
          </a:p>
          <a:p>
            <a:pPr marL="342900" lvl="0" indent="-342900" algn="just" rtl="0">
              <a:lnSpc>
                <a:spcPct val="100000"/>
              </a:lnSpc>
              <a:spcBef>
                <a:spcPts val="600"/>
              </a:spcBef>
              <a:spcAft>
                <a:spcPts val="0"/>
              </a:spcAft>
              <a:buSzPts val="2400"/>
              <a:buFont typeface="Calibri"/>
              <a:buChar char="-"/>
            </a:pPr>
            <a:r>
              <a:rPr lang="fr-FR">
                <a:latin typeface="Titillium Web"/>
                <a:ea typeface="Titillium Web"/>
                <a:cs typeface="Titillium Web"/>
                <a:sym typeface="Titillium Web"/>
              </a:rPr>
              <a:t>Zusammenfassen</a:t>
            </a:r>
            <a:endParaRPr>
              <a:latin typeface="Titillium Web"/>
              <a:ea typeface="Titillium Web"/>
              <a:cs typeface="Titillium Web"/>
              <a:sym typeface="Titillium Web"/>
            </a:endParaRPr>
          </a:p>
          <a:p>
            <a:pPr marL="76200" lvl="0" indent="0" algn="l" rtl="0">
              <a:lnSpc>
                <a:spcPct val="100000"/>
              </a:lnSpc>
              <a:spcBef>
                <a:spcPts val="600"/>
              </a:spcBef>
              <a:spcAft>
                <a:spcPts val="0"/>
              </a:spcAft>
              <a:buSzPts val="2400"/>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3"/>
          <p:cNvSpPr txBox="1">
            <a:spLocks noGrp="1"/>
          </p:cNvSpPr>
          <p:nvPr>
            <p:ph type="ctrTitle"/>
          </p:nvPr>
        </p:nvSpPr>
        <p:spPr>
          <a:xfrm>
            <a:off x="100013" y="1615350"/>
            <a:ext cx="8943974" cy="19128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SzPts val="6000"/>
              <a:buNone/>
            </a:pPr>
            <a:r>
              <a:rPr lang="fr-FR" sz="5400" dirty="0" err="1"/>
              <a:t>Danke</a:t>
            </a:r>
            <a:r>
              <a:rPr lang="fr-FR" sz="5400" dirty="0"/>
              <a:t> </a:t>
            </a:r>
            <a:r>
              <a:rPr lang="fr-FR" sz="5400" dirty="0" err="1"/>
              <a:t>für</a:t>
            </a:r>
            <a:r>
              <a:rPr lang="fr-FR" sz="5400" dirty="0"/>
              <a:t> </a:t>
            </a:r>
            <a:r>
              <a:rPr lang="fr-FR" sz="5400" dirty="0" err="1"/>
              <a:t>Ihre</a:t>
            </a:r>
            <a:r>
              <a:rPr lang="fr-FR" sz="5400" dirty="0"/>
              <a:t> </a:t>
            </a:r>
            <a:r>
              <a:rPr lang="fr-FR" sz="5400" dirty="0" err="1"/>
              <a:t>Aufmerksamkeit</a:t>
            </a:r>
            <a:r>
              <a:rPr lang="fr-FR" dirty="0"/>
              <a:t>!</a:t>
            </a:r>
            <a:br>
              <a:rPr lang="fr-FR" dirty="0"/>
            </a:br>
            <a:br>
              <a:rPr lang="fr-FR" dirty="0"/>
            </a:br>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FAA15"/>
            </a:gs>
            <a:gs pos="65000">
              <a:srgbClr val="FFAA15"/>
            </a:gs>
            <a:gs pos="75000">
              <a:schemeClr val="lt1"/>
            </a:gs>
            <a:gs pos="78000">
              <a:srgbClr val="0037B3"/>
            </a:gs>
            <a:gs pos="100000">
              <a:srgbClr val="0037B3"/>
            </a:gs>
          </a:gsLst>
          <a:path path="circle">
            <a:fillToRect l="50000" t="50000" r="50000" b="50000"/>
          </a:path>
          <a:tileRect/>
        </a:gradFill>
        <a:effectLst/>
      </p:bgPr>
    </p:bg>
    <p:spTree>
      <p:nvGrpSpPr>
        <p:cNvPr id="1" name="Shape 293"/>
        <p:cNvGrpSpPr/>
        <p:nvPr/>
      </p:nvGrpSpPr>
      <p:grpSpPr>
        <a:xfrm>
          <a:off x="0" y="0"/>
          <a:ext cx="0" cy="0"/>
          <a:chOff x="0" y="0"/>
          <a:chExt cx="0" cy="0"/>
        </a:xfrm>
      </p:grpSpPr>
      <p:sp>
        <p:nvSpPr>
          <p:cNvPr id="294" name="Google Shape;294;p44"/>
          <p:cNvSpPr/>
          <p:nvPr/>
        </p:nvSpPr>
        <p:spPr>
          <a:xfrm>
            <a:off x="0" y="3341871"/>
            <a:ext cx="9144000" cy="180163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295" name="Google Shape;295;p44"/>
          <p:cNvGrpSpPr/>
          <p:nvPr/>
        </p:nvGrpSpPr>
        <p:grpSpPr>
          <a:xfrm>
            <a:off x="2325606" y="-196357"/>
            <a:ext cx="4492787" cy="3577590"/>
            <a:chOff x="2268456" y="160020"/>
            <a:chExt cx="4492787" cy="3577590"/>
          </a:xfrm>
        </p:grpSpPr>
        <p:sp>
          <p:nvSpPr>
            <p:cNvPr id="296" name="Google Shape;296;p44"/>
            <p:cNvSpPr/>
            <p:nvPr/>
          </p:nvSpPr>
          <p:spPr>
            <a:xfrm>
              <a:off x="2571750" y="537210"/>
              <a:ext cx="3851910" cy="282321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97" name="Google Shape;297;p44" descr="A close up of a logo&#10;&#10;Description automatically generated"/>
            <p:cNvPicPr preferRelativeResize="0"/>
            <p:nvPr/>
          </p:nvPicPr>
          <p:blipFill rotWithShape="1">
            <a:blip r:embed="rId3">
              <a:alphaModFix/>
            </a:blip>
            <a:srcRect/>
            <a:stretch/>
          </p:blipFill>
          <p:spPr>
            <a:xfrm>
              <a:off x="2268456" y="160020"/>
              <a:ext cx="4492787" cy="3577590"/>
            </a:xfrm>
            <a:prstGeom prst="rect">
              <a:avLst/>
            </a:prstGeom>
            <a:noFill/>
            <a:ln>
              <a:noFill/>
            </a:ln>
          </p:spPr>
        </p:pic>
      </p:grpSp>
      <p:pic>
        <p:nvPicPr>
          <p:cNvPr id="298" name="Google Shape;298;p44" descr="A close up of a logo&#10;&#10;Description automatically generated"/>
          <p:cNvPicPr preferRelativeResize="0"/>
          <p:nvPr/>
        </p:nvPicPr>
        <p:blipFill rotWithShape="1">
          <a:blip r:embed="rId4">
            <a:alphaModFix/>
          </a:blip>
          <a:srcRect/>
          <a:stretch/>
        </p:blipFill>
        <p:spPr>
          <a:xfrm>
            <a:off x="124862" y="3504431"/>
            <a:ext cx="728980" cy="712619"/>
          </a:xfrm>
          <a:prstGeom prst="rect">
            <a:avLst/>
          </a:prstGeom>
          <a:noFill/>
          <a:ln>
            <a:noFill/>
          </a:ln>
        </p:spPr>
      </p:pic>
      <p:pic>
        <p:nvPicPr>
          <p:cNvPr id="299" name="Google Shape;299;p44" descr="A close up of a logo&#10;&#10;Description automatically generated"/>
          <p:cNvPicPr preferRelativeResize="0"/>
          <p:nvPr/>
        </p:nvPicPr>
        <p:blipFill rotWithShape="1">
          <a:blip r:embed="rId5">
            <a:alphaModFix/>
          </a:blip>
          <a:srcRect/>
          <a:stretch/>
        </p:blipFill>
        <p:spPr>
          <a:xfrm>
            <a:off x="936813" y="3504431"/>
            <a:ext cx="1637663" cy="712619"/>
          </a:xfrm>
          <a:prstGeom prst="rect">
            <a:avLst/>
          </a:prstGeom>
          <a:noFill/>
          <a:ln>
            <a:noFill/>
          </a:ln>
        </p:spPr>
      </p:pic>
      <p:pic>
        <p:nvPicPr>
          <p:cNvPr id="300" name="Google Shape;300;p44"/>
          <p:cNvPicPr preferRelativeResize="0"/>
          <p:nvPr/>
        </p:nvPicPr>
        <p:blipFill rotWithShape="1">
          <a:blip r:embed="rId6">
            <a:alphaModFix/>
          </a:blip>
          <a:srcRect/>
          <a:stretch/>
        </p:blipFill>
        <p:spPr>
          <a:xfrm>
            <a:off x="2620078" y="3546341"/>
            <a:ext cx="1516621" cy="621030"/>
          </a:xfrm>
          <a:prstGeom prst="rect">
            <a:avLst/>
          </a:prstGeom>
          <a:noFill/>
          <a:ln>
            <a:noFill/>
          </a:ln>
        </p:spPr>
      </p:pic>
      <p:pic>
        <p:nvPicPr>
          <p:cNvPr id="301" name="Google Shape;301;p44" descr="A picture containing drawing&#10;&#10;Description automatically generated"/>
          <p:cNvPicPr preferRelativeResize="0"/>
          <p:nvPr/>
        </p:nvPicPr>
        <p:blipFill rotWithShape="1">
          <a:blip r:embed="rId7">
            <a:alphaModFix/>
          </a:blip>
          <a:srcRect/>
          <a:stretch/>
        </p:blipFill>
        <p:spPr>
          <a:xfrm>
            <a:off x="4334939" y="3527291"/>
            <a:ext cx="964957" cy="676910"/>
          </a:xfrm>
          <a:prstGeom prst="rect">
            <a:avLst/>
          </a:prstGeom>
          <a:noFill/>
          <a:ln>
            <a:noFill/>
          </a:ln>
        </p:spPr>
      </p:pic>
      <p:pic>
        <p:nvPicPr>
          <p:cNvPr id="302" name="Google Shape;302;p44"/>
          <p:cNvPicPr preferRelativeResize="0"/>
          <p:nvPr/>
        </p:nvPicPr>
        <p:blipFill rotWithShape="1">
          <a:blip r:embed="rId8">
            <a:alphaModFix/>
          </a:blip>
          <a:srcRect/>
          <a:stretch/>
        </p:blipFill>
        <p:spPr>
          <a:xfrm>
            <a:off x="5547098" y="3633971"/>
            <a:ext cx="990501" cy="425450"/>
          </a:xfrm>
          <a:prstGeom prst="rect">
            <a:avLst/>
          </a:prstGeom>
          <a:noFill/>
          <a:ln>
            <a:noFill/>
          </a:ln>
        </p:spPr>
      </p:pic>
      <p:pic>
        <p:nvPicPr>
          <p:cNvPr id="303" name="Google Shape;303;p44" descr="A close up of a logo&#10;&#10;Description automatically generated"/>
          <p:cNvPicPr preferRelativeResize="0"/>
          <p:nvPr/>
        </p:nvPicPr>
        <p:blipFill rotWithShape="1">
          <a:blip r:embed="rId9">
            <a:alphaModFix/>
          </a:blip>
          <a:srcRect/>
          <a:stretch/>
        </p:blipFill>
        <p:spPr>
          <a:xfrm>
            <a:off x="6681671" y="3341871"/>
            <a:ext cx="1047750" cy="1047750"/>
          </a:xfrm>
          <a:prstGeom prst="rect">
            <a:avLst/>
          </a:prstGeom>
          <a:noFill/>
          <a:ln>
            <a:noFill/>
          </a:ln>
        </p:spPr>
      </p:pic>
      <p:pic>
        <p:nvPicPr>
          <p:cNvPr id="304" name="Google Shape;304;p44" descr="A picture containing drawing&#10;&#10;Description automatically generated"/>
          <p:cNvPicPr preferRelativeResize="0"/>
          <p:nvPr/>
        </p:nvPicPr>
        <p:blipFill rotWithShape="1">
          <a:blip r:embed="rId10">
            <a:alphaModFix/>
          </a:blip>
          <a:srcRect/>
          <a:stretch/>
        </p:blipFill>
        <p:spPr>
          <a:xfrm>
            <a:off x="7762225" y="3609425"/>
            <a:ext cx="1280160" cy="474542"/>
          </a:xfrm>
          <a:prstGeom prst="rect">
            <a:avLst/>
          </a:prstGeom>
          <a:noFill/>
          <a:ln>
            <a:noFill/>
          </a:ln>
        </p:spPr>
      </p:pic>
      <p:sp>
        <p:nvSpPr>
          <p:cNvPr id="306" name="Google Shape;306;p44"/>
          <p:cNvSpPr txBox="1"/>
          <p:nvPr/>
        </p:nvSpPr>
        <p:spPr>
          <a:xfrm>
            <a:off x="3858329" y="4390011"/>
            <a:ext cx="4733623" cy="7847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900" dirty="0"/>
              <a:t>„</a:t>
            </a:r>
            <a:r>
              <a:rPr lang="de-DE" sz="900" b="0" i="0" u="none" strike="noStrike" cap="none" dirty="0">
                <a:solidFill>
                  <a:srgbClr val="000000"/>
                </a:solidFill>
                <a:latin typeface="Arial"/>
                <a:ea typeface="Arial"/>
                <a:cs typeface="Arial"/>
                <a:sym typeface="Arial"/>
              </a:rPr>
              <a:t>Dieses Projekt wurde mit Unterstützung der Europäischen Kommission finanziert. Die Verantwortung für den Inhalt dieser Veröffentlichung trägt allein der Verfasser; die Kommission haftet nicht für die weitere Verwendung der darin enthaltenen Angaben.“</a:t>
            </a:r>
          </a:p>
          <a:p>
            <a:pPr marL="0" marR="0" lvl="0" indent="0" algn="l" rtl="0">
              <a:lnSpc>
                <a:spcPct val="100000"/>
              </a:lnSpc>
              <a:spcBef>
                <a:spcPts val="0"/>
              </a:spcBef>
              <a:spcAft>
                <a:spcPts val="0"/>
              </a:spcAft>
              <a:buNone/>
            </a:pPr>
            <a:r>
              <a:rPr lang="de-DE" sz="900" dirty="0"/>
              <a:t>Projektnummer</a:t>
            </a:r>
            <a:r>
              <a:rPr lang="fr-FR" sz="900" b="0" i="0" u="none" strike="noStrike" cap="none" dirty="0">
                <a:solidFill>
                  <a:srgbClr val="000000"/>
                </a:solidFill>
                <a:latin typeface="Arial"/>
                <a:ea typeface="Arial"/>
                <a:cs typeface="Arial"/>
                <a:sym typeface="Arial"/>
              </a:rPr>
              <a:t>: 2020-1-AT01-KA204-077958 </a:t>
            </a:r>
            <a:endParaRPr dirty="0"/>
          </a:p>
          <a:p>
            <a:pPr marL="0" marR="0" lvl="0" indent="0" algn="l" rtl="0">
              <a:lnSpc>
                <a:spcPct val="100000"/>
              </a:lnSpc>
              <a:spcBef>
                <a:spcPts val="0"/>
              </a:spcBef>
              <a:spcAft>
                <a:spcPts val="0"/>
              </a:spcAft>
              <a:buNone/>
            </a:pPr>
            <a:endParaRPr sz="900" b="0" i="0" u="none" strike="noStrike" cap="none" dirty="0">
              <a:solidFill>
                <a:srgbClr val="000000"/>
              </a:solidFill>
              <a:latin typeface="Arial"/>
              <a:ea typeface="Arial"/>
              <a:cs typeface="Arial"/>
              <a:sym typeface="Arial"/>
            </a:endParaRPr>
          </a:p>
        </p:txBody>
      </p:sp>
      <p:pic>
        <p:nvPicPr>
          <p:cNvPr id="2" name="Grafik 1">
            <a:extLst>
              <a:ext uri="{FF2B5EF4-FFF2-40B4-BE49-F238E27FC236}">
                <a16:creationId xmlns:a16="http://schemas.microsoft.com/office/drawing/2014/main" id="{F9E6552E-FA5F-C707-5E2C-EB7BACDB4DF4}"/>
              </a:ext>
            </a:extLst>
          </p:cNvPr>
          <p:cNvPicPr>
            <a:picLocks noChangeAspect="1"/>
          </p:cNvPicPr>
          <p:nvPr/>
        </p:nvPicPr>
        <p:blipFill>
          <a:blip r:embed="rId11"/>
          <a:stretch>
            <a:fillRect/>
          </a:stretch>
        </p:blipFill>
        <p:spPr>
          <a:xfrm>
            <a:off x="115894" y="4371240"/>
            <a:ext cx="3008120" cy="618071"/>
          </a:xfrm>
          <a:prstGeom prst="rect">
            <a:avLst/>
          </a:prstGeom>
        </p:spPr>
      </p:pic>
    </p:spTree>
  </p:cSld>
  <p:clrMapOvr>
    <a:masterClrMapping/>
  </p:clrMapOvr>
</p:sld>
</file>

<file path=ppt/theme/theme1.xml><?xml version="1.0" encoding="utf-8"?>
<a:theme xmlns:a="http://schemas.openxmlformats.org/drawingml/2006/main" name="Ninacor template">
  <a:themeElements>
    <a:clrScheme name="Custom 347">
      <a:dk1>
        <a:srgbClr val="000000"/>
      </a:dk1>
      <a:lt1>
        <a:srgbClr val="FFFFFF"/>
      </a:lt1>
      <a:dk2>
        <a:srgbClr val="9199AA"/>
      </a:dk2>
      <a:lt2>
        <a:srgbClr val="E4E7EC"/>
      </a:lt2>
      <a:accent1>
        <a:srgbClr val="002988"/>
      </a:accent1>
      <a:accent2>
        <a:srgbClr val="004CF8"/>
      </a:accent2>
      <a:accent3>
        <a:srgbClr val="7DFFB1"/>
      </a:accent3>
      <a:accent4>
        <a:srgbClr val="E0FF7D"/>
      </a:accent4>
      <a:accent5>
        <a:srgbClr val="FFF16B"/>
      </a:accent5>
      <a:accent6>
        <a:srgbClr val="FFFFFF"/>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1524</Words>
  <Application>Microsoft Office PowerPoint</Application>
  <PresentationFormat>Bildschirmpräsentation (16:9)</PresentationFormat>
  <Paragraphs>181</Paragraphs>
  <Slides>44</Slides>
  <Notes>44</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44</vt:i4>
      </vt:variant>
    </vt:vector>
  </HeadingPairs>
  <TitlesOfParts>
    <vt:vector size="49" baseType="lpstr">
      <vt:lpstr>Titillium Web Light</vt:lpstr>
      <vt:lpstr>Calibri</vt:lpstr>
      <vt:lpstr>Titillium Web</vt:lpstr>
      <vt:lpstr>Arial</vt:lpstr>
      <vt:lpstr>Ninacor template</vt:lpstr>
      <vt:lpstr>MODUL 6:  Externe Bedrohungen &amp; Privatsphäre-Einstellungen und elterliche Kontrolle in sozialen Medien  </vt:lpstr>
      <vt:lpstr>WORKSHOP 1 Externe Bedrohungen </vt:lpstr>
      <vt:lpstr>Wozu inspiriert Sie dieses Thema?</vt:lpstr>
      <vt:lpstr>Programm</vt:lpstr>
      <vt:lpstr>Catfishing</vt:lpstr>
      <vt:lpstr>Catfishing</vt:lpstr>
      <vt:lpstr>Diskussion</vt:lpstr>
      <vt:lpstr>Internet-Betrüger*innen vermeiden</vt:lpstr>
      <vt:lpstr>Einführung</vt:lpstr>
      <vt:lpstr>PowerPoint-Präsentation</vt:lpstr>
      <vt:lpstr>PowerPoint-Präsentation</vt:lpstr>
      <vt:lpstr>PowerPoint-Präsentation</vt:lpstr>
      <vt:lpstr>PowerPoint-Präsentation</vt:lpstr>
      <vt:lpstr>PowerPoint-Präsentation</vt:lpstr>
      <vt:lpstr>PowerPoint-Präsentation</vt:lpstr>
      <vt:lpstr>Identitätsdiebstahl</vt:lpstr>
      <vt:lpstr>Identitätsdiebstahl</vt:lpstr>
      <vt:lpstr>Sichere Online-Verhaltensweisen</vt:lpstr>
      <vt:lpstr>TIPP 1: PASSWORTSICHERHEIT</vt:lpstr>
      <vt:lpstr>TIPP 2: ACHTEN SIE AUF DAS VORHÄNGESCHLOSS</vt:lpstr>
      <vt:lpstr>TIPP 3: KAUF IN OFFIZIELLEN GESCHÄFTEN</vt:lpstr>
      <vt:lpstr>TIPP 4: SEIEN SIE SCHLAU ☺</vt:lpstr>
      <vt:lpstr>Techniken zum Datendiebstahl</vt:lpstr>
      <vt:lpstr>Beispiel zu phishing</vt:lpstr>
      <vt:lpstr>Techniken zum Datendiebstahl</vt:lpstr>
      <vt:lpstr>Beispiel zu pharming</vt:lpstr>
      <vt:lpstr>Techniken zum Datendiebstahl</vt:lpstr>
      <vt:lpstr>Techniken zum Datendiebstahl</vt:lpstr>
      <vt:lpstr>Diskussion</vt:lpstr>
      <vt:lpstr>Online- Missbrauch </vt:lpstr>
      <vt:lpstr>Einleitung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Aktivitäten</vt:lpstr>
      <vt:lpstr>Fertigkeiten aktiver Zuhörer*innen</vt:lpstr>
      <vt:lpstr>Danke für Ihre Aufmerksamkeit!  </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 6:  Externe Bedrohungen &amp; Privatsphäre-Einstellungen und elterliche Kontrolle in sozialen Medien  </dc:title>
  <dc:creator>FIPL05</dc:creator>
  <cp:lastModifiedBy>Katja Lenic Salamun</cp:lastModifiedBy>
  <cp:revision>6</cp:revision>
  <dcterms:modified xsi:type="dcterms:W3CDTF">2022-11-07T19:47:12Z</dcterms:modified>
</cp:coreProperties>
</file>