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53.jpg" ContentType="image/jpeg"/>
  <Override PartName="/ppt/media/image57.jpg" ContentType="image/jpeg"/>
  <Override PartName="/ppt/media/image5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61" r:id="rId5"/>
    <p:sldId id="262" r:id="rId6"/>
    <p:sldId id="263" r:id="rId7"/>
    <p:sldId id="265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7" r:id="rId17"/>
    <p:sldId id="278" r:id="rId18"/>
    <p:sldId id="280" r:id="rId19"/>
    <p:sldId id="281" r:id="rId20"/>
    <p:sldId id="282" r:id="rId21"/>
    <p:sldId id="283" r:id="rId22"/>
    <p:sldId id="284" r:id="rId23"/>
    <p:sldId id="286" r:id="rId24"/>
    <p:sldId id="287" r:id="rId25"/>
    <p:sldId id="288" r:id="rId26"/>
    <p:sldId id="289" r:id="rId27"/>
    <p:sldId id="362" r:id="rId28"/>
  </p:sldIdLst>
  <p:sldSz cx="9144000" cy="5143500" type="screen16x9"/>
  <p:notesSz cx="9144000" cy="51435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7" autoAdjust="0"/>
    <p:restoredTop sz="94660"/>
  </p:normalViewPr>
  <p:slideViewPr>
    <p:cSldViewPr>
      <p:cViewPr varScale="1">
        <p:scale>
          <a:sx n="107" d="100"/>
          <a:sy n="107" d="100"/>
        </p:scale>
        <p:origin x="1176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AAE69-4BDB-45E8-85F4-E6C3592211C6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68B40-CA43-48EB-94BB-0C5F7389039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636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68B40-CA43-48EB-94BB-0C5F7389039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91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3982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FA9F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FA9F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9290" y="1584813"/>
            <a:ext cx="2408555" cy="3344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53102" y="1278381"/>
            <a:ext cx="3150870" cy="3021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FA9F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bg>
      <p:bgPr>
        <a:gradFill flip="none" rotWithShape="1">
          <a:gsLst>
            <a:gs pos="0">
              <a:srgbClr val="FFAA15"/>
            </a:gs>
            <a:gs pos="9000">
              <a:srgbClr val="0037B3"/>
            </a:gs>
            <a:gs pos="48000">
              <a:srgbClr val="00001A"/>
            </a:gs>
          </a:gsLst>
          <a:lin ang="13500032" scaled="0"/>
          <a:tileRect/>
        </a:gra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6142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26182" y="260096"/>
            <a:ext cx="3691635" cy="846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A9F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8695" y="1446783"/>
            <a:ext cx="3726179" cy="2896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nnVqA3PBUg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hyperlink" Target="https://www.youtube.com/watch?v=KnnVqA3PBU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hyperlink" Target="https://www.br.de/kultur/gesellschaft/die-macht-von-memes-politische-waffe-digital-kultur-einfluss-100.html" TargetMode="External"/><Relationship Id="rId7" Type="http://schemas.openxmlformats.org/officeDocument/2006/relationships/image" Target="../media/image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imgflip.com/memegenerator" TargetMode="External"/><Relationship Id="rId4" Type="http://schemas.openxmlformats.org/officeDocument/2006/relationships/hyperlink" Target="https://www.elternguide.online/das-internetphaenomen-meme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4.pn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LYRb6VECbo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.jp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4.png"/><Relationship Id="rId9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secamp.digital/fake-news-quiz/" TargetMode="External"/><Relationship Id="rId7" Type="http://schemas.openxmlformats.org/officeDocument/2006/relationships/image" Target="../media/image4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4.png"/><Relationship Id="rId4" Type="http://schemas.openxmlformats.org/officeDocument/2006/relationships/hyperlink" Target="https://www.br.de/sogehtmedien/stimmt-das/deepfakes/unterrichtsmaterial-deepfakes-quiz-100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LsFU8GLkNEk4VTU77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0.png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image" Target="../media/image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emf"/><Relationship Id="rId11" Type="http://schemas.openxmlformats.org/officeDocument/2006/relationships/image" Target="../media/image59.jpg"/><Relationship Id="rId5" Type="http://schemas.openxmlformats.org/officeDocument/2006/relationships/image" Target="../media/image53.jp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032" y="1048017"/>
            <a:ext cx="4831641" cy="216918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indent="1428115" algn="ctr">
              <a:lnSpc>
                <a:spcPct val="99600"/>
              </a:lnSpc>
              <a:spcBef>
                <a:spcPts val="115"/>
              </a:spcBef>
            </a:pPr>
            <a:r>
              <a:rPr lang="de-DE" sz="3500" spc="65" dirty="0">
                <a:solidFill>
                  <a:srgbClr val="FFAA14"/>
                </a:solidFill>
              </a:rPr>
              <a:t> </a:t>
            </a:r>
            <a:br>
              <a:rPr lang="de-DE" sz="3500" spc="65" dirty="0">
                <a:solidFill>
                  <a:srgbClr val="FFAA14"/>
                </a:solidFill>
              </a:rPr>
            </a:br>
            <a:r>
              <a:rPr lang="de-DE" sz="3500" spc="70" dirty="0">
                <a:solidFill>
                  <a:srgbClr val="FFAA14"/>
                </a:solidFill>
              </a:rPr>
              <a:t> </a:t>
            </a:r>
            <a:r>
              <a:rPr sz="3500" spc="-5" dirty="0">
                <a:solidFill>
                  <a:srgbClr val="FFFFFF"/>
                </a:solidFill>
              </a:rPr>
              <a:t>LEHRPLAN </a:t>
            </a:r>
            <a:r>
              <a:rPr sz="3500" spc="-10" dirty="0">
                <a:solidFill>
                  <a:srgbClr val="FFFFFF"/>
                </a:solidFill>
              </a:rPr>
              <a:t>ZUR </a:t>
            </a:r>
            <a:r>
              <a:rPr sz="3500" spc="-5" dirty="0">
                <a:solidFill>
                  <a:srgbClr val="FFFFFF"/>
                </a:solidFill>
              </a:rPr>
              <a:t> </a:t>
            </a:r>
            <a:r>
              <a:rPr sz="3500" spc="80" dirty="0">
                <a:solidFill>
                  <a:srgbClr val="FFFFFF"/>
                </a:solidFill>
              </a:rPr>
              <a:t>DIGITALEN </a:t>
            </a:r>
            <a:r>
              <a:rPr sz="3500" spc="85" dirty="0">
                <a:solidFill>
                  <a:srgbClr val="FFFFFF"/>
                </a:solidFill>
              </a:rPr>
              <a:t> </a:t>
            </a:r>
            <a:r>
              <a:rPr sz="3500" spc="95" dirty="0">
                <a:solidFill>
                  <a:srgbClr val="FFFFFF"/>
                </a:solidFill>
              </a:rPr>
              <a:t>KOMPETENZ</a:t>
            </a:r>
            <a:r>
              <a:rPr sz="3500" spc="-25" dirty="0">
                <a:solidFill>
                  <a:srgbClr val="FFFFFF"/>
                </a:solidFill>
              </a:rPr>
              <a:t> </a:t>
            </a:r>
            <a:r>
              <a:rPr sz="3500" spc="75" dirty="0">
                <a:solidFill>
                  <a:srgbClr val="FFFFFF"/>
                </a:solidFill>
              </a:rPr>
              <a:t>FÜR</a:t>
            </a:r>
            <a:r>
              <a:rPr lang="de-AT" sz="3500" spc="75" dirty="0">
                <a:solidFill>
                  <a:srgbClr val="FFFFFF"/>
                </a:solidFill>
              </a:rPr>
              <a:t> ELTERN</a:t>
            </a:r>
            <a:endParaRPr sz="3500" dirty="0"/>
          </a:p>
        </p:txBody>
      </p:sp>
      <p:sp>
        <p:nvSpPr>
          <p:cNvPr id="4" name="object 4"/>
          <p:cNvSpPr txBox="1"/>
          <p:nvPr/>
        </p:nvSpPr>
        <p:spPr>
          <a:xfrm>
            <a:off x="937686" y="3592468"/>
            <a:ext cx="3276599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0170" algn="ctr">
              <a:lnSpc>
                <a:spcPct val="100000"/>
              </a:lnSpc>
              <a:spcBef>
                <a:spcPts val="1170"/>
              </a:spcBef>
            </a:pPr>
            <a:r>
              <a:rPr sz="1600" b="1" spc="40" dirty="0">
                <a:solidFill>
                  <a:srgbClr val="FFAA14"/>
                </a:solidFill>
                <a:latin typeface="Calibri"/>
                <a:cs typeface="Calibri"/>
              </a:rPr>
              <a:t>MEDIENKOMPETENZ-WORKSHOPS </a:t>
            </a:r>
            <a:endParaRPr lang="de-AT" sz="1600" b="1" spc="40" dirty="0">
              <a:solidFill>
                <a:srgbClr val="FFAA14"/>
              </a:solidFill>
              <a:latin typeface="Calibri"/>
              <a:cs typeface="Calibri"/>
            </a:endParaRPr>
          </a:p>
          <a:p>
            <a:pPr marL="12700" marR="5080" indent="90170" algn="ctr">
              <a:lnSpc>
                <a:spcPct val="100000"/>
              </a:lnSpc>
              <a:spcBef>
                <a:spcPts val="1170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MODUL</a:t>
            </a:r>
            <a:r>
              <a:rPr lang="de-AT"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3: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INFORMATIONSSTÖRUNG</a:t>
            </a:r>
            <a:r>
              <a:rPr sz="1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lang="de-AT" sz="1400" b="1" spc="-5" dirty="0">
                <a:solidFill>
                  <a:srgbClr val="FFFFFF"/>
                </a:solidFill>
                <a:latin typeface="Calibri"/>
                <a:cs typeface="Calibri"/>
              </a:rPr>
              <a:t> ZEITGENÖSSISCHE PROPGANDA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6066" y="174094"/>
            <a:ext cx="8877934" cy="4246879"/>
            <a:chOff x="182879" y="88900"/>
            <a:chExt cx="8877934" cy="424687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2775"/>
              <a:ext cx="1708658" cy="4701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10160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825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975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1525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915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1525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975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825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10160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945" y="212089"/>
              <a:ext cx="765175" cy="60832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29859" y="533400"/>
              <a:ext cx="3830954" cy="3802379"/>
            </a:xfrm>
            <a:custGeom>
              <a:avLst/>
              <a:gdLst/>
              <a:ahLst/>
              <a:cxnLst/>
              <a:rect l="l" t="t" r="r" b="b"/>
              <a:pathLst>
                <a:path w="3830954" h="3802379">
                  <a:moveTo>
                    <a:pt x="1915795" y="0"/>
                  </a:moveTo>
                  <a:lnTo>
                    <a:pt x="1866900" y="635"/>
                  </a:lnTo>
                  <a:lnTo>
                    <a:pt x="1818640" y="2540"/>
                  </a:lnTo>
                  <a:lnTo>
                    <a:pt x="1770380" y="5080"/>
                  </a:lnTo>
                  <a:lnTo>
                    <a:pt x="1722755" y="9525"/>
                  </a:lnTo>
                  <a:lnTo>
                    <a:pt x="1675130" y="14604"/>
                  </a:lnTo>
                  <a:lnTo>
                    <a:pt x="1628140" y="20955"/>
                  </a:lnTo>
                  <a:lnTo>
                    <a:pt x="1581785" y="28575"/>
                  </a:lnTo>
                  <a:lnTo>
                    <a:pt x="1535430" y="37465"/>
                  </a:lnTo>
                  <a:lnTo>
                    <a:pt x="1489075" y="46990"/>
                  </a:lnTo>
                  <a:lnTo>
                    <a:pt x="1443990" y="57785"/>
                  </a:lnTo>
                  <a:lnTo>
                    <a:pt x="1398905" y="69850"/>
                  </a:lnTo>
                  <a:lnTo>
                    <a:pt x="1354455" y="83185"/>
                  </a:lnTo>
                  <a:lnTo>
                    <a:pt x="1310005" y="97155"/>
                  </a:lnTo>
                  <a:lnTo>
                    <a:pt x="1266190" y="111760"/>
                  </a:lnTo>
                  <a:lnTo>
                    <a:pt x="1223010" y="127635"/>
                  </a:lnTo>
                  <a:lnTo>
                    <a:pt x="1180465" y="144780"/>
                  </a:lnTo>
                  <a:lnTo>
                    <a:pt x="1138555" y="163195"/>
                  </a:lnTo>
                  <a:lnTo>
                    <a:pt x="1096645" y="182245"/>
                  </a:lnTo>
                  <a:lnTo>
                    <a:pt x="1055370" y="201930"/>
                  </a:lnTo>
                  <a:lnTo>
                    <a:pt x="1014730" y="222885"/>
                  </a:lnTo>
                  <a:lnTo>
                    <a:pt x="974725" y="244475"/>
                  </a:lnTo>
                  <a:lnTo>
                    <a:pt x="935355" y="267335"/>
                  </a:lnTo>
                  <a:lnTo>
                    <a:pt x="896620" y="290830"/>
                  </a:lnTo>
                  <a:lnTo>
                    <a:pt x="858520" y="314960"/>
                  </a:lnTo>
                  <a:lnTo>
                    <a:pt x="821055" y="340360"/>
                  </a:lnTo>
                  <a:lnTo>
                    <a:pt x="784225" y="367030"/>
                  </a:lnTo>
                  <a:lnTo>
                    <a:pt x="748030" y="393700"/>
                  </a:lnTo>
                  <a:lnTo>
                    <a:pt x="712470" y="421640"/>
                  </a:lnTo>
                  <a:lnTo>
                    <a:pt x="677545" y="450215"/>
                  </a:lnTo>
                  <a:lnTo>
                    <a:pt x="643255" y="480059"/>
                  </a:lnTo>
                  <a:lnTo>
                    <a:pt x="609600" y="509905"/>
                  </a:lnTo>
                  <a:lnTo>
                    <a:pt x="577215" y="541020"/>
                  </a:lnTo>
                  <a:lnTo>
                    <a:pt x="544830" y="572770"/>
                  </a:lnTo>
                  <a:lnTo>
                    <a:pt x="513715" y="605155"/>
                  </a:lnTo>
                  <a:lnTo>
                    <a:pt x="483235" y="638810"/>
                  </a:lnTo>
                  <a:lnTo>
                    <a:pt x="453390" y="672465"/>
                  </a:lnTo>
                  <a:lnTo>
                    <a:pt x="424815" y="706755"/>
                  </a:lnTo>
                  <a:lnTo>
                    <a:pt x="396875" y="742315"/>
                  </a:lnTo>
                  <a:lnTo>
                    <a:pt x="369570" y="778510"/>
                  </a:lnTo>
                  <a:lnTo>
                    <a:pt x="342900" y="814705"/>
                  </a:lnTo>
                  <a:lnTo>
                    <a:pt x="317500" y="852169"/>
                  </a:lnTo>
                  <a:lnTo>
                    <a:pt x="292735" y="890269"/>
                  </a:lnTo>
                  <a:lnTo>
                    <a:pt x="269240" y="928369"/>
                  </a:lnTo>
                  <a:lnTo>
                    <a:pt x="246380" y="967740"/>
                  </a:lnTo>
                  <a:lnTo>
                    <a:pt x="224155" y="1007110"/>
                  </a:lnTo>
                  <a:lnTo>
                    <a:pt x="203200" y="1047750"/>
                  </a:lnTo>
                  <a:lnTo>
                    <a:pt x="183515" y="1088390"/>
                  </a:lnTo>
                  <a:lnTo>
                    <a:pt x="163830" y="1129665"/>
                  </a:lnTo>
                  <a:lnTo>
                    <a:pt x="146050" y="1171575"/>
                  </a:lnTo>
                  <a:lnTo>
                    <a:pt x="128905" y="1214120"/>
                  </a:lnTo>
                  <a:lnTo>
                    <a:pt x="112395" y="1256665"/>
                  </a:lnTo>
                  <a:lnTo>
                    <a:pt x="83185" y="1344295"/>
                  </a:lnTo>
                  <a:lnTo>
                    <a:pt x="70485" y="1388110"/>
                  </a:lnTo>
                  <a:lnTo>
                    <a:pt x="58420" y="1433195"/>
                  </a:lnTo>
                  <a:lnTo>
                    <a:pt x="47625" y="1478280"/>
                  </a:lnTo>
                  <a:lnTo>
                    <a:pt x="37465" y="1524000"/>
                  </a:lnTo>
                  <a:lnTo>
                    <a:pt x="28575" y="1569720"/>
                  </a:lnTo>
                  <a:lnTo>
                    <a:pt x="14605" y="1662430"/>
                  </a:lnTo>
                  <a:lnTo>
                    <a:pt x="9525" y="1709420"/>
                  </a:lnTo>
                  <a:lnTo>
                    <a:pt x="5080" y="1757045"/>
                  </a:lnTo>
                  <a:lnTo>
                    <a:pt x="2540" y="1804670"/>
                  </a:lnTo>
                  <a:lnTo>
                    <a:pt x="635" y="1852930"/>
                  </a:lnTo>
                  <a:lnTo>
                    <a:pt x="0" y="1901189"/>
                  </a:lnTo>
                  <a:lnTo>
                    <a:pt x="635" y="1949450"/>
                  </a:lnTo>
                  <a:lnTo>
                    <a:pt x="2540" y="1997710"/>
                  </a:lnTo>
                  <a:lnTo>
                    <a:pt x="5080" y="2045335"/>
                  </a:lnTo>
                  <a:lnTo>
                    <a:pt x="9525" y="2092325"/>
                  </a:lnTo>
                  <a:lnTo>
                    <a:pt x="14605" y="2139950"/>
                  </a:lnTo>
                  <a:lnTo>
                    <a:pt x="28575" y="2232660"/>
                  </a:lnTo>
                  <a:lnTo>
                    <a:pt x="37465" y="2278380"/>
                  </a:lnTo>
                  <a:lnTo>
                    <a:pt x="47625" y="2324100"/>
                  </a:lnTo>
                  <a:lnTo>
                    <a:pt x="58420" y="2369185"/>
                  </a:lnTo>
                  <a:lnTo>
                    <a:pt x="70485" y="2414270"/>
                  </a:lnTo>
                  <a:lnTo>
                    <a:pt x="83185" y="2458085"/>
                  </a:lnTo>
                  <a:lnTo>
                    <a:pt x="112395" y="2545715"/>
                  </a:lnTo>
                  <a:lnTo>
                    <a:pt x="128905" y="2588260"/>
                  </a:lnTo>
                  <a:lnTo>
                    <a:pt x="146050" y="2630805"/>
                  </a:lnTo>
                  <a:lnTo>
                    <a:pt x="163830" y="2672715"/>
                  </a:lnTo>
                  <a:lnTo>
                    <a:pt x="183515" y="2713990"/>
                  </a:lnTo>
                  <a:lnTo>
                    <a:pt x="203200" y="2754630"/>
                  </a:lnTo>
                  <a:lnTo>
                    <a:pt x="224155" y="2794635"/>
                  </a:lnTo>
                  <a:lnTo>
                    <a:pt x="246380" y="2834640"/>
                  </a:lnTo>
                  <a:lnTo>
                    <a:pt x="269240" y="2874010"/>
                  </a:lnTo>
                  <a:lnTo>
                    <a:pt x="292735" y="2912110"/>
                  </a:lnTo>
                  <a:lnTo>
                    <a:pt x="317500" y="2950210"/>
                  </a:lnTo>
                  <a:lnTo>
                    <a:pt x="342900" y="2987675"/>
                  </a:lnTo>
                  <a:lnTo>
                    <a:pt x="369570" y="3023870"/>
                  </a:lnTo>
                  <a:lnTo>
                    <a:pt x="396875" y="3060065"/>
                  </a:lnTo>
                  <a:lnTo>
                    <a:pt x="424815" y="3094990"/>
                  </a:lnTo>
                  <a:lnTo>
                    <a:pt x="453390" y="3129915"/>
                  </a:lnTo>
                  <a:lnTo>
                    <a:pt x="483235" y="3163570"/>
                  </a:lnTo>
                  <a:lnTo>
                    <a:pt x="513715" y="3197225"/>
                  </a:lnTo>
                  <a:lnTo>
                    <a:pt x="544830" y="3229610"/>
                  </a:lnTo>
                  <a:lnTo>
                    <a:pt x="577215" y="3261360"/>
                  </a:lnTo>
                  <a:lnTo>
                    <a:pt x="609600" y="3292475"/>
                  </a:lnTo>
                  <a:lnTo>
                    <a:pt x="643255" y="3322320"/>
                  </a:lnTo>
                  <a:lnTo>
                    <a:pt x="677545" y="3352165"/>
                  </a:lnTo>
                  <a:lnTo>
                    <a:pt x="712470" y="3380740"/>
                  </a:lnTo>
                  <a:lnTo>
                    <a:pt x="748030" y="3408679"/>
                  </a:lnTo>
                  <a:lnTo>
                    <a:pt x="784225" y="3435350"/>
                  </a:lnTo>
                  <a:lnTo>
                    <a:pt x="821055" y="3462020"/>
                  </a:lnTo>
                  <a:lnTo>
                    <a:pt x="858520" y="3486785"/>
                  </a:lnTo>
                  <a:lnTo>
                    <a:pt x="896620" y="3511550"/>
                  </a:lnTo>
                  <a:lnTo>
                    <a:pt x="935355" y="3535045"/>
                  </a:lnTo>
                  <a:lnTo>
                    <a:pt x="974725" y="3557904"/>
                  </a:lnTo>
                  <a:lnTo>
                    <a:pt x="1014730" y="3579495"/>
                  </a:lnTo>
                  <a:lnTo>
                    <a:pt x="1055370" y="3600450"/>
                  </a:lnTo>
                  <a:lnTo>
                    <a:pt x="1096645" y="3620135"/>
                  </a:lnTo>
                  <a:lnTo>
                    <a:pt x="1138555" y="3639185"/>
                  </a:lnTo>
                  <a:lnTo>
                    <a:pt x="1180465" y="3657600"/>
                  </a:lnTo>
                  <a:lnTo>
                    <a:pt x="1266190" y="3690620"/>
                  </a:lnTo>
                  <a:lnTo>
                    <a:pt x="1310005" y="3705225"/>
                  </a:lnTo>
                  <a:lnTo>
                    <a:pt x="1354455" y="3719195"/>
                  </a:lnTo>
                  <a:lnTo>
                    <a:pt x="1398905" y="3732529"/>
                  </a:lnTo>
                  <a:lnTo>
                    <a:pt x="1443990" y="3744595"/>
                  </a:lnTo>
                  <a:lnTo>
                    <a:pt x="1489075" y="3755390"/>
                  </a:lnTo>
                  <a:lnTo>
                    <a:pt x="1535430" y="3764915"/>
                  </a:lnTo>
                  <a:lnTo>
                    <a:pt x="1581785" y="3773804"/>
                  </a:lnTo>
                  <a:lnTo>
                    <a:pt x="1628140" y="3781425"/>
                  </a:lnTo>
                  <a:lnTo>
                    <a:pt x="1675130" y="3787775"/>
                  </a:lnTo>
                  <a:lnTo>
                    <a:pt x="1722755" y="3792854"/>
                  </a:lnTo>
                  <a:lnTo>
                    <a:pt x="1770380" y="3797300"/>
                  </a:lnTo>
                  <a:lnTo>
                    <a:pt x="1818640" y="3799840"/>
                  </a:lnTo>
                  <a:lnTo>
                    <a:pt x="1866900" y="3801745"/>
                  </a:lnTo>
                  <a:lnTo>
                    <a:pt x="1915795" y="3802379"/>
                  </a:lnTo>
                  <a:lnTo>
                    <a:pt x="1964055" y="3801745"/>
                  </a:lnTo>
                  <a:lnTo>
                    <a:pt x="2012315" y="3799840"/>
                  </a:lnTo>
                  <a:lnTo>
                    <a:pt x="2060575" y="3797300"/>
                  </a:lnTo>
                  <a:lnTo>
                    <a:pt x="2108200" y="3792854"/>
                  </a:lnTo>
                  <a:lnTo>
                    <a:pt x="2155825" y="3787775"/>
                  </a:lnTo>
                  <a:lnTo>
                    <a:pt x="2202815" y="3781425"/>
                  </a:lnTo>
                  <a:lnTo>
                    <a:pt x="2249805" y="3773804"/>
                  </a:lnTo>
                  <a:lnTo>
                    <a:pt x="2296160" y="3764915"/>
                  </a:lnTo>
                  <a:lnTo>
                    <a:pt x="2341880" y="3755390"/>
                  </a:lnTo>
                  <a:lnTo>
                    <a:pt x="2386965" y="3744595"/>
                  </a:lnTo>
                  <a:lnTo>
                    <a:pt x="2432050" y="3732529"/>
                  </a:lnTo>
                  <a:lnTo>
                    <a:pt x="2477135" y="3719195"/>
                  </a:lnTo>
                  <a:lnTo>
                    <a:pt x="2520950" y="3705225"/>
                  </a:lnTo>
                  <a:lnTo>
                    <a:pt x="2564765" y="3690620"/>
                  </a:lnTo>
                  <a:lnTo>
                    <a:pt x="2650490" y="3657600"/>
                  </a:lnTo>
                  <a:lnTo>
                    <a:pt x="2693035" y="3639185"/>
                  </a:lnTo>
                  <a:lnTo>
                    <a:pt x="2734310" y="3620135"/>
                  </a:lnTo>
                  <a:lnTo>
                    <a:pt x="2775585" y="3600450"/>
                  </a:lnTo>
                  <a:lnTo>
                    <a:pt x="2816225" y="3579495"/>
                  </a:lnTo>
                  <a:lnTo>
                    <a:pt x="2856230" y="3557904"/>
                  </a:lnTo>
                  <a:lnTo>
                    <a:pt x="2895600" y="3535045"/>
                  </a:lnTo>
                  <a:lnTo>
                    <a:pt x="2934335" y="3511550"/>
                  </a:lnTo>
                  <a:lnTo>
                    <a:pt x="2972435" y="3486785"/>
                  </a:lnTo>
                  <a:lnTo>
                    <a:pt x="3009900" y="3462020"/>
                  </a:lnTo>
                  <a:lnTo>
                    <a:pt x="3046730" y="3435350"/>
                  </a:lnTo>
                  <a:lnTo>
                    <a:pt x="3082925" y="3408679"/>
                  </a:lnTo>
                  <a:lnTo>
                    <a:pt x="3118485" y="3380740"/>
                  </a:lnTo>
                  <a:lnTo>
                    <a:pt x="3153410" y="3352165"/>
                  </a:lnTo>
                  <a:lnTo>
                    <a:pt x="3187700" y="3322320"/>
                  </a:lnTo>
                  <a:lnTo>
                    <a:pt x="3221355" y="3292475"/>
                  </a:lnTo>
                  <a:lnTo>
                    <a:pt x="3253740" y="3261360"/>
                  </a:lnTo>
                  <a:lnTo>
                    <a:pt x="3286125" y="3229610"/>
                  </a:lnTo>
                  <a:lnTo>
                    <a:pt x="3317240" y="3197225"/>
                  </a:lnTo>
                  <a:lnTo>
                    <a:pt x="3347720" y="3163570"/>
                  </a:lnTo>
                  <a:lnTo>
                    <a:pt x="3377565" y="3129915"/>
                  </a:lnTo>
                  <a:lnTo>
                    <a:pt x="3406140" y="3094990"/>
                  </a:lnTo>
                  <a:lnTo>
                    <a:pt x="3434080" y="3060065"/>
                  </a:lnTo>
                  <a:lnTo>
                    <a:pt x="3461385" y="3023870"/>
                  </a:lnTo>
                  <a:lnTo>
                    <a:pt x="3488055" y="2987675"/>
                  </a:lnTo>
                  <a:lnTo>
                    <a:pt x="3513455" y="2950210"/>
                  </a:lnTo>
                  <a:lnTo>
                    <a:pt x="3538220" y="2912110"/>
                  </a:lnTo>
                  <a:lnTo>
                    <a:pt x="3561715" y="2874010"/>
                  </a:lnTo>
                  <a:lnTo>
                    <a:pt x="3584575" y="2834640"/>
                  </a:lnTo>
                  <a:lnTo>
                    <a:pt x="3606800" y="2794635"/>
                  </a:lnTo>
                  <a:lnTo>
                    <a:pt x="3627755" y="2754630"/>
                  </a:lnTo>
                  <a:lnTo>
                    <a:pt x="3648075" y="2713990"/>
                  </a:lnTo>
                  <a:lnTo>
                    <a:pt x="3667125" y="2672715"/>
                  </a:lnTo>
                  <a:lnTo>
                    <a:pt x="3684905" y="2630805"/>
                  </a:lnTo>
                  <a:lnTo>
                    <a:pt x="3702050" y="2588260"/>
                  </a:lnTo>
                  <a:lnTo>
                    <a:pt x="3718560" y="2545715"/>
                  </a:lnTo>
                  <a:lnTo>
                    <a:pt x="3733800" y="2501900"/>
                  </a:lnTo>
                  <a:lnTo>
                    <a:pt x="3747770" y="2458085"/>
                  </a:lnTo>
                  <a:lnTo>
                    <a:pt x="3760470" y="2414270"/>
                  </a:lnTo>
                  <a:lnTo>
                    <a:pt x="3772535" y="2369185"/>
                  </a:lnTo>
                  <a:lnTo>
                    <a:pt x="3783330" y="2324100"/>
                  </a:lnTo>
                  <a:lnTo>
                    <a:pt x="3793490" y="2278380"/>
                  </a:lnTo>
                  <a:lnTo>
                    <a:pt x="3802380" y="2232660"/>
                  </a:lnTo>
                  <a:lnTo>
                    <a:pt x="3810000" y="2186305"/>
                  </a:lnTo>
                  <a:lnTo>
                    <a:pt x="3816350" y="2139950"/>
                  </a:lnTo>
                  <a:lnTo>
                    <a:pt x="3821430" y="2092325"/>
                  </a:lnTo>
                  <a:lnTo>
                    <a:pt x="3825875" y="2045335"/>
                  </a:lnTo>
                  <a:lnTo>
                    <a:pt x="3829050" y="1997710"/>
                  </a:lnTo>
                  <a:lnTo>
                    <a:pt x="3830320" y="1949450"/>
                  </a:lnTo>
                  <a:lnTo>
                    <a:pt x="3830955" y="1901189"/>
                  </a:lnTo>
                  <a:lnTo>
                    <a:pt x="3830320" y="1852930"/>
                  </a:lnTo>
                  <a:lnTo>
                    <a:pt x="3829050" y="1804670"/>
                  </a:lnTo>
                  <a:lnTo>
                    <a:pt x="3825875" y="1757045"/>
                  </a:lnTo>
                  <a:lnTo>
                    <a:pt x="3821430" y="1709420"/>
                  </a:lnTo>
                  <a:lnTo>
                    <a:pt x="3816350" y="1662430"/>
                  </a:lnTo>
                  <a:lnTo>
                    <a:pt x="3810000" y="1616075"/>
                  </a:lnTo>
                  <a:lnTo>
                    <a:pt x="3802380" y="1569720"/>
                  </a:lnTo>
                  <a:lnTo>
                    <a:pt x="3793490" y="1524000"/>
                  </a:lnTo>
                  <a:lnTo>
                    <a:pt x="3783330" y="1478280"/>
                  </a:lnTo>
                  <a:lnTo>
                    <a:pt x="3772535" y="1433195"/>
                  </a:lnTo>
                  <a:lnTo>
                    <a:pt x="3760470" y="1388110"/>
                  </a:lnTo>
                  <a:lnTo>
                    <a:pt x="3747770" y="1344295"/>
                  </a:lnTo>
                  <a:lnTo>
                    <a:pt x="3733800" y="1300480"/>
                  </a:lnTo>
                  <a:lnTo>
                    <a:pt x="3718560" y="1256665"/>
                  </a:lnTo>
                  <a:lnTo>
                    <a:pt x="3702050" y="1214120"/>
                  </a:lnTo>
                  <a:lnTo>
                    <a:pt x="3684905" y="1171575"/>
                  </a:lnTo>
                  <a:lnTo>
                    <a:pt x="3667125" y="1129665"/>
                  </a:lnTo>
                  <a:lnTo>
                    <a:pt x="3648075" y="1088390"/>
                  </a:lnTo>
                  <a:lnTo>
                    <a:pt x="3627755" y="1047750"/>
                  </a:lnTo>
                  <a:lnTo>
                    <a:pt x="3606800" y="1007110"/>
                  </a:lnTo>
                  <a:lnTo>
                    <a:pt x="3584575" y="967740"/>
                  </a:lnTo>
                  <a:lnTo>
                    <a:pt x="3561715" y="928369"/>
                  </a:lnTo>
                  <a:lnTo>
                    <a:pt x="3538220" y="890269"/>
                  </a:lnTo>
                  <a:lnTo>
                    <a:pt x="3513455" y="852169"/>
                  </a:lnTo>
                  <a:lnTo>
                    <a:pt x="3488055" y="814705"/>
                  </a:lnTo>
                  <a:lnTo>
                    <a:pt x="3461385" y="778510"/>
                  </a:lnTo>
                  <a:lnTo>
                    <a:pt x="3434080" y="742315"/>
                  </a:lnTo>
                  <a:lnTo>
                    <a:pt x="3406140" y="706755"/>
                  </a:lnTo>
                  <a:lnTo>
                    <a:pt x="3377565" y="672465"/>
                  </a:lnTo>
                  <a:lnTo>
                    <a:pt x="3347720" y="638810"/>
                  </a:lnTo>
                  <a:lnTo>
                    <a:pt x="3317240" y="605155"/>
                  </a:lnTo>
                  <a:lnTo>
                    <a:pt x="3286125" y="572770"/>
                  </a:lnTo>
                  <a:lnTo>
                    <a:pt x="3253740" y="541020"/>
                  </a:lnTo>
                  <a:lnTo>
                    <a:pt x="3221355" y="509905"/>
                  </a:lnTo>
                  <a:lnTo>
                    <a:pt x="3187700" y="480059"/>
                  </a:lnTo>
                  <a:lnTo>
                    <a:pt x="3153410" y="450215"/>
                  </a:lnTo>
                  <a:lnTo>
                    <a:pt x="3118485" y="421640"/>
                  </a:lnTo>
                  <a:lnTo>
                    <a:pt x="3082925" y="393700"/>
                  </a:lnTo>
                  <a:lnTo>
                    <a:pt x="3046730" y="367030"/>
                  </a:lnTo>
                  <a:lnTo>
                    <a:pt x="3009900" y="340360"/>
                  </a:lnTo>
                  <a:lnTo>
                    <a:pt x="2972435" y="314960"/>
                  </a:lnTo>
                  <a:lnTo>
                    <a:pt x="2934335" y="290830"/>
                  </a:lnTo>
                  <a:lnTo>
                    <a:pt x="2895600" y="267335"/>
                  </a:lnTo>
                  <a:lnTo>
                    <a:pt x="2856230" y="244475"/>
                  </a:lnTo>
                  <a:lnTo>
                    <a:pt x="2816225" y="222885"/>
                  </a:lnTo>
                  <a:lnTo>
                    <a:pt x="2775585" y="201930"/>
                  </a:lnTo>
                  <a:lnTo>
                    <a:pt x="2734310" y="182245"/>
                  </a:lnTo>
                  <a:lnTo>
                    <a:pt x="2693035" y="163195"/>
                  </a:lnTo>
                  <a:lnTo>
                    <a:pt x="2650490" y="144780"/>
                  </a:lnTo>
                  <a:lnTo>
                    <a:pt x="2607945" y="127635"/>
                  </a:lnTo>
                  <a:lnTo>
                    <a:pt x="2564765" y="111760"/>
                  </a:lnTo>
                  <a:lnTo>
                    <a:pt x="2520950" y="97155"/>
                  </a:lnTo>
                  <a:lnTo>
                    <a:pt x="2477135" y="83185"/>
                  </a:lnTo>
                  <a:lnTo>
                    <a:pt x="2432050" y="69850"/>
                  </a:lnTo>
                  <a:lnTo>
                    <a:pt x="2386965" y="57785"/>
                  </a:lnTo>
                  <a:lnTo>
                    <a:pt x="2341880" y="46990"/>
                  </a:lnTo>
                  <a:lnTo>
                    <a:pt x="2296160" y="37465"/>
                  </a:lnTo>
                  <a:lnTo>
                    <a:pt x="2249805" y="28575"/>
                  </a:lnTo>
                  <a:lnTo>
                    <a:pt x="2202815" y="20955"/>
                  </a:lnTo>
                  <a:lnTo>
                    <a:pt x="2155825" y="14604"/>
                  </a:lnTo>
                  <a:lnTo>
                    <a:pt x="2108200" y="9525"/>
                  </a:lnTo>
                  <a:lnTo>
                    <a:pt x="2060575" y="5080"/>
                  </a:lnTo>
                  <a:lnTo>
                    <a:pt x="2012315" y="2540"/>
                  </a:lnTo>
                  <a:lnTo>
                    <a:pt x="1964055" y="635"/>
                  </a:lnTo>
                  <a:lnTo>
                    <a:pt x="19157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99479" y="3095625"/>
              <a:ext cx="2292350" cy="783590"/>
            </a:xfrm>
            <a:prstGeom prst="rect">
              <a:avLst/>
            </a:prstGeom>
          </p:spPr>
        </p:pic>
      </p:grpSp>
      <p:pic>
        <p:nvPicPr>
          <p:cNvPr id="12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FCE506F7-6B61-5B12-A396-64085D71E3E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116" t="15746" r="12114" b="15852"/>
          <a:stretch/>
        </p:blipFill>
        <p:spPr>
          <a:xfrm>
            <a:off x="5913237" y="1378326"/>
            <a:ext cx="2552040" cy="1834563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4F63DC3A-1849-8965-C0E0-CA46043856EB}"/>
              </a:ext>
            </a:extLst>
          </p:cNvPr>
          <p:cNvSpPr txBox="1"/>
          <p:nvPr/>
        </p:nvSpPr>
        <p:spPr>
          <a:xfrm>
            <a:off x="2028615" y="4456157"/>
            <a:ext cx="10947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35" dirty="0">
                <a:latin typeface="Calibri"/>
                <a:cs typeface="Calibri"/>
              </a:rPr>
              <a:t>WORKSHOP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30" dirty="0">
                <a:latin typeface="Calibri"/>
                <a:cs typeface="Calibri"/>
              </a:rPr>
              <a:t>2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F4EABC2E-4FE2-CDDB-E625-9FDCA7B61210}"/>
              </a:ext>
            </a:extLst>
          </p:cNvPr>
          <p:cNvSpPr txBox="1">
            <a:spLocks/>
          </p:cNvSpPr>
          <p:nvPr/>
        </p:nvSpPr>
        <p:spPr>
          <a:xfrm>
            <a:off x="784752" y="1105736"/>
            <a:ext cx="4548717" cy="109196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lvl1pPr>
              <a:defRPr sz="1800" b="1" i="0">
                <a:solidFill>
                  <a:srgbClr val="FA9F2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 indent="1428115" algn="l">
              <a:lnSpc>
                <a:spcPct val="99600"/>
              </a:lnSpc>
              <a:spcBef>
                <a:spcPts val="115"/>
              </a:spcBef>
            </a:pPr>
            <a:r>
              <a:rPr lang="de-DE" sz="3500" kern="0" spc="65" dirty="0">
                <a:solidFill>
                  <a:srgbClr val="FFAA14"/>
                </a:solidFill>
              </a:rPr>
              <a:t>IO2 </a:t>
            </a:r>
            <a:br>
              <a:rPr lang="de-DE" sz="3500" kern="0" spc="65" dirty="0">
                <a:solidFill>
                  <a:srgbClr val="FFAA14"/>
                </a:solidFill>
              </a:rPr>
            </a:br>
            <a:r>
              <a:rPr lang="de-DE" sz="3500" kern="0" spc="70" dirty="0">
                <a:solidFill>
                  <a:srgbClr val="FFAA14"/>
                </a:solidFill>
              </a:rPr>
              <a:t> </a:t>
            </a:r>
            <a:endParaRPr lang="de-DE" sz="3500" kern="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776F7E4-9B48-7ED7-6C0F-32911B02A6A0}"/>
              </a:ext>
            </a:extLst>
          </p:cNvPr>
          <p:cNvSpPr/>
          <p:nvPr/>
        </p:nvSpPr>
        <p:spPr>
          <a:xfrm>
            <a:off x="6172200" y="3217201"/>
            <a:ext cx="2034114" cy="649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0394" y="927100"/>
            <a:ext cx="1826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FFAA14"/>
                </a:solidFill>
              </a:rPr>
              <a:t>MEDIENLITERATUR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62176" y="1468882"/>
            <a:ext cx="5207635" cy="2407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674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AA14"/>
                </a:solidFill>
                <a:latin typeface="Calibri"/>
                <a:cs typeface="Calibri"/>
              </a:rPr>
              <a:t>WORKSHOP</a:t>
            </a:r>
            <a:r>
              <a:rPr sz="1800" b="1" spc="-20" dirty="0">
                <a:solidFill>
                  <a:srgbClr val="FFAA1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AA14"/>
                </a:solidFill>
                <a:latin typeface="Calibri"/>
                <a:cs typeface="Calibri"/>
              </a:rPr>
              <a:t>2:</a:t>
            </a:r>
            <a:r>
              <a:rPr sz="1800" b="1" spc="-15" dirty="0">
                <a:solidFill>
                  <a:srgbClr val="FFAA14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ZEITGENÖSSISCHE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PROPAGANDA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Calibri"/>
              <a:cs typeface="Calibri"/>
            </a:endParaRPr>
          </a:p>
          <a:p>
            <a:pPr marL="316230" lvl="1" indent="-303530">
              <a:lnSpc>
                <a:spcPct val="100000"/>
              </a:lnSpc>
              <a:buAutoNum type="arabicPeriod"/>
              <a:tabLst>
                <a:tab pos="316230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Einführung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Propaganda</a:t>
            </a:r>
            <a:endParaRPr sz="1600" dirty="0">
              <a:latin typeface="Calibri"/>
              <a:cs typeface="Calibri"/>
            </a:endParaRPr>
          </a:p>
          <a:p>
            <a:pPr marL="316230" lvl="1" indent="-303530">
              <a:lnSpc>
                <a:spcPct val="100000"/>
              </a:lnSpc>
              <a:spcBef>
                <a:spcPts val="595"/>
              </a:spcBef>
              <a:buAutoNum type="arabicPeriod"/>
              <a:tabLst>
                <a:tab pos="316230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Ausbreitung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von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Meme</a:t>
            </a:r>
            <a:r>
              <a:rPr lang="de-AT" sz="16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600" dirty="0">
              <a:latin typeface="Calibri"/>
              <a:cs typeface="Calibri"/>
            </a:endParaRPr>
          </a:p>
          <a:p>
            <a:pPr marL="316230" lvl="1" indent="-30353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316230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Gesponserter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Inhalt</a:t>
            </a:r>
            <a:endParaRPr sz="1600" dirty="0">
              <a:latin typeface="Calibri"/>
              <a:cs typeface="Calibri"/>
            </a:endParaRPr>
          </a:p>
          <a:p>
            <a:pPr marL="316230" lvl="1" indent="-30353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16230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Deep-Fake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Fake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News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DAUER: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STUNDEN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879" y="88900"/>
            <a:ext cx="8822055" cy="853440"/>
            <a:chOff x="182879" y="88900"/>
            <a:chExt cx="8822055" cy="8534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3665"/>
              <a:ext cx="1708658" cy="4705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80365" y="2540"/>
                  </a:lnTo>
                  <a:lnTo>
                    <a:pt x="335280" y="9525"/>
                  </a:lnTo>
                  <a:lnTo>
                    <a:pt x="292100" y="21590"/>
                  </a:lnTo>
                  <a:lnTo>
                    <a:pt x="250190" y="38100"/>
                  </a:lnTo>
                  <a:lnTo>
                    <a:pt x="211455" y="58419"/>
                  </a:lnTo>
                  <a:lnTo>
                    <a:pt x="174625" y="82550"/>
                  </a:lnTo>
                  <a:lnTo>
                    <a:pt x="140970" y="109855"/>
                  </a:lnTo>
                  <a:lnTo>
                    <a:pt x="109855" y="140970"/>
                  </a:lnTo>
                  <a:lnTo>
                    <a:pt x="82550" y="174625"/>
                  </a:lnTo>
                  <a:lnTo>
                    <a:pt x="58420" y="211454"/>
                  </a:lnTo>
                  <a:lnTo>
                    <a:pt x="38100" y="250190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8100" y="603250"/>
                  </a:lnTo>
                  <a:lnTo>
                    <a:pt x="58420" y="641985"/>
                  </a:lnTo>
                  <a:lnTo>
                    <a:pt x="82550" y="678815"/>
                  </a:lnTo>
                  <a:lnTo>
                    <a:pt x="109855" y="712470"/>
                  </a:lnTo>
                  <a:lnTo>
                    <a:pt x="140970" y="743585"/>
                  </a:lnTo>
                  <a:lnTo>
                    <a:pt x="174625" y="770890"/>
                  </a:lnTo>
                  <a:lnTo>
                    <a:pt x="211455" y="795020"/>
                  </a:lnTo>
                  <a:lnTo>
                    <a:pt x="250190" y="815340"/>
                  </a:lnTo>
                  <a:lnTo>
                    <a:pt x="292100" y="831850"/>
                  </a:lnTo>
                  <a:lnTo>
                    <a:pt x="335280" y="843915"/>
                  </a:lnTo>
                  <a:lnTo>
                    <a:pt x="380365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3250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3585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850" y="561340"/>
                  </a:lnTo>
                  <a:lnTo>
                    <a:pt x="843915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915" y="335280"/>
                  </a:lnTo>
                  <a:lnTo>
                    <a:pt x="831850" y="292100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3585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3250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310" y="212089"/>
              <a:ext cx="765175" cy="6083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3350"/>
            <a:ext cx="9144000" cy="5143498"/>
            <a:chOff x="0" y="0"/>
            <a:chExt cx="9144000" cy="51434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63034" y="771525"/>
              <a:ext cx="4342766" cy="4064000"/>
            </a:xfrm>
            <a:custGeom>
              <a:avLst/>
              <a:gdLst/>
              <a:ahLst/>
              <a:cxnLst/>
              <a:rect l="l" t="t" r="r" b="b"/>
              <a:pathLst>
                <a:path w="3657600" h="4064000">
                  <a:moveTo>
                    <a:pt x="1828800" y="0"/>
                  </a:moveTo>
                  <a:lnTo>
                    <a:pt x="1828800" y="508000"/>
                  </a:lnTo>
                  <a:lnTo>
                    <a:pt x="0" y="508000"/>
                  </a:lnTo>
                  <a:lnTo>
                    <a:pt x="0" y="3556000"/>
                  </a:lnTo>
                  <a:lnTo>
                    <a:pt x="1828800" y="3556000"/>
                  </a:lnTo>
                  <a:lnTo>
                    <a:pt x="1828800" y="4064000"/>
                  </a:lnTo>
                  <a:lnTo>
                    <a:pt x="3657600" y="203200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C9C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63034" y="771525"/>
              <a:ext cx="4342766" cy="4064000"/>
            </a:xfrm>
            <a:custGeom>
              <a:avLst/>
              <a:gdLst/>
              <a:ahLst/>
              <a:cxnLst/>
              <a:rect l="l" t="t" r="r" b="b"/>
              <a:pathLst>
                <a:path w="3657600" h="4064000">
                  <a:moveTo>
                    <a:pt x="0" y="508000"/>
                  </a:moveTo>
                  <a:lnTo>
                    <a:pt x="1828800" y="508000"/>
                  </a:lnTo>
                  <a:lnTo>
                    <a:pt x="1828800" y="0"/>
                  </a:lnTo>
                  <a:lnTo>
                    <a:pt x="3657600" y="2032000"/>
                  </a:lnTo>
                  <a:lnTo>
                    <a:pt x="1828800" y="4064000"/>
                  </a:lnTo>
                  <a:lnTo>
                    <a:pt x="1828800" y="3556000"/>
                  </a:lnTo>
                  <a:lnTo>
                    <a:pt x="0" y="3556000"/>
                  </a:lnTo>
                  <a:lnTo>
                    <a:pt x="0" y="508000"/>
                  </a:lnTo>
                  <a:close/>
                </a:path>
              </a:pathLst>
            </a:custGeom>
            <a:ln w="25400">
              <a:solidFill>
                <a:srgbClr val="C9C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635" y="771525"/>
              <a:ext cx="2438400" cy="4064000"/>
            </a:xfrm>
            <a:custGeom>
              <a:avLst/>
              <a:gdLst/>
              <a:ahLst/>
              <a:cxnLst/>
              <a:rect l="l" t="t" r="r" b="b"/>
              <a:pathLst>
                <a:path w="2438400" h="4064000">
                  <a:moveTo>
                    <a:pt x="2032000" y="0"/>
                  </a:moveTo>
                  <a:lnTo>
                    <a:pt x="406400" y="0"/>
                  </a:lnTo>
                  <a:lnTo>
                    <a:pt x="359410" y="2540"/>
                  </a:lnTo>
                  <a:lnTo>
                    <a:pt x="313055" y="10795"/>
                  </a:lnTo>
                  <a:lnTo>
                    <a:pt x="269239" y="23495"/>
                  </a:lnTo>
                  <a:lnTo>
                    <a:pt x="227964" y="41275"/>
                  </a:lnTo>
                  <a:lnTo>
                    <a:pt x="188594" y="62865"/>
                  </a:lnTo>
                  <a:lnTo>
                    <a:pt x="152400" y="88900"/>
                  </a:lnTo>
                  <a:lnTo>
                    <a:pt x="119380" y="118745"/>
                  </a:lnTo>
                  <a:lnTo>
                    <a:pt x="89535" y="151765"/>
                  </a:lnTo>
                  <a:lnTo>
                    <a:pt x="63500" y="188595"/>
                  </a:lnTo>
                  <a:lnTo>
                    <a:pt x="41275" y="227329"/>
                  </a:lnTo>
                  <a:lnTo>
                    <a:pt x="24130" y="269240"/>
                  </a:lnTo>
                  <a:lnTo>
                    <a:pt x="10794" y="313055"/>
                  </a:lnTo>
                  <a:lnTo>
                    <a:pt x="3175" y="358775"/>
                  </a:lnTo>
                  <a:lnTo>
                    <a:pt x="0" y="406400"/>
                  </a:lnTo>
                  <a:lnTo>
                    <a:pt x="0" y="3657600"/>
                  </a:lnTo>
                  <a:lnTo>
                    <a:pt x="3175" y="3705225"/>
                  </a:lnTo>
                  <a:lnTo>
                    <a:pt x="10794" y="3750945"/>
                  </a:lnTo>
                  <a:lnTo>
                    <a:pt x="24130" y="3794760"/>
                  </a:lnTo>
                  <a:lnTo>
                    <a:pt x="41275" y="3836670"/>
                  </a:lnTo>
                  <a:lnTo>
                    <a:pt x="63500" y="3875404"/>
                  </a:lnTo>
                  <a:lnTo>
                    <a:pt x="89535" y="3912235"/>
                  </a:lnTo>
                  <a:lnTo>
                    <a:pt x="119380" y="3945254"/>
                  </a:lnTo>
                  <a:lnTo>
                    <a:pt x="152400" y="3975100"/>
                  </a:lnTo>
                  <a:lnTo>
                    <a:pt x="188594" y="4001135"/>
                  </a:lnTo>
                  <a:lnTo>
                    <a:pt x="227964" y="4022725"/>
                  </a:lnTo>
                  <a:lnTo>
                    <a:pt x="269239" y="4040504"/>
                  </a:lnTo>
                  <a:lnTo>
                    <a:pt x="313055" y="4053204"/>
                  </a:lnTo>
                  <a:lnTo>
                    <a:pt x="359410" y="4061460"/>
                  </a:lnTo>
                  <a:lnTo>
                    <a:pt x="406400" y="4064000"/>
                  </a:lnTo>
                  <a:lnTo>
                    <a:pt x="2032000" y="4064000"/>
                  </a:lnTo>
                  <a:lnTo>
                    <a:pt x="2079625" y="4061460"/>
                  </a:lnTo>
                  <a:lnTo>
                    <a:pt x="2125345" y="4053204"/>
                  </a:lnTo>
                  <a:lnTo>
                    <a:pt x="2169160" y="4040504"/>
                  </a:lnTo>
                  <a:lnTo>
                    <a:pt x="2211070" y="4022725"/>
                  </a:lnTo>
                  <a:lnTo>
                    <a:pt x="2249805" y="4001135"/>
                  </a:lnTo>
                  <a:lnTo>
                    <a:pt x="2286000" y="3975100"/>
                  </a:lnTo>
                  <a:lnTo>
                    <a:pt x="2319655" y="3945254"/>
                  </a:lnTo>
                  <a:lnTo>
                    <a:pt x="2349500" y="3912235"/>
                  </a:lnTo>
                  <a:lnTo>
                    <a:pt x="2375535" y="3875404"/>
                  </a:lnTo>
                  <a:lnTo>
                    <a:pt x="2397125" y="3836670"/>
                  </a:lnTo>
                  <a:lnTo>
                    <a:pt x="2414905" y="3794760"/>
                  </a:lnTo>
                  <a:lnTo>
                    <a:pt x="2427605" y="3750945"/>
                  </a:lnTo>
                  <a:lnTo>
                    <a:pt x="2435860" y="3705225"/>
                  </a:lnTo>
                  <a:lnTo>
                    <a:pt x="2438400" y="3657600"/>
                  </a:lnTo>
                  <a:lnTo>
                    <a:pt x="2438400" y="406400"/>
                  </a:lnTo>
                  <a:lnTo>
                    <a:pt x="2435860" y="358775"/>
                  </a:lnTo>
                  <a:lnTo>
                    <a:pt x="2427605" y="313055"/>
                  </a:lnTo>
                  <a:lnTo>
                    <a:pt x="2414905" y="269240"/>
                  </a:lnTo>
                  <a:lnTo>
                    <a:pt x="2397125" y="227329"/>
                  </a:lnTo>
                  <a:lnTo>
                    <a:pt x="2375535" y="188595"/>
                  </a:lnTo>
                  <a:lnTo>
                    <a:pt x="2349500" y="151765"/>
                  </a:lnTo>
                  <a:lnTo>
                    <a:pt x="2319655" y="118745"/>
                  </a:lnTo>
                  <a:lnTo>
                    <a:pt x="2286000" y="88900"/>
                  </a:lnTo>
                  <a:lnTo>
                    <a:pt x="2249805" y="62865"/>
                  </a:lnTo>
                  <a:lnTo>
                    <a:pt x="2211070" y="41275"/>
                  </a:lnTo>
                  <a:lnTo>
                    <a:pt x="2169160" y="23495"/>
                  </a:lnTo>
                  <a:lnTo>
                    <a:pt x="2125345" y="10795"/>
                  </a:lnTo>
                  <a:lnTo>
                    <a:pt x="2079625" y="2540"/>
                  </a:lnTo>
                  <a:lnTo>
                    <a:pt x="2032000" y="0"/>
                  </a:lnTo>
                  <a:close/>
                </a:path>
              </a:pathLst>
            </a:custGeom>
            <a:solidFill>
              <a:srgbClr val="0029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635" y="771525"/>
              <a:ext cx="2438400" cy="4064000"/>
            </a:xfrm>
            <a:custGeom>
              <a:avLst/>
              <a:gdLst/>
              <a:ahLst/>
              <a:cxnLst/>
              <a:rect l="l" t="t" r="r" b="b"/>
              <a:pathLst>
                <a:path w="2438400" h="4064000">
                  <a:moveTo>
                    <a:pt x="0" y="406400"/>
                  </a:moveTo>
                  <a:lnTo>
                    <a:pt x="3175" y="358775"/>
                  </a:lnTo>
                  <a:lnTo>
                    <a:pt x="10795" y="313055"/>
                  </a:lnTo>
                  <a:lnTo>
                    <a:pt x="24130" y="269240"/>
                  </a:lnTo>
                  <a:lnTo>
                    <a:pt x="41275" y="227329"/>
                  </a:lnTo>
                  <a:lnTo>
                    <a:pt x="63500" y="188595"/>
                  </a:lnTo>
                  <a:lnTo>
                    <a:pt x="89535" y="151765"/>
                  </a:lnTo>
                  <a:lnTo>
                    <a:pt x="119380" y="118745"/>
                  </a:lnTo>
                  <a:lnTo>
                    <a:pt x="152400" y="88900"/>
                  </a:lnTo>
                  <a:lnTo>
                    <a:pt x="188595" y="62864"/>
                  </a:lnTo>
                  <a:lnTo>
                    <a:pt x="227965" y="41275"/>
                  </a:lnTo>
                  <a:lnTo>
                    <a:pt x="269240" y="23495"/>
                  </a:lnTo>
                  <a:lnTo>
                    <a:pt x="313055" y="10795"/>
                  </a:lnTo>
                  <a:lnTo>
                    <a:pt x="359410" y="2539"/>
                  </a:lnTo>
                  <a:lnTo>
                    <a:pt x="406400" y="0"/>
                  </a:lnTo>
                  <a:lnTo>
                    <a:pt x="2032000" y="0"/>
                  </a:lnTo>
                  <a:lnTo>
                    <a:pt x="2079625" y="2539"/>
                  </a:lnTo>
                  <a:lnTo>
                    <a:pt x="2125345" y="10795"/>
                  </a:lnTo>
                  <a:lnTo>
                    <a:pt x="2169160" y="23495"/>
                  </a:lnTo>
                  <a:lnTo>
                    <a:pt x="2211070" y="41275"/>
                  </a:lnTo>
                  <a:lnTo>
                    <a:pt x="2249805" y="62864"/>
                  </a:lnTo>
                  <a:lnTo>
                    <a:pt x="2286000" y="88900"/>
                  </a:lnTo>
                  <a:lnTo>
                    <a:pt x="2319655" y="118745"/>
                  </a:lnTo>
                  <a:lnTo>
                    <a:pt x="2349500" y="151765"/>
                  </a:lnTo>
                  <a:lnTo>
                    <a:pt x="2375535" y="188595"/>
                  </a:lnTo>
                  <a:lnTo>
                    <a:pt x="2397125" y="227329"/>
                  </a:lnTo>
                  <a:lnTo>
                    <a:pt x="2414905" y="269240"/>
                  </a:lnTo>
                  <a:lnTo>
                    <a:pt x="2427605" y="313055"/>
                  </a:lnTo>
                  <a:lnTo>
                    <a:pt x="2435860" y="358775"/>
                  </a:lnTo>
                  <a:lnTo>
                    <a:pt x="2438400" y="406400"/>
                  </a:lnTo>
                  <a:lnTo>
                    <a:pt x="2438400" y="3657600"/>
                  </a:lnTo>
                  <a:lnTo>
                    <a:pt x="2435860" y="3705225"/>
                  </a:lnTo>
                  <a:lnTo>
                    <a:pt x="2427605" y="3750945"/>
                  </a:lnTo>
                  <a:lnTo>
                    <a:pt x="2414905" y="3794760"/>
                  </a:lnTo>
                  <a:lnTo>
                    <a:pt x="2397125" y="3836670"/>
                  </a:lnTo>
                  <a:lnTo>
                    <a:pt x="2375535" y="3875404"/>
                  </a:lnTo>
                  <a:lnTo>
                    <a:pt x="2349500" y="3912235"/>
                  </a:lnTo>
                  <a:lnTo>
                    <a:pt x="2319655" y="3945254"/>
                  </a:lnTo>
                  <a:lnTo>
                    <a:pt x="2286000" y="3975100"/>
                  </a:lnTo>
                  <a:lnTo>
                    <a:pt x="2249805" y="4001135"/>
                  </a:lnTo>
                  <a:lnTo>
                    <a:pt x="2211070" y="4022725"/>
                  </a:lnTo>
                  <a:lnTo>
                    <a:pt x="2169160" y="4040504"/>
                  </a:lnTo>
                  <a:lnTo>
                    <a:pt x="2125345" y="4053204"/>
                  </a:lnTo>
                  <a:lnTo>
                    <a:pt x="2079625" y="4061460"/>
                  </a:lnTo>
                  <a:lnTo>
                    <a:pt x="2032000" y="4064000"/>
                  </a:lnTo>
                  <a:lnTo>
                    <a:pt x="406400" y="4064000"/>
                  </a:lnTo>
                  <a:lnTo>
                    <a:pt x="359410" y="4061460"/>
                  </a:lnTo>
                  <a:lnTo>
                    <a:pt x="313055" y="4053204"/>
                  </a:lnTo>
                  <a:lnTo>
                    <a:pt x="269240" y="4040504"/>
                  </a:lnTo>
                  <a:lnTo>
                    <a:pt x="227965" y="4022725"/>
                  </a:lnTo>
                  <a:lnTo>
                    <a:pt x="188595" y="4001135"/>
                  </a:lnTo>
                  <a:lnTo>
                    <a:pt x="152400" y="3975100"/>
                  </a:lnTo>
                  <a:lnTo>
                    <a:pt x="119380" y="3945254"/>
                  </a:lnTo>
                  <a:lnTo>
                    <a:pt x="89535" y="3912235"/>
                  </a:lnTo>
                  <a:lnTo>
                    <a:pt x="63500" y="3875404"/>
                  </a:lnTo>
                  <a:lnTo>
                    <a:pt x="41275" y="3836670"/>
                  </a:lnTo>
                  <a:lnTo>
                    <a:pt x="24130" y="3794760"/>
                  </a:lnTo>
                  <a:lnTo>
                    <a:pt x="10795" y="3750945"/>
                  </a:lnTo>
                  <a:lnTo>
                    <a:pt x="3175" y="3705225"/>
                  </a:lnTo>
                  <a:lnTo>
                    <a:pt x="0" y="3657600"/>
                  </a:lnTo>
                  <a:lnTo>
                    <a:pt x="0" y="4064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70379" y="2360675"/>
            <a:ext cx="1910080" cy="119006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93040" marR="5080" indent="-180975" algn="ctr">
              <a:lnSpc>
                <a:spcPts val="2900"/>
              </a:lnSpc>
              <a:spcBef>
                <a:spcPts val="580"/>
              </a:spcBef>
            </a:pPr>
            <a:r>
              <a:rPr lang="de-AT" sz="2800" spc="-15" dirty="0">
                <a:solidFill>
                  <a:srgbClr val="FFFFFF"/>
                </a:solidFill>
                <a:latin typeface="Arial MT"/>
                <a:cs typeface="Arial MT"/>
              </a:rPr>
              <a:t>Verbreitung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 von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Meme</a:t>
            </a:r>
            <a:r>
              <a:rPr lang="de-AT" sz="280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endParaRPr sz="28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38600" y="1504950"/>
            <a:ext cx="3124200" cy="30177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 indent="-115570">
              <a:lnSpc>
                <a:spcPts val="1760"/>
              </a:lnSpc>
              <a:spcBef>
                <a:spcPts val="100"/>
              </a:spcBef>
              <a:buChar char="•"/>
              <a:tabLst>
                <a:tab pos="128270" algn="l"/>
              </a:tabLst>
            </a:pPr>
            <a:r>
              <a:rPr sz="1500" dirty="0">
                <a:latin typeface="Arial MT"/>
                <a:cs typeface="Arial MT"/>
              </a:rPr>
              <a:t>Was</a:t>
            </a:r>
            <a:r>
              <a:rPr sz="1500" spc="-2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ist</a:t>
            </a:r>
            <a:r>
              <a:rPr sz="1500" spc="-2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ein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spc="-20" dirty="0">
                <a:latin typeface="Arial MT"/>
                <a:cs typeface="Arial MT"/>
              </a:rPr>
              <a:t>Meme?</a:t>
            </a:r>
            <a:endParaRPr sz="1500" dirty="0">
              <a:latin typeface="Arial MT"/>
              <a:cs typeface="Arial MT"/>
            </a:endParaRPr>
          </a:p>
          <a:p>
            <a:pPr marL="127635" marR="237490" indent="-115570">
              <a:lnSpc>
                <a:spcPts val="1639"/>
              </a:lnSpc>
              <a:spcBef>
                <a:spcPts val="150"/>
              </a:spcBef>
              <a:buChar char="•"/>
              <a:tabLst>
                <a:tab pos="128270" algn="l"/>
              </a:tabLst>
            </a:pPr>
            <a:r>
              <a:rPr sz="1500" dirty="0">
                <a:latin typeface="Arial MT"/>
                <a:cs typeface="Arial MT"/>
              </a:rPr>
              <a:t>Warum</a:t>
            </a:r>
            <a:r>
              <a:rPr sz="1500" spc="-40" dirty="0">
                <a:latin typeface="Arial MT"/>
                <a:cs typeface="Arial MT"/>
              </a:rPr>
              <a:t> </a:t>
            </a:r>
            <a:r>
              <a:rPr sz="1500" spc="-5" dirty="0" err="1">
                <a:latin typeface="Arial MT"/>
                <a:cs typeface="Arial MT"/>
              </a:rPr>
              <a:t>sind</a:t>
            </a:r>
            <a:r>
              <a:rPr sz="1500" spc="-3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Mem</a:t>
            </a:r>
            <a:r>
              <a:rPr lang="de-AT" sz="1500" dirty="0">
                <a:latin typeface="Arial MT"/>
                <a:cs typeface="Arial MT"/>
              </a:rPr>
              <a:t>e</a:t>
            </a:r>
            <a:r>
              <a:rPr sz="1500" dirty="0">
                <a:latin typeface="Arial MT"/>
                <a:cs typeface="Arial MT"/>
              </a:rPr>
              <a:t>s</a:t>
            </a:r>
            <a:r>
              <a:rPr sz="1500" spc="-35" dirty="0">
                <a:latin typeface="Arial MT"/>
                <a:cs typeface="Arial MT"/>
              </a:rPr>
              <a:t> </a:t>
            </a:r>
            <a:r>
              <a:rPr sz="1500" spc="-40" dirty="0">
                <a:latin typeface="Arial MT"/>
                <a:cs typeface="Arial MT"/>
              </a:rPr>
              <a:t>so </a:t>
            </a:r>
            <a:r>
              <a:rPr sz="1500" spc="-400" dirty="0">
                <a:latin typeface="Arial MT"/>
                <a:cs typeface="Arial MT"/>
              </a:rPr>
              <a:t> </a:t>
            </a:r>
            <a:r>
              <a:rPr sz="1500" spc="-15" dirty="0">
                <a:latin typeface="Arial MT"/>
                <a:cs typeface="Arial MT"/>
              </a:rPr>
              <a:t>beliebt?</a:t>
            </a:r>
            <a:endParaRPr sz="1500" dirty="0">
              <a:latin typeface="Arial MT"/>
              <a:cs typeface="Arial MT"/>
            </a:endParaRPr>
          </a:p>
          <a:p>
            <a:pPr marL="127635" marR="5080" indent="-114300">
              <a:lnSpc>
                <a:spcPct val="86300"/>
              </a:lnSpc>
              <a:spcBef>
                <a:spcPts val="229"/>
              </a:spcBef>
              <a:buChar char="•"/>
              <a:tabLst>
                <a:tab pos="128270" algn="l"/>
              </a:tabLst>
            </a:pPr>
            <a:r>
              <a:rPr sz="1500" dirty="0">
                <a:latin typeface="Arial MT"/>
                <a:cs typeface="Arial MT"/>
              </a:rPr>
              <a:t>Warum </a:t>
            </a:r>
            <a:r>
              <a:rPr sz="1500" spc="-5" dirty="0" err="1">
                <a:latin typeface="Arial MT"/>
                <a:cs typeface="Arial MT"/>
              </a:rPr>
              <a:t>werden</a:t>
            </a:r>
            <a:r>
              <a:rPr sz="1500" spc="-5" dirty="0">
                <a:latin typeface="Arial MT"/>
                <a:cs typeface="Arial MT"/>
              </a:rPr>
              <a:t> Meme</a:t>
            </a:r>
            <a:r>
              <a:rPr lang="de-AT" sz="1500" spc="-5" dirty="0">
                <a:latin typeface="Arial MT"/>
                <a:cs typeface="Arial MT"/>
              </a:rPr>
              <a:t>s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erstellt?</a:t>
            </a:r>
            <a:r>
              <a:rPr sz="1500" spc="-4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Welchen</a:t>
            </a:r>
            <a:r>
              <a:rPr sz="1500" spc="-4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Zweck </a:t>
            </a:r>
            <a:r>
              <a:rPr sz="1500" spc="-4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erfüllen </a:t>
            </a:r>
            <a:r>
              <a:rPr sz="1500" dirty="0">
                <a:latin typeface="Arial MT"/>
                <a:cs typeface="Arial MT"/>
              </a:rPr>
              <a:t>sie </a:t>
            </a:r>
            <a:r>
              <a:rPr sz="1500" spc="-5" dirty="0">
                <a:latin typeface="Arial MT"/>
                <a:cs typeface="Arial MT"/>
              </a:rPr>
              <a:t>für die </a:t>
            </a:r>
            <a:r>
              <a:rPr sz="1500" dirty="0" err="1">
                <a:latin typeface="Arial MT"/>
                <a:cs typeface="Arial MT"/>
              </a:rPr>
              <a:t>verschiedenen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dirty="0" err="1">
                <a:latin typeface="Arial MT"/>
                <a:cs typeface="Arial MT"/>
              </a:rPr>
              <a:t>Mitglieder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der</a:t>
            </a:r>
            <a:r>
              <a:rPr lang="de-AT" sz="1500" spc="-5" dirty="0">
                <a:latin typeface="Arial MT"/>
                <a:cs typeface="Arial MT"/>
              </a:rPr>
              <a:t> </a:t>
            </a:r>
            <a:r>
              <a:rPr sz="1500" spc="-5" dirty="0" err="1">
                <a:latin typeface="Arial MT"/>
                <a:cs typeface="Arial MT"/>
              </a:rPr>
              <a:t>Öffentlichkeit</a:t>
            </a:r>
            <a:r>
              <a:rPr sz="1500" spc="-5" dirty="0">
                <a:latin typeface="Arial MT"/>
                <a:cs typeface="Arial MT"/>
              </a:rPr>
              <a:t>?</a:t>
            </a:r>
            <a:endParaRPr sz="1500" dirty="0">
              <a:latin typeface="Arial MT"/>
              <a:cs typeface="Arial MT"/>
            </a:endParaRPr>
          </a:p>
          <a:p>
            <a:pPr marL="127635" marR="407034" indent="-114300">
              <a:lnSpc>
                <a:spcPts val="1550"/>
              </a:lnSpc>
              <a:spcBef>
                <a:spcPts val="275"/>
              </a:spcBef>
              <a:buChar char="•"/>
              <a:tabLst>
                <a:tab pos="128270" algn="l"/>
              </a:tabLst>
            </a:pPr>
            <a:r>
              <a:rPr sz="1500" dirty="0">
                <a:latin typeface="Arial MT"/>
                <a:cs typeface="Arial MT"/>
              </a:rPr>
              <a:t>Was</a:t>
            </a:r>
            <a:r>
              <a:rPr sz="1500" spc="-4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passiert,</a:t>
            </a:r>
            <a:r>
              <a:rPr sz="1500" spc="-50" dirty="0">
                <a:latin typeface="Arial MT"/>
                <a:cs typeface="Arial MT"/>
              </a:rPr>
              <a:t> </a:t>
            </a:r>
            <a:r>
              <a:rPr sz="1500" spc="-5" dirty="0" err="1">
                <a:latin typeface="Arial MT"/>
                <a:cs typeface="Arial MT"/>
              </a:rPr>
              <a:t>wenn</a:t>
            </a:r>
            <a:r>
              <a:rPr sz="1500" spc="-5" dirty="0">
                <a:latin typeface="Arial MT"/>
                <a:cs typeface="Arial MT"/>
              </a:rPr>
              <a:t> </a:t>
            </a:r>
            <a:r>
              <a:rPr sz="1500" spc="-4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Meme</a:t>
            </a:r>
            <a:r>
              <a:rPr lang="de-AT" sz="1500" dirty="0">
                <a:latin typeface="Arial MT"/>
                <a:cs typeface="Arial MT"/>
              </a:rPr>
              <a:t>s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spc="-15" dirty="0" err="1">
                <a:latin typeface="Arial MT"/>
                <a:cs typeface="Arial MT"/>
              </a:rPr>
              <a:t>unangemessen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 err="1">
                <a:latin typeface="Arial MT"/>
                <a:cs typeface="Arial MT"/>
              </a:rPr>
              <a:t>verwendet</a:t>
            </a:r>
            <a:r>
              <a:rPr sz="1500" spc="-8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werden?</a:t>
            </a:r>
            <a:endParaRPr sz="1500" dirty="0">
              <a:latin typeface="Arial MT"/>
              <a:cs typeface="Arial MT"/>
            </a:endParaRPr>
          </a:p>
          <a:p>
            <a:pPr marL="127635" marR="301625" indent="-114300">
              <a:lnSpc>
                <a:spcPct val="86400"/>
              </a:lnSpc>
              <a:spcBef>
                <a:spcPts val="259"/>
              </a:spcBef>
              <a:buChar char="•"/>
              <a:tabLst>
                <a:tab pos="128270" algn="l"/>
              </a:tabLst>
            </a:pPr>
            <a:r>
              <a:rPr sz="1500" dirty="0">
                <a:latin typeface="Arial MT"/>
                <a:cs typeface="Arial MT"/>
              </a:rPr>
              <a:t>Wie </a:t>
            </a:r>
            <a:r>
              <a:rPr sz="1500" dirty="0" err="1">
                <a:latin typeface="Arial MT"/>
                <a:cs typeface="Arial MT"/>
              </a:rPr>
              <a:t>können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Meme</a:t>
            </a:r>
            <a:r>
              <a:rPr lang="de-AT" sz="1500" spc="-5" dirty="0">
                <a:latin typeface="Arial MT"/>
                <a:cs typeface="Arial MT"/>
              </a:rPr>
              <a:t>s</a:t>
            </a:r>
            <a:r>
              <a:rPr sz="1500" spc="-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Informationen im 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Internet</a:t>
            </a:r>
            <a:r>
              <a:rPr sz="1500" spc="-4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verbreiten?</a:t>
            </a:r>
            <a:r>
              <a:rPr sz="1500" spc="-40" dirty="0">
                <a:latin typeface="Arial MT"/>
                <a:cs typeface="Arial MT"/>
              </a:rPr>
              <a:t> </a:t>
            </a:r>
            <a:r>
              <a:rPr lang="de-AT" sz="1500" spc="-40" dirty="0">
                <a:latin typeface="Arial MT"/>
                <a:cs typeface="Arial MT"/>
              </a:rPr>
              <a:t>– </a:t>
            </a:r>
            <a:r>
              <a:rPr lang="de-DE" sz="1500" dirty="0">
                <a:latin typeface="Arial MT"/>
                <a:cs typeface="Arial MT"/>
              </a:rPr>
              <a:t>Vereinfachte Ansammlung von Informationen </a:t>
            </a:r>
          </a:p>
          <a:p>
            <a:pPr marL="127635" marR="301625" indent="-114300">
              <a:lnSpc>
                <a:spcPct val="86400"/>
              </a:lnSpc>
              <a:spcBef>
                <a:spcPts val="259"/>
              </a:spcBef>
              <a:buChar char="•"/>
              <a:tabLst>
                <a:tab pos="128270" algn="l"/>
              </a:tabLst>
            </a:pPr>
            <a:endParaRPr sz="15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63034" y="772794"/>
              <a:ext cx="3657600" cy="1934210"/>
            </a:xfrm>
            <a:custGeom>
              <a:avLst/>
              <a:gdLst/>
              <a:ahLst/>
              <a:cxnLst/>
              <a:rect l="l" t="t" r="r" b="b"/>
              <a:pathLst>
                <a:path w="3657600" h="1934210">
                  <a:moveTo>
                    <a:pt x="2690495" y="0"/>
                  </a:moveTo>
                  <a:lnTo>
                    <a:pt x="2690495" y="241935"/>
                  </a:lnTo>
                  <a:lnTo>
                    <a:pt x="0" y="241935"/>
                  </a:lnTo>
                  <a:lnTo>
                    <a:pt x="0" y="1692275"/>
                  </a:lnTo>
                  <a:lnTo>
                    <a:pt x="2690495" y="1692275"/>
                  </a:lnTo>
                  <a:lnTo>
                    <a:pt x="2690495" y="1934210"/>
                  </a:lnTo>
                  <a:lnTo>
                    <a:pt x="3657600" y="967105"/>
                  </a:lnTo>
                  <a:lnTo>
                    <a:pt x="2690495" y="0"/>
                  </a:lnTo>
                  <a:close/>
                </a:path>
              </a:pathLst>
            </a:custGeom>
            <a:solidFill>
              <a:srgbClr val="C9C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63034" y="772794"/>
              <a:ext cx="3657600" cy="1934210"/>
            </a:xfrm>
            <a:custGeom>
              <a:avLst/>
              <a:gdLst/>
              <a:ahLst/>
              <a:cxnLst/>
              <a:rect l="l" t="t" r="r" b="b"/>
              <a:pathLst>
                <a:path w="3657600" h="1934210">
                  <a:moveTo>
                    <a:pt x="0" y="241935"/>
                  </a:moveTo>
                  <a:lnTo>
                    <a:pt x="2690495" y="241935"/>
                  </a:lnTo>
                  <a:lnTo>
                    <a:pt x="2690495" y="0"/>
                  </a:lnTo>
                  <a:lnTo>
                    <a:pt x="3657600" y="967105"/>
                  </a:lnTo>
                  <a:lnTo>
                    <a:pt x="2690495" y="1934210"/>
                  </a:lnTo>
                  <a:lnTo>
                    <a:pt x="2690495" y="1692275"/>
                  </a:lnTo>
                  <a:lnTo>
                    <a:pt x="0" y="1692275"/>
                  </a:lnTo>
                  <a:lnTo>
                    <a:pt x="0" y="241935"/>
                  </a:lnTo>
                  <a:close/>
                </a:path>
              </a:pathLst>
            </a:custGeom>
            <a:ln w="25400">
              <a:solidFill>
                <a:srgbClr val="C9C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635" y="772794"/>
              <a:ext cx="2438400" cy="1934210"/>
            </a:xfrm>
            <a:custGeom>
              <a:avLst/>
              <a:gdLst/>
              <a:ahLst/>
              <a:cxnLst/>
              <a:rect l="l" t="t" r="r" b="b"/>
              <a:pathLst>
                <a:path w="2438400" h="1934210">
                  <a:moveTo>
                    <a:pt x="2116455" y="0"/>
                  </a:moveTo>
                  <a:lnTo>
                    <a:pt x="322580" y="0"/>
                  </a:lnTo>
                  <a:lnTo>
                    <a:pt x="274955" y="3810"/>
                  </a:lnTo>
                  <a:lnTo>
                    <a:pt x="229235" y="13970"/>
                  </a:lnTo>
                  <a:lnTo>
                    <a:pt x="186690" y="29845"/>
                  </a:lnTo>
                  <a:lnTo>
                    <a:pt x="146685" y="52069"/>
                  </a:lnTo>
                  <a:lnTo>
                    <a:pt x="111125" y="79375"/>
                  </a:lnTo>
                  <a:lnTo>
                    <a:pt x="79375" y="111125"/>
                  </a:lnTo>
                  <a:lnTo>
                    <a:pt x="52069" y="146685"/>
                  </a:lnTo>
                  <a:lnTo>
                    <a:pt x="29844" y="186690"/>
                  </a:lnTo>
                  <a:lnTo>
                    <a:pt x="13969" y="229235"/>
                  </a:lnTo>
                  <a:lnTo>
                    <a:pt x="3810" y="274955"/>
                  </a:lnTo>
                  <a:lnTo>
                    <a:pt x="0" y="322580"/>
                  </a:lnTo>
                  <a:lnTo>
                    <a:pt x="0" y="1611630"/>
                  </a:lnTo>
                  <a:lnTo>
                    <a:pt x="3810" y="1659255"/>
                  </a:lnTo>
                  <a:lnTo>
                    <a:pt x="13969" y="1704975"/>
                  </a:lnTo>
                  <a:lnTo>
                    <a:pt x="29844" y="1747520"/>
                  </a:lnTo>
                  <a:lnTo>
                    <a:pt x="52069" y="1787525"/>
                  </a:lnTo>
                  <a:lnTo>
                    <a:pt x="79375" y="1823085"/>
                  </a:lnTo>
                  <a:lnTo>
                    <a:pt x="111125" y="1854835"/>
                  </a:lnTo>
                  <a:lnTo>
                    <a:pt x="146685" y="1882139"/>
                  </a:lnTo>
                  <a:lnTo>
                    <a:pt x="186690" y="1904364"/>
                  </a:lnTo>
                  <a:lnTo>
                    <a:pt x="229235" y="1920239"/>
                  </a:lnTo>
                  <a:lnTo>
                    <a:pt x="274955" y="1930400"/>
                  </a:lnTo>
                  <a:lnTo>
                    <a:pt x="322580" y="1934210"/>
                  </a:lnTo>
                  <a:lnTo>
                    <a:pt x="2116455" y="1934210"/>
                  </a:lnTo>
                  <a:lnTo>
                    <a:pt x="2164080" y="1930400"/>
                  </a:lnTo>
                  <a:lnTo>
                    <a:pt x="2209165" y="1920239"/>
                  </a:lnTo>
                  <a:lnTo>
                    <a:pt x="2252345" y="1904364"/>
                  </a:lnTo>
                  <a:lnTo>
                    <a:pt x="2291715" y="1882139"/>
                  </a:lnTo>
                  <a:lnTo>
                    <a:pt x="2327910" y="1854835"/>
                  </a:lnTo>
                  <a:lnTo>
                    <a:pt x="2359660" y="1823085"/>
                  </a:lnTo>
                  <a:lnTo>
                    <a:pt x="2386330" y="1787525"/>
                  </a:lnTo>
                  <a:lnTo>
                    <a:pt x="2408555" y="1747520"/>
                  </a:lnTo>
                  <a:lnTo>
                    <a:pt x="2425065" y="1704975"/>
                  </a:lnTo>
                  <a:lnTo>
                    <a:pt x="2435225" y="1659255"/>
                  </a:lnTo>
                  <a:lnTo>
                    <a:pt x="2438400" y="1611630"/>
                  </a:lnTo>
                  <a:lnTo>
                    <a:pt x="2438400" y="322580"/>
                  </a:lnTo>
                  <a:lnTo>
                    <a:pt x="2435225" y="274955"/>
                  </a:lnTo>
                  <a:lnTo>
                    <a:pt x="2425065" y="229235"/>
                  </a:lnTo>
                  <a:lnTo>
                    <a:pt x="2408555" y="186690"/>
                  </a:lnTo>
                  <a:lnTo>
                    <a:pt x="2386330" y="146685"/>
                  </a:lnTo>
                  <a:lnTo>
                    <a:pt x="2359660" y="111125"/>
                  </a:lnTo>
                  <a:lnTo>
                    <a:pt x="2327910" y="79375"/>
                  </a:lnTo>
                  <a:lnTo>
                    <a:pt x="2291715" y="52069"/>
                  </a:lnTo>
                  <a:lnTo>
                    <a:pt x="2252345" y="29845"/>
                  </a:lnTo>
                  <a:lnTo>
                    <a:pt x="2209165" y="13970"/>
                  </a:lnTo>
                  <a:lnTo>
                    <a:pt x="2164080" y="3810"/>
                  </a:lnTo>
                  <a:lnTo>
                    <a:pt x="2116455" y="0"/>
                  </a:lnTo>
                  <a:close/>
                </a:path>
              </a:pathLst>
            </a:custGeom>
            <a:solidFill>
              <a:srgbClr val="0029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635" y="772794"/>
              <a:ext cx="2438400" cy="1934210"/>
            </a:xfrm>
            <a:custGeom>
              <a:avLst/>
              <a:gdLst/>
              <a:ahLst/>
              <a:cxnLst/>
              <a:rect l="l" t="t" r="r" b="b"/>
              <a:pathLst>
                <a:path w="2438400" h="1934210">
                  <a:moveTo>
                    <a:pt x="0" y="322579"/>
                  </a:moveTo>
                  <a:lnTo>
                    <a:pt x="3810" y="274954"/>
                  </a:lnTo>
                  <a:lnTo>
                    <a:pt x="13970" y="229234"/>
                  </a:lnTo>
                  <a:lnTo>
                    <a:pt x="29845" y="186689"/>
                  </a:lnTo>
                  <a:lnTo>
                    <a:pt x="52069" y="146684"/>
                  </a:lnTo>
                  <a:lnTo>
                    <a:pt x="79375" y="111124"/>
                  </a:lnTo>
                  <a:lnTo>
                    <a:pt x="111125" y="79374"/>
                  </a:lnTo>
                  <a:lnTo>
                    <a:pt x="146685" y="52069"/>
                  </a:lnTo>
                  <a:lnTo>
                    <a:pt x="186690" y="29844"/>
                  </a:lnTo>
                  <a:lnTo>
                    <a:pt x="229235" y="13969"/>
                  </a:lnTo>
                  <a:lnTo>
                    <a:pt x="274955" y="3809"/>
                  </a:lnTo>
                  <a:lnTo>
                    <a:pt x="322580" y="0"/>
                  </a:lnTo>
                  <a:lnTo>
                    <a:pt x="2116455" y="0"/>
                  </a:lnTo>
                  <a:lnTo>
                    <a:pt x="2164080" y="3809"/>
                  </a:lnTo>
                  <a:lnTo>
                    <a:pt x="2209165" y="13969"/>
                  </a:lnTo>
                  <a:lnTo>
                    <a:pt x="2252345" y="29844"/>
                  </a:lnTo>
                  <a:lnTo>
                    <a:pt x="2291715" y="52069"/>
                  </a:lnTo>
                  <a:lnTo>
                    <a:pt x="2327910" y="79374"/>
                  </a:lnTo>
                  <a:lnTo>
                    <a:pt x="2359660" y="111124"/>
                  </a:lnTo>
                  <a:lnTo>
                    <a:pt x="2386330" y="146684"/>
                  </a:lnTo>
                  <a:lnTo>
                    <a:pt x="2408555" y="186689"/>
                  </a:lnTo>
                  <a:lnTo>
                    <a:pt x="2425065" y="229234"/>
                  </a:lnTo>
                  <a:lnTo>
                    <a:pt x="2435225" y="274954"/>
                  </a:lnTo>
                  <a:lnTo>
                    <a:pt x="2438400" y="322579"/>
                  </a:lnTo>
                  <a:lnTo>
                    <a:pt x="2438400" y="1611629"/>
                  </a:lnTo>
                  <a:lnTo>
                    <a:pt x="2435225" y="1659254"/>
                  </a:lnTo>
                  <a:lnTo>
                    <a:pt x="2425065" y="1704974"/>
                  </a:lnTo>
                  <a:lnTo>
                    <a:pt x="2408555" y="1747519"/>
                  </a:lnTo>
                  <a:lnTo>
                    <a:pt x="2386330" y="1787524"/>
                  </a:lnTo>
                  <a:lnTo>
                    <a:pt x="2359660" y="1823084"/>
                  </a:lnTo>
                  <a:lnTo>
                    <a:pt x="2327910" y="1854834"/>
                  </a:lnTo>
                  <a:lnTo>
                    <a:pt x="2291715" y="1882139"/>
                  </a:lnTo>
                  <a:lnTo>
                    <a:pt x="2252345" y="1904364"/>
                  </a:lnTo>
                  <a:lnTo>
                    <a:pt x="2209165" y="1920239"/>
                  </a:lnTo>
                  <a:lnTo>
                    <a:pt x="2164080" y="1930399"/>
                  </a:lnTo>
                  <a:lnTo>
                    <a:pt x="2116455" y="1934209"/>
                  </a:lnTo>
                  <a:lnTo>
                    <a:pt x="322580" y="1934209"/>
                  </a:lnTo>
                  <a:lnTo>
                    <a:pt x="274955" y="1930399"/>
                  </a:lnTo>
                  <a:lnTo>
                    <a:pt x="229235" y="1920239"/>
                  </a:lnTo>
                  <a:lnTo>
                    <a:pt x="186690" y="1904364"/>
                  </a:lnTo>
                  <a:lnTo>
                    <a:pt x="146685" y="1882139"/>
                  </a:lnTo>
                  <a:lnTo>
                    <a:pt x="111125" y="1854834"/>
                  </a:lnTo>
                  <a:lnTo>
                    <a:pt x="79375" y="1823084"/>
                  </a:lnTo>
                  <a:lnTo>
                    <a:pt x="52069" y="1787524"/>
                  </a:lnTo>
                  <a:lnTo>
                    <a:pt x="29845" y="1747519"/>
                  </a:lnTo>
                  <a:lnTo>
                    <a:pt x="13970" y="1704974"/>
                  </a:lnTo>
                  <a:lnTo>
                    <a:pt x="3810" y="1659254"/>
                  </a:lnTo>
                  <a:lnTo>
                    <a:pt x="0" y="1611629"/>
                  </a:lnTo>
                  <a:lnTo>
                    <a:pt x="0" y="322579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63034" y="2900045"/>
              <a:ext cx="3657600" cy="1935480"/>
            </a:xfrm>
            <a:custGeom>
              <a:avLst/>
              <a:gdLst/>
              <a:ahLst/>
              <a:cxnLst/>
              <a:rect l="l" t="t" r="r" b="b"/>
              <a:pathLst>
                <a:path w="3657600" h="1935479">
                  <a:moveTo>
                    <a:pt x="2689860" y="0"/>
                  </a:moveTo>
                  <a:lnTo>
                    <a:pt x="2689860" y="241935"/>
                  </a:lnTo>
                  <a:lnTo>
                    <a:pt x="0" y="241935"/>
                  </a:lnTo>
                  <a:lnTo>
                    <a:pt x="0" y="1693545"/>
                  </a:lnTo>
                  <a:lnTo>
                    <a:pt x="2689860" y="1693545"/>
                  </a:lnTo>
                  <a:lnTo>
                    <a:pt x="2689860" y="1935480"/>
                  </a:lnTo>
                  <a:lnTo>
                    <a:pt x="3657600" y="967740"/>
                  </a:lnTo>
                  <a:lnTo>
                    <a:pt x="2689860" y="0"/>
                  </a:lnTo>
                  <a:close/>
                </a:path>
              </a:pathLst>
            </a:custGeom>
            <a:solidFill>
              <a:srgbClr val="C9C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63034" y="2900045"/>
              <a:ext cx="3657600" cy="1935480"/>
            </a:xfrm>
            <a:custGeom>
              <a:avLst/>
              <a:gdLst/>
              <a:ahLst/>
              <a:cxnLst/>
              <a:rect l="l" t="t" r="r" b="b"/>
              <a:pathLst>
                <a:path w="3657600" h="1935479">
                  <a:moveTo>
                    <a:pt x="0" y="241935"/>
                  </a:moveTo>
                  <a:lnTo>
                    <a:pt x="2689860" y="241935"/>
                  </a:lnTo>
                  <a:lnTo>
                    <a:pt x="2689860" y="0"/>
                  </a:lnTo>
                  <a:lnTo>
                    <a:pt x="3657600" y="967740"/>
                  </a:lnTo>
                  <a:lnTo>
                    <a:pt x="2689860" y="1935480"/>
                  </a:lnTo>
                  <a:lnTo>
                    <a:pt x="2689860" y="1693545"/>
                  </a:lnTo>
                  <a:lnTo>
                    <a:pt x="0" y="1693545"/>
                  </a:lnTo>
                  <a:lnTo>
                    <a:pt x="0" y="241935"/>
                  </a:lnTo>
                  <a:close/>
                </a:path>
              </a:pathLst>
            </a:custGeom>
            <a:ln w="25399">
              <a:solidFill>
                <a:srgbClr val="C9C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24635" y="2900045"/>
              <a:ext cx="2438400" cy="1935480"/>
            </a:xfrm>
            <a:custGeom>
              <a:avLst/>
              <a:gdLst/>
              <a:ahLst/>
              <a:cxnLst/>
              <a:rect l="l" t="t" r="r" b="b"/>
              <a:pathLst>
                <a:path w="2438400" h="1935479">
                  <a:moveTo>
                    <a:pt x="2115820" y="0"/>
                  </a:moveTo>
                  <a:lnTo>
                    <a:pt x="322580" y="0"/>
                  </a:lnTo>
                  <a:lnTo>
                    <a:pt x="274955" y="3175"/>
                  </a:lnTo>
                  <a:lnTo>
                    <a:pt x="229234" y="13335"/>
                  </a:lnTo>
                  <a:lnTo>
                    <a:pt x="186689" y="29845"/>
                  </a:lnTo>
                  <a:lnTo>
                    <a:pt x="147319" y="52069"/>
                  </a:lnTo>
                  <a:lnTo>
                    <a:pt x="111125" y="78740"/>
                  </a:lnTo>
                  <a:lnTo>
                    <a:pt x="79375" y="110489"/>
                  </a:lnTo>
                  <a:lnTo>
                    <a:pt x="52069" y="146685"/>
                  </a:lnTo>
                  <a:lnTo>
                    <a:pt x="29844" y="186690"/>
                  </a:lnTo>
                  <a:lnTo>
                    <a:pt x="13969" y="229235"/>
                  </a:lnTo>
                  <a:lnTo>
                    <a:pt x="3809" y="274955"/>
                  </a:lnTo>
                  <a:lnTo>
                    <a:pt x="0" y="322580"/>
                  </a:lnTo>
                  <a:lnTo>
                    <a:pt x="0" y="1612900"/>
                  </a:lnTo>
                  <a:lnTo>
                    <a:pt x="3809" y="1660525"/>
                  </a:lnTo>
                  <a:lnTo>
                    <a:pt x="13969" y="1705610"/>
                  </a:lnTo>
                  <a:lnTo>
                    <a:pt x="29844" y="1748789"/>
                  </a:lnTo>
                  <a:lnTo>
                    <a:pt x="52069" y="1788160"/>
                  </a:lnTo>
                  <a:lnTo>
                    <a:pt x="79375" y="1824355"/>
                  </a:lnTo>
                  <a:lnTo>
                    <a:pt x="111125" y="1856105"/>
                  </a:lnTo>
                  <a:lnTo>
                    <a:pt x="147319" y="1883410"/>
                  </a:lnTo>
                  <a:lnTo>
                    <a:pt x="186689" y="1905000"/>
                  </a:lnTo>
                  <a:lnTo>
                    <a:pt x="229234" y="1921510"/>
                  </a:lnTo>
                  <a:lnTo>
                    <a:pt x="274955" y="1931670"/>
                  </a:lnTo>
                  <a:lnTo>
                    <a:pt x="322580" y="1935480"/>
                  </a:lnTo>
                  <a:lnTo>
                    <a:pt x="2115820" y="1935480"/>
                  </a:lnTo>
                  <a:lnTo>
                    <a:pt x="2163445" y="1931670"/>
                  </a:lnTo>
                  <a:lnTo>
                    <a:pt x="2209165" y="1921510"/>
                  </a:lnTo>
                  <a:lnTo>
                    <a:pt x="2251710" y="1905000"/>
                  </a:lnTo>
                  <a:lnTo>
                    <a:pt x="2291715" y="1883410"/>
                  </a:lnTo>
                  <a:lnTo>
                    <a:pt x="2327910" y="1856105"/>
                  </a:lnTo>
                  <a:lnTo>
                    <a:pt x="2359660" y="1824355"/>
                  </a:lnTo>
                  <a:lnTo>
                    <a:pt x="2386330" y="1788160"/>
                  </a:lnTo>
                  <a:lnTo>
                    <a:pt x="2408555" y="1748789"/>
                  </a:lnTo>
                  <a:lnTo>
                    <a:pt x="2425065" y="1705610"/>
                  </a:lnTo>
                  <a:lnTo>
                    <a:pt x="2435225" y="1660525"/>
                  </a:lnTo>
                  <a:lnTo>
                    <a:pt x="2438400" y="1612900"/>
                  </a:lnTo>
                  <a:lnTo>
                    <a:pt x="2438400" y="322580"/>
                  </a:lnTo>
                  <a:lnTo>
                    <a:pt x="2435225" y="274955"/>
                  </a:lnTo>
                  <a:lnTo>
                    <a:pt x="2425065" y="229235"/>
                  </a:lnTo>
                  <a:lnTo>
                    <a:pt x="2408555" y="186690"/>
                  </a:lnTo>
                  <a:lnTo>
                    <a:pt x="2386330" y="146685"/>
                  </a:lnTo>
                  <a:lnTo>
                    <a:pt x="2359660" y="110489"/>
                  </a:lnTo>
                  <a:lnTo>
                    <a:pt x="2327910" y="78740"/>
                  </a:lnTo>
                  <a:lnTo>
                    <a:pt x="2291715" y="52069"/>
                  </a:lnTo>
                  <a:lnTo>
                    <a:pt x="2251710" y="29845"/>
                  </a:lnTo>
                  <a:lnTo>
                    <a:pt x="2209165" y="13335"/>
                  </a:lnTo>
                  <a:lnTo>
                    <a:pt x="2163445" y="3175"/>
                  </a:lnTo>
                  <a:lnTo>
                    <a:pt x="2115820" y="0"/>
                  </a:lnTo>
                  <a:close/>
                </a:path>
              </a:pathLst>
            </a:custGeom>
            <a:solidFill>
              <a:srgbClr val="0029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24635" y="2900045"/>
              <a:ext cx="2438400" cy="1935480"/>
            </a:xfrm>
            <a:custGeom>
              <a:avLst/>
              <a:gdLst/>
              <a:ahLst/>
              <a:cxnLst/>
              <a:rect l="l" t="t" r="r" b="b"/>
              <a:pathLst>
                <a:path w="2438400" h="1935479">
                  <a:moveTo>
                    <a:pt x="0" y="322580"/>
                  </a:moveTo>
                  <a:lnTo>
                    <a:pt x="3810" y="274955"/>
                  </a:lnTo>
                  <a:lnTo>
                    <a:pt x="13970" y="229235"/>
                  </a:lnTo>
                  <a:lnTo>
                    <a:pt x="29845" y="186690"/>
                  </a:lnTo>
                  <a:lnTo>
                    <a:pt x="52069" y="146685"/>
                  </a:lnTo>
                  <a:lnTo>
                    <a:pt x="79375" y="110490"/>
                  </a:lnTo>
                  <a:lnTo>
                    <a:pt x="111125" y="78740"/>
                  </a:lnTo>
                  <a:lnTo>
                    <a:pt x="147320" y="52070"/>
                  </a:lnTo>
                  <a:lnTo>
                    <a:pt x="186690" y="29845"/>
                  </a:lnTo>
                  <a:lnTo>
                    <a:pt x="229235" y="13335"/>
                  </a:lnTo>
                  <a:lnTo>
                    <a:pt x="274955" y="3175"/>
                  </a:lnTo>
                  <a:lnTo>
                    <a:pt x="322580" y="0"/>
                  </a:lnTo>
                  <a:lnTo>
                    <a:pt x="2115820" y="0"/>
                  </a:lnTo>
                  <a:lnTo>
                    <a:pt x="2163445" y="3175"/>
                  </a:lnTo>
                  <a:lnTo>
                    <a:pt x="2209165" y="13335"/>
                  </a:lnTo>
                  <a:lnTo>
                    <a:pt x="2251710" y="29845"/>
                  </a:lnTo>
                  <a:lnTo>
                    <a:pt x="2291715" y="52070"/>
                  </a:lnTo>
                  <a:lnTo>
                    <a:pt x="2327910" y="78740"/>
                  </a:lnTo>
                  <a:lnTo>
                    <a:pt x="2359660" y="110490"/>
                  </a:lnTo>
                  <a:lnTo>
                    <a:pt x="2386330" y="146685"/>
                  </a:lnTo>
                  <a:lnTo>
                    <a:pt x="2408555" y="186690"/>
                  </a:lnTo>
                  <a:lnTo>
                    <a:pt x="2425065" y="229235"/>
                  </a:lnTo>
                  <a:lnTo>
                    <a:pt x="2435225" y="274955"/>
                  </a:lnTo>
                  <a:lnTo>
                    <a:pt x="2438400" y="322580"/>
                  </a:lnTo>
                  <a:lnTo>
                    <a:pt x="2438400" y="1612900"/>
                  </a:lnTo>
                  <a:lnTo>
                    <a:pt x="2435225" y="1660525"/>
                  </a:lnTo>
                  <a:lnTo>
                    <a:pt x="2425065" y="1705610"/>
                  </a:lnTo>
                  <a:lnTo>
                    <a:pt x="2408555" y="1748789"/>
                  </a:lnTo>
                  <a:lnTo>
                    <a:pt x="2386330" y="1788160"/>
                  </a:lnTo>
                  <a:lnTo>
                    <a:pt x="2359660" y="1824355"/>
                  </a:lnTo>
                  <a:lnTo>
                    <a:pt x="2327910" y="1856105"/>
                  </a:lnTo>
                  <a:lnTo>
                    <a:pt x="2291715" y="1883410"/>
                  </a:lnTo>
                  <a:lnTo>
                    <a:pt x="2251710" y="1905000"/>
                  </a:lnTo>
                  <a:lnTo>
                    <a:pt x="2209165" y="1921510"/>
                  </a:lnTo>
                  <a:lnTo>
                    <a:pt x="2163445" y="1931670"/>
                  </a:lnTo>
                  <a:lnTo>
                    <a:pt x="2115820" y="1935480"/>
                  </a:lnTo>
                  <a:lnTo>
                    <a:pt x="322580" y="1935480"/>
                  </a:lnTo>
                  <a:lnTo>
                    <a:pt x="274955" y="1931670"/>
                  </a:lnTo>
                  <a:lnTo>
                    <a:pt x="229235" y="1921510"/>
                  </a:lnTo>
                  <a:lnTo>
                    <a:pt x="186690" y="1905000"/>
                  </a:lnTo>
                  <a:lnTo>
                    <a:pt x="147320" y="1883410"/>
                  </a:lnTo>
                  <a:lnTo>
                    <a:pt x="111125" y="1856105"/>
                  </a:lnTo>
                  <a:lnTo>
                    <a:pt x="79375" y="1824355"/>
                  </a:lnTo>
                  <a:lnTo>
                    <a:pt x="52069" y="1788160"/>
                  </a:lnTo>
                  <a:lnTo>
                    <a:pt x="29845" y="1748789"/>
                  </a:lnTo>
                  <a:lnTo>
                    <a:pt x="13970" y="1705610"/>
                  </a:lnTo>
                  <a:lnTo>
                    <a:pt x="3810" y="1660525"/>
                  </a:lnTo>
                  <a:lnTo>
                    <a:pt x="0" y="1612900"/>
                  </a:lnTo>
                  <a:lnTo>
                    <a:pt x="0" y="32258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20696" y="1241025"/>
            <a:ext cx="2438399" cy="906144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73685" marR="5080" indent="-261620" algn="ctr">
              <a:lnSpc>
                <a:spcPts val="3210"/>
              </a:lnSpc>
              <a:spcBef>
                <a:spcPts val="630"/>
              </a:spcBef>
            </a:pPr>
            <a:r>
              <a:rPr sz="3100" spc="-130" dirty="0" err="1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3100" spc="-114" dirty="0" err="1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3100" spc="-85" dirty="0" err="1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3100" spc="-105" dirty="0" err="1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3100" spc="-95" dirty="0" err="1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3100" spc="-110" dirty="0" err="1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3100" spc="-85" dirty="0" err="1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3100" spc="-114" dirty="0" err="1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3100" spc="-50" dirty="0" err="1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3100" spc="-75" dirty="0" err="1">
                <a:solidFill>
                  <a:srgbClr val="FFFFFF"/>
                </a:solidFill>
                <a:latin typeface="Arial MT"/>
                <a:cs typeface="Arial MT"/>
              </a:rPr>
              <a:t>ter</a:t>
            </a:r>
            <a:r>
              <a:rPr sz="3100" spc="-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Arial MT"/>
                <a:cs typeface="Arial MT"/>
              </a:rPr>
              <a:t>Inhalt</a:t>
            </a:r>
            <a:endParaRPr sz="31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59096" y="980440"/>
            <a:ext cx="3279903" cy="142731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0" marR="455295" indent="-114300">
              <a:lnSpc>
                <a:spcPts val="1340"/>
              </a:lnSpc>
              <a:spcBef>
                <a:spcPts val="330"/>
              </a:spcBef>
              <a:buChar char="•"/>
              <a:tabLst>
                <a:tab pos="127000" algn="l"/>
              </a:tabLst>
            </a:pPr>
            <a:r>
              <a:rPr sz="1300" dirty="0">
                <a:latin typeface="Arial MT"/>
                <a:cs typeface="Arial MT"/>
              </a:rPr>
              <a:t>Was </a:t>
            </a:r>
            <a:r>
              <a:rPr sz="1300" spc="-5" dirty="0">
                <a:latin typeface="Arial MT"/>
                <a:cs typeface="Arial MT"/>
              </a:rPr>
              <a:t>sind gesponserte Inhalte?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(Veröffentlichung, Verbreitung,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Influencer</a:t>
            </a:r>
            <a:r>
              <a:rPr lang="de-AT" sz="1300" spc="-5" dirty="0">
                <a:latin typeface="Arial MT"/>
                <a:cs typeface="Arial MT"/>
              </a:rPr>
              <a:t>*innen</a:t>
            </a:r>
            <a:r>
              <a:rPr sz="1300" spc="-5" dirty="0">
                <a:latin typeface="Arial MT"/>
                <a:cs typeface="Arial MT"/>
              </a:rPr>
              <a:t>,</a:t>
            </a:r>
            <a:r>
              <a:rPr lang="de-AT" sz="1300" spc="-5" dirty="0">
                <a:latin typeface="Arial MT"/>
                <a:cs typeface="Arial MT"/>
              </a:rPr>
              <a:t> </a:t>
            </a:r>
            <a:r>
              <a:rPr sz="1300" spc="-5" dirty="0" err="1">
                <a:latin typeface="Arial MT"/>
                <a:cs typeface="Arial MT"/>
              </a:rPr>
              <a:t>Medien</a:t>
            </a:r>
            <a:r>
              <a:rPr sz="1300" spc="-5" dirty="0">
                <a:latin typeface="Arial MT"/>
                <a:cs typeface="Arial MT"/>
              </a:rPr>
              <a:t>,</a:t>
            </a:r>
            <a:r>
              <a:rPr lang="de-AT" sz="1300" spc="-10" dirty="0">
                <a:latin typeface="Arial MT"/>
                <a:cs typeface="Arial MT"/>
              </a:rPr>
              <a:t> </a:t>
            </a:r>
            <a:r>
              <a:rPr sz="1300" spc="-5" dirty="0" err="1">
                <a:latin typeface="Arial MT"/>
                <a:cs typeface="Arial MT"/>
              </a:rPr>
              <a:t>Werbung</a:t>
            </a:r>
            <a:r>
              <a:rPr sz="1300" spc="-5" dirty="0">
                <a:latin typeface="Arial MT"/>
                <a:cs typeface="Arial MT"/>
              </a:rPr>
              <a:t>)</a:t>
            </a:r>
            <a:endParaRPr sz="1300" dirty="0">
              <a:latin typeface="Arial MT"/>
              <a:cs typeface="Arial MT"/>
            </a:endParaRPr>
          </a:p>
          <a:p>
            <a:pPr marL="127000" marR="612140" indent="-114300">
              <a:lnSpc>
                <a:spcPts val="1340"/>
              </a:lnSpc>
              <a:spcBef>
                <a:spcPts val="240"/>
              </a:spcBef>
              <a:buChar char="•"/>
              <a:tabLst>
                <a:tab pos="127000" algn="l"/>
              </a:tabLst>
            </a:pPr>
            <a:r>
              <a:rPr sz="1300" dirty="0">
                <a:latin typeface="Arial MT"/>
                <a:cs typeface="Arial MT"/>
              </a:rPr>
              <a:t>Wie </a:t>
            </a:r>
            <a:r>
              <a:rPr sz="1300" spc="-5" dirty="0">
                <a:latin typeface="Arial MT"/>
                <a:cs typeface="Arial MT"/>
              </a:rPr>
              <a:t>können Sie gesponserte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15" dirty="0">
                <a:latin typeface="Arial MT"/>
                <a:cs typeface="Arial MT"/>
              </a:rPr>
              <a:t>Inhalte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erkennen?</a:t>
            </a:r>
            <a:endParaRPr sz="1300" dirty="0">
              <a:latin typeface="Arial MT"/>
              <a:cs typeface="Arial MT"/>
            </a:endParaRPr>
          </a:p>
          <a:p>
            <a:pPr marL="127000" marR="5080" indent="-114300">
              <a:lnSpc>
                <a:spcPts val="1340"/>
              </a:lnSpc>
              <a:spcBef>
                <a:spcPts val="235"/>
              </a:spcBef>
              <a:buChar char="•"/>
              <a:tabLst>
                <a:tab pos="127000" algn="l"/>
              </a:tabLst>
            </a:pPr>
            <a:r>
              <a:rPr sz="1300" spc="-5" dirty="0">
                <a:latin typeface="Arial MT"/>
                <a:cs typeface="Arial MT"/>
              </a:rPr>
              <a:t>Identifizieren Sie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gesponserte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Inhalte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und wo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sie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erscheinen (</a:t>
            </a:r>
            <a:r>
              <a:rPr sz="1300" spc="-5" dirty="0" err="1">
                <a:latin typeface="Arial MT"/>
                <a:cs typeface="Arial MT"/>
              </a:rPr>
              <a:t>soziale</a:t>
            </a:r>
            <a:r>
              <a:rPr sz="1300" spc="-5" dirty="0">
                <a:latin typeface="Arial MT"/>
                <a:cs typeface="Arial MT"/>
              </a:rPr>
              <a:t> </a:t>
            </a:r>
            <a:r>
              <a:rPr sz="1300" dirty="0" err="1">
                <a:latin typeface="Arial MT"/>
                <a:cs typeface="Arial MT"/>
              </a:rPr>
              <a:t>Medien</a:t>
            </a:r>
            <a:r>
              <a:rPr sz="1300" dirty="0">
                <a:latin typeface="Arial MT"/>
                <a:cs typeface="Arial MT"/>
              </a:rPr>
              <a:t>,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Clickbait,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Werbung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usw.)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33117" y="3379470"/>
            <a:ext cx="2125978" cy="899349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75920" marR="5080" indent="-363855">
              <a:lnSpc>
                <a:spcPct val="86200"/>
              </a:lnSpc>
              <a:spcBef>
                <a:spcPts val="615"/>
              </a:spcBef>
            </a:pPr>
            <a:r>
              <a:rPr sz="3100" dirty="0" err="1">
                <a:solidFill>
                  <a:srgbClr val="FFFFFF"/>
                </a:solidFill>
                <a:latin typeface="Arial MT"/>
                <a:cs typeface="Arial MT"/>
              </a:rPr>
              <a:t>Gefälschte</a:t>
            </a:r>
            <a:r>
              <a:rPr sz="3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00" spc="-20" dirty="0">
                <a:solidFill>
                  <a:srgbClr val="FFFFFF"/>
                </a:solidFill>
                <a:latin typeface="Arial MT"/>
                <a:cs typeface="Arial MT"/>
              </a:rPr>
              <a:t>Medien</a:t>
            </a:r>
            <a:endParaRPr sz="31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9096" y="3235326"/>
            <a:ext cx="2894330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 indent="-11557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28270" algn="l"/>
              </a:tabLst>
            </a:pPr>
            <a:r>
              <a:rPr sz="1300" dirty="0">
                <a:latin typeface="Arial MT"/>
                <a:cs typeface="Arial MT"/>
              </a:rPr>
              <a:t>Was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ist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ein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15" dirty="0">
                <a:latin typeface="Arial MT"/>
                <a:cs typeface="Arial MT"/>
              </a:rPr>
              <a:t>Deep-Fake-Medium?</a:t>
            </a:r>
            <a:endParaRPr sz="1300" dirty="0">
              <a:latin typeface="Arial MT"/>
              <a:cs typeface="Arial MT"/>
            </a:endParaRPr>
          </a:p>
          <a:p>
            <a:pPr marL="127635" marR="5080" indent="-114300" algn="just">
              <a:lnSpc>
                <a:spcPts val="1340"/>
              </a:lnSpc>
              <a:spcBef>
                <a:spcPts val="240"/>
              </a:spcBef>
              <a:buChar char="•"/>
              <a:tabLst>
                <a:tab pos="128270" algn="l"/>
              </a:tabLst>
            </a:pPr>
            <a:r>
              <a:rPr sz="1300" dirty="0">
                <a:latin typeface="Arial MT"/>
                <a:cs typeface="Arial MT"/>
              </a:rPr>
              <a:t>Was </a:t>
            </a:r>
            <a:r>
              <a:rPr sz="1300" spc="-5" dirty="0">
                <a:latin typeface="Arial MT"/>
                <a:cs typeface="Arial MT"/>
              </a:rPr>
              <a:t>sind die Gefahren, die </a:t>
            </a:r>
            <a:r>
              <a:rPr sz="1300" dirty="0">
                <a:latin typeface="Arial MT"/>
                <a:cs typeface="Arial MT"/>
              </a:rPr>
              <a:t>mit </a:t>
            </a:r>
            <a:r>
              <a:rPr sz="1300" spc="-5" dirty="0">
                <a:latin typeface="Arial MT"/>
                <a:cs typeface="Arial MT"/>
              </a:rPr>
              <a:t>dieser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Art von </a:t>
            </a:r>
            <a:r>
              <a:rPr sz="1300" spc="-5" dirty="0">
                <a:latin typeface="Arial MT"/>
                <a:cs typeface="Arial MT"/>
              </a:rPr>
              <a:t>Medien verbunden sind? Eine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Bedrohung</a:t>
            </a:r>
            <a:r>
              <a:rPr sz="1300" spc="-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für</a:t>
            </a:r>
            <a:r>
              <a:rPr sz="1300" spc="-5" dirty="0">
                <a:latin typeface="Arial MT"/>
                <a:cs typeface="Arial MT"/>
              </a:rPr>
              <a:t> die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15" dirty="0">
                <a:latin typeface="Arial MT"/>
                <a:cs typeface="Arial MT"/>
              </a:rPr>
              <a:t>Demokratie?</a:t>
            </a:r>
            <a:endParaRPr sz="1300" dirty="0">
              <a:latin typeface="Arial MT"/>
              <a:cs typeface="Arial MT"/>
            </a:endParaRPr>
          </a:p>
          <a:p>
            <a:pPr marL="127635" marR="638175" indent="-114300" algn="just">
              <a:lnSpc>
                <a:spcPts val="1340"/>
              </a:lnSpc>
              <a:spcBef>
                <a:spcPts val="240"/>
              </a:spcBef>
              <a:buChar char="•"/>
              <a:tabLst>
                <a:tab pos="128270" algn="l"/>
              </a:tabLst>
            </a:pPr>
            <a:r>
              <a:rPr sz="1300" spc="-5" dirty="0">
                <a:latin typeface="Arial MT"/>
                <a:cs typeface="Arial MT"/>
              </a:rPr>
              <a:t>Demonstrieren </a:t>
            </a:r>
            <a:r>
              <a:rPr sz="1300" dirty="0">
                <a:latin typeface="Arial MT"/>
                <a:cs typeface="Arial MT"/>
              </a:rPr>
              <a:t>Sie, </a:t>
            </a:r>
            <a:r>
              <a:rPr sz="1300" spc="-5" dirty="0">
                <a:latin typeface="Arial MT"/>
                <a:cs typeface="Arial MT"/>
              </a:rPr>
              <a:t>wie Sie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gefälschte Medien erkennen.</a:t>
            </a:r>
            <a:endParaRPr sz="13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60374" y="1268476"/>
            <a:ext cx="3720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1.1</a:t>
            </a:r>
            <a:r>
              <a:rPr spc="-10" dirty="0"/>
              <a:t> </a:t>
            </a:r>
            <a:r>
              <a:rPr dirty="0"/>
              <a:t>EINFÜHRUNG</a:t>
            </a:r>
            <a:r>
              <a:rPr spc="-15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spc="-5" dirty="0"/>
              <a:t>DIE</a:t>
            </a:r>
            <a:r>
              <a:rPr spc="-15" dirty="0"/>
              <a:t> PROPAGANDA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7325" y="1861311"/>
            <a:ext cx="5844540" cy="1490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65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Einführung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moderne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Propaganda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5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manipulierte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Inhalte.</a:t>
            </a:r>
            <a:endParaRPr sz="16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Propaganda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im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 err="1">
                <a:solidFill>
                  <a:srgbClr val="FFFFFF"/>
                </a:solidFill>
                <a:latin typeface="Calibri"/>
                <a:cs typeface="Calibri"/>
              </a:rPr>
              <a:t>digitalen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 err="1">
                <a:solidFill>
                  <a:srgbClr val="FFFFFF"/>
                </a:solidFill>
                <a:latin typeface="Calibri"/>
                <a:cs typeface="Calibri"/>
              </a:rPr>
              <a:t>Zeitalter</a:t>
            </a:r>
            <a:r>
              <a:rPr lang="de-AT" sz="1600" spc="-2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Wie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erkennt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man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manipulierte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Inhalte/Propaganda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im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Internet?</a:t>
            </a:r>
            <a:endParaRPr sz="16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Beispiele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für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politische,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religiöse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nationale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Propagandaquellen.</a:t>
            </a:r>
            <a:endParaRPr sz="16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Warum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ist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Propaganda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schädlich?</a:t>
            </a:r>
            <a:endParaRPr sz="16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spcBef>
                <a:spcPts val="15"/>
              </a:spcBef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Was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kann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Propaganda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bewirken?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879" y="88900"/>
            <a:ext cx="8822055" cy="853440"/>
            <a:chOff x="182879" y="88900"/>
            <a:chExt cx="8822055" cy="8534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3665"/>
              <a:ext cx="1708658" cy="4705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80365" y="2540"/>
                  </a:lnTo>
                  <a:lnTo>
                    <a:pt x="335280" y="9525"/>
                  </a:lnTo>
                  <a:lnTo>
                    <a:pt x="292100" y="21590"/>
                  </a:lnTo>
                  <a:lnTo>
                    <a:pt x="250190" y="38100"/>
                  </a:lnTo>
                  <a:lnTo>
                    <a:pt x="211455" y="58419"/>
                  </a:lnTo>
                  <a:lnTo>
                    <a:pt x="174625" y="82550"/>
                  </a:lnTo>
                  <a:lnTo>
                    <a:pt x="140970" y="109855"/>
                  </a:lnTo>
                  <a:lnTo>
                    <a:pt x="109855" y="140970"/>
                  </a:lnTo>
                  <a:lnTo>
                    <a:pt x="82550" y="174625"/>
                  </a:lnTo>
                  <a:lnTo>
                    <a:pt x="58420" y="211454"/>
                  </a:lnTo>
                  <a:lnTo>
                    <a:pt x="38100" y="250190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8100" y="603250"/>
                  </a:lnTo>
                  <a:lnTo>
                    <a:pt x="58420" y="641985"/>
                  </a:lnTo>
                  <a:lnTo>
                    <a:pt x="82550" y="678815"/>
                  </a:lnTo>
                  <a:lnTo>
                    <a:pt x="109855" y="712470"/>
                  </a:lnTo>
                  <a:lnTo>
                    <a:pt x="140970" y="743585"/>
                  </a:lnTo>
                  <a:lnTo>
                    <a:pt x="174625" y="770890"/>
                  </a:lnTo>
                  <a:lnTo>
                    <a:pt x="211455" y="795020"/>
                  </a:lnTo>
                  <a:lnTo>
                    <a:pt x="250190" y="815340"/>
                  </a:lnTo>
                  <a:lnTo>
                    <a:pt x="292100" y="831850"/>
                  </a:lnTo>
                  <a:lnTo>
                    <a:pt x="335280" y="843915"/>
                  </a:lnTo>
                  <a:lnTo>
                    <a:pt x="380365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3250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3585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850" y="561340"/>
                  </a:lnTo>
                  <a:lnTo>
                    <a:pt x="843915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915" y="335280"/>
                  </a:lnTo>
                  <a:lnTo>
                    <a:pt x="831850" y="292100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3585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3250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310" y="212089"/>
              <a:ext cx="765175" cy="6083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5870" y="405638"/>
            <a:ext cx="3803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AA14"/>
                </a:solidFill>
              </a:rPr>
              <a:t>PROPAGANDA</a:t>
            </a:r>
            <a:r>
              <a:rPr spc="-10" dirty="0">
                <a:solidFill>
                  <a:srgbClr val="FFAA14"/>
                </a:solidFill>
              </a:rPr>
              <a:t> </a:t>
            </a:r>
            <a:r>
              <a:rPr dirty="0">
                <a:solidFill>
                  <a:srgbClr val="FFAA14"/>
                </a:solidFill>
              </a:rPr>
              <a:t>IM</a:t>
            </a:r>
            <a:r>
              <a:rPr spc="-5" dirty="0">
                <a:solidFill>
                  <a:srgbClr val="FFAA14"/>
                </a:solidFill>
              </a:rPr>
              <a:t> DIGITALEN</a:t>
            </a:r>
            <a:r>
              <a:rPr dirty="0">
                <a:solidFill>
                  <a:srgbClr val="FFAA14"/>
                </a:solidFill>
              </a:rPr>
              <a:t> </a:t>
            </a:r>
            <a:r>
              <a:rPr spc="-30" dirty="0">
                <a:solidFill>
                  <a:srgbClr val="FFAA14"/>
                </a:solidFill>
              </a:rPr>
              <a:t>ZEITALTER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3525" y="938530"/>
            <a:ext cx="6937375" cy="278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Propaganda ist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eine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, die dazu dient,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ein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Publikum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vor allem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durch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einseitige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oder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irreführende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Inhalte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beeinflussen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In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den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Medien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wird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Propaganda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meist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zur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Förderung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politischer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oder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religiöser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Agenden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eingesetzt.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 dirty="0">
              <a:latin typeface="Calibri"/>
              <a:cs typeface="Calibri"/>
            </a:endParaRPr>
          </a:p>
          <a:p>
            <a:pPr marL="247650" algn="ctr">
              <a:lnSpc>
                <a:spcPts val="1670"/>
              </a:lnSpc>
            </a:pPr>
            <a:r>
              <a:rPr sz="1400" b="1" spc="-10" dirty="0">
                <a:solidFill>
                  <a:srgbClr val="FA9F28"/>
                </a:solidFill>
                <a:latin typeface="Calibri"/>
                <a:cs typeface="Calibri"/>
              </a:rPr>
              <a:t>PASSIVE</a:t>
            </a:r>
            <a:r>
              <a:rPr sz="1400" b="1" spc="1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UND</a:t>
            </a:r>
            <a:r>
              <a:rPr sz="1400" b="1" spc="15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AKTIVE</a:t>
            </a:r>
            <a:r>
              <a:rPr sz="1400" b="1" spc="2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FA9F28"/>
                </a:solidFill>
                <a:latin typeface="Calibri"/>
                <a:cs typeface="Calibri"/>
              </a:rPr>
              <a:t>INFORMATIONSVERARBEITUNG</a:t>
            </a:r>
            <a:endParaRPr sz="1400" dirty="0">
              <a:latin typeface="Calibri"/>
              <a:cs typeface="Calibri"/>
            </a:endParaRPr>
          </a:p>
          <a:p>
            <a:pPr marL="1912620" marR="1744980" indent="-287655">
              <a:lnSpc>
                <a:spcPts val="1680"/>
              </a:lnSpc>
              <a:spcBef>
                <a:spcPts val="45"/>
              </a:spcBef>
              <a:buChar char="-"/>
              <a:tabLst>
                <a:tab pos="1911985" algn="l"/>
                <a:tab pos="1912620" algn="l"/>
              </a:tabLst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Passiv:</a:t>
            </a:r>
            <a:r>
              <a:rPr sz="14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lesen,</a:t>
            </a:r>
            <a:r>
              <a:rPr sz="1400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beobachten,</a:t>
            </a:r>
            <a:r>
              <a:rPr sz="14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zuhören</a:t>
            </a:r>
            <a:r>
              <a:rPr sz="14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(Distanz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zum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Thema)</a:t>
            </a:r>
            <a:endParaRPr sz="1400" dirty="0">
              <a:latin typeface="Calibri"/>
              <a:cs typeface="Calibri"/>
            </a:endParaRPr>
          </a:p>
          <a:p>
            <a:pPr marL="1912620" marR="1742439" indent="-287655">
              <a:lnSpc>
                <a:spcPts val="1670"/>
              </a:lnSpc>
              <a:spcBef>
                <a:spcPts val="10"/>
              </a:spcBef>
              <a:buChar char="-"/>
              <a:tabLst>
                <a:tab pos="1911985" algn="l"/>
                <a:tab pos="1912620" algn="l"/>
              </a:tabLst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Aktiv:</a:t>
            </a:r>
            <a:r>
              <a:rPr sz="1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posten,</a:t>
            </a:r>
            <a:r>
              <a:rPr sz="140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liken,</a:t>
            </a:r>
            <a:r>
              <a:rPr sz="1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kommentieren,</a:t>
            </a:r>
            <a:r>
              <a:rPr sz="1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teilen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um</a:t>
            </a:r>
            <a:r>
              <a:rPr sz="14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4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der</a:t>
            </a:r>
            <a:r>
              <a:rPr sz="14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Informationsverarbeitung</a:t>
            </a:r>
            <a:endParaRPr sz="1400" dirty="0">
              <a:latin typeface="Calibri"/>
              <a:cs typeface="Calibri"/>
            </a:endParaRPr>
          </a:p>
          <a:p>
            <a:pPr marL="1912620" marR="1743075">
              <a:lnSpc>
                <a:spcPts val="1670"/>
              </a:lnSpc>
              <a:spcBef>
                <a:spcPts val="10"/>
              </a:spcBef>
              <a:tabLst>
                <a:tab pos="3244850" algn="l"/>
                <a:tab pos="3728085" algn="l"/>
                <a:tab pos="4175760" algn="l"/>
              </a:tabLst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teilzunehmen</a:t>
            </a:r>
            <a:r>
              <a:rPr sz="14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sz="14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14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ein</a:t>
            </a:r>
            <a:r>
              <a:rPr sz="14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aktiver</a:t>
            </a:r>
            <a:r>
              <a:rPr sz="14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Teil</a:t>
            </a:r>
            <a:r>
              <a:rPr sz="14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der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sens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ildung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entstehe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nd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400" dirty="0">
              <a:latin typeface="Calibri"/>
              <a:cs typeface="Calibri"/>
            </a:endParaRPr>
          </a:p>
          <a:p>
            <a:pPr marL="1912620">
              <a:lnSpc>
                <a:spcPts val="1620"/>
              </a:lnSpc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Erzählung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sein.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4849165"/>
            <a:ext cx="24822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Arial MT"/>
                <a:cs typeface="Arial MT"/>
              </a:rPr>
              <a:t>Beispiel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 MT"/>
                <a:cs typeface="Arial MT"/>
              </a:rPr>
              <a:t>für die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 MT"/>
                <a:cs typeface="Arial MT"/>
              </a:rPr>
              <a:t>Propaganda der 40er</a:t>
            </a:r>
            <a:r>
              <a:rPr sz="1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FFFFFF"/>
                </a:solidFill>
                <a:latin typeface="Arial MT"/>
                <a:cs typeface="Arial MT"/>
              </a:rPr>
              <a:t>Jahre</a:t>
            </a:r>
            <a:r>
              <a:rPr lang="de-AT" sz="1000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2245" y="88900"/>
            <a:ext cx="8822690" cy="4676140"/>
            <a:chOff x="182245" y="88900"/>
            <a:chExt cx="8822690" cy="4676140"/>
          </a:xfrm>
        </p:grpSpPr>
        <p:sp>
          <p:nvSpPr>
            <p:cNvPr id="7" name="object 7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9525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1915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190"/>
                  </a:lnTo>
                  <a:lnTo>
                    <a:pt x="21590" y="291465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7465" y="602615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0890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280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280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2615"/>
                  </a:lnTo>
                  <a:lnTo>
                    <a:pt x="831215" y="561340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1465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1915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245" y="112649"/>
              <a:ext cx="1724787" cy="4749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725" y="1889683"/>
              <a:ext cx="2142363" cy="287528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96530" y="1889683"/>
            <a:ext cx="1868170" cy="2803779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2DF39A25-C7FE-F854-28E9-D4675B6593FC}"/>
              </a:ext>
            </a:extLst>
          </p:cNvPr>
          <p:cNvSpPr txBox="1"/>
          <p:nvPr/>
        </p:nvSpPr>
        <p:spPr>
          <a:xfrm>
            <a:off x="6522720" y="4831548"/>
            <a:ext cx="24822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000" dirty="0">
                <a:solidFill>
                  <a:srgbClr val="FFFFFF"/>
                </a:solidFill>
                <a:latin typeface="Arial MT"/>
                <a:cs typeface="Arial MT"/>
              </a:rPr>
              <a:t>Beispiel für zeitgenössische Propaganda.</a:t>
            </a:r>
            <a:endParaRPr sz="10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5870" y="738123"/>
            <a:ext cx="3803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AA14"/>
                </a:solidFill>
              </a:rPr>
              <a:t>PROPAGANDA</a:t>
            </a:r>
            <a:r>
              <a:rPr spc="-10" dirty="0">
                <a:solidFill>
                  <a:srgbClr val="FFAA14"/>
                </a:solidFill>
              </a:rPr>
              <a:t> </a:t>
            </a:r>
            <a:r>
              <a:rPr dirty="0">
                <a:solidFill>
                  <a:srgbClr val="FFAA14"/>
                </a:solidFill>
              </a:rPr>
              <a:t>IM</a:t>
            </a:r>
            <a:r>
              <a:rPr spc="-5" dirty="0">
                <a:solidFill>
                  <a:srgbClr val="FFAA14"/>
                </a:solidFill>
              </a:rPr>
              <a:t> DIGITALEN</a:t>
            </a:r>
            <a:r>
              <a:rPr dirty="0">
                <a:solidFill>
                  <a:srgbClr val="FFAA14"/>
                </a:solidFill>
              </a:rPr>
              <a:t> </a:t>
            </a:r>
            <a:r>
              <a:rPr spc="-30" dirty="0">
                <a:solidFill>
                  <a:srgbClr val="FFAA14"/>
                </a:solidFill>
              </a:rPr>
              <a:t>ZEITALTER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8027" y="1037843"/>
            <a:ext cx="4570223" cy="380578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99720" indent="-287655">
              <a:lnSpc>
                <a:spcPct val="100000"/>
              </a:lnSpc>
              <a:spcBef>
                <a:spcPts val="1060"/>
              </a:spcBef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Täglich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Calibri"/>
                <a:cs typeface="Calibri"/>
              </a:rPr>
              <a:t>aktive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 err="1">
                <a:solidFill>
                  <a:srgbClr val="FFFFFF"/>
                </a:solidFill>
                <a:latin typeface="Calibri"/>
                <a:cs typeface="Calibri"/>
              </a:rPr>
              <a:t>Konsument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*innen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von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Informationen.</a:t>
            </a:r>
            <a:endParaRPr sz="1600" dirty="0">
              <a:latin typeface="Calibri"/>
              <a:cs typeface="Calibri"/>
            </a:endParaRPr>
          </a:p>
          <a:p>
            <a:pPr marL="299720" marR="249554" indent="-287655">
              <a:lnSpc>
                <a:spcPts val="2890"/>
              </a:lnSpc>
              <a:spcBef>
                <a:spcPts val="245"/>
              </a:spcBef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Die ständige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Online-Interaktion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bietet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Raum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für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Propaganda,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Fehlinformationen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Fake</a:t>
            </a:r>
            <a:endParaRPr sz="1600" dirty="0">
              <a:latin typeface="Calibri"/>
              <a:cs typeface="Calibri"/>
            </a:endParaRPr>
          </a:p>
          <a:p>
            <a:pPr marL="299720" marR="500380">
              <a:lnSpc>
                <a:spcPts val="289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News,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die sich innerhalb weniger Stunden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verbreiten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können.</a:t>
            </a:r>
            <a:endParaRPr sz="1600" dirty="0">
              <a:latin typeface="Calibri"/>
              <a:cs typeface="Calibri"/>
            </a:endParaRPr>
          </a:p>
          <a:p>
            <a:pPr marL="299720" indent="-287655">
              <a:lnSpc>
                <a:spcPts val="2890"/>
              </a:lnSpc>
              <a:spcBef>
                <a:spcPts val="710"/>
              </a:spcBef>
              <a:buFont typeface="Wingdings"/>
              <a:buChar char=""/>
              <a:tabLst>
                <a:tab pos="299720" algn="l"/>
                <a:tab pos="300355" algn="l"/>
              </a:tabLst>
            </a:pPr>
            <a:r>
              <a:rPr lang="de-DE" sz="1600" spc="-5" dirty="0">
                <a:solidFill>
                  <a:srgbClr val="FFFFFF"/>
                </a:solidFill>
                <a:latin typeface="Calibri"/>
                <a:cs typeface="Calibri"/>
              </a:rPr>
              <a:t>Die Verbreitung unzuverlässiger Informationen hat das Potenzial, extremistische Tendenzen zu fördern (Capitol-Inzidenz), demokratische Institutionen zu untergraben und die soziale Polarisierung voranzutreiben. </a:t>
            </a:r>
            <a:endParaRPr sz="1600" spc="-5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879" y="88900"/>
            <a:ext cx="8822056" cy="4316477"/>
            <a:chOff x="182879" y="88900"/>
            <a:chExt cx="8822056" cy="4316477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10160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825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975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1525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915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1525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975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825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10160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945" y="212089"/>
              <a:ext cx="765175" cy="6083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9200" y="1850137"/>
              <a:ext cx="3827526" cy="2555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38246"/>
            <a:ext cx="9143999" cy="5143498"/>
            <a:chOff x="0" y="0"/>
            <a:chExt cx="9143999" cy="51434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1434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22045" y="1480819"/>
              <a:ext cx="6804659" cy="1217295"/>
            </a:xfrm>
            <a:custGeom>
              <a:avLst/>
              <a:gdLst/>
              <a:ahLst/>
              <a:cxnLst/>
              <a:rect l="l" t="t" r="r" b="b"/>
              <a:pathLst>
                <a:path w="6804659" h="1217295">
                  <a:moveTo>
                    <a:pt x="6682739" y="0"/>
                  </a:moveTo>
                  <a:lnTo>
                    <a:pt x="121285" y="0"/>
                  </a:lnTo>
                  <a:lnTo>
                    <a:pt x="74295" y="9525"/>
                  </a:lnTo>
                  <a:lnTo>
                    <a:pt x="35560" y="35559"/>
                  </a:lnTo>
                  <a:lnTo>
                    <a:pt x="9525" y="74294"/>
                  </a:lnTo>
                  <a:lnTo>
                    <a:pt x="0" y="121284"/>
                  </a:lnTo>
                  <a:lnTo>
                    <a:pt x="0" y="1095374"/>
                  </a:lnTo>
                  <a:lnTo>
                    <a:pt x="9525" y="1142999"/>
                  </a:lnTo>
                  <a:lnTo>
                    <a:pt x="35560" y="1181734"/>
                  </a:lnTo>
                  <a:lnTo>
                    <a:pt x="74295" y="1207769"/>
                  </a:lnTo>
                  <a:lnTo>
                    <a:pt x="121285" y="1217294"/>
                  </a:lnTo>
                  <a:lnTo>
                    <a:pt x="6682739" y="1217294"/>
                  </a:lnTo>
                  <a:lnTo>
                    <a:pt x="6729730" y="1207769"/>
                  </a:lnTo>
                  <a:lnTo>
                    <a:pt x="6768464" y="1181734"/>
                  </a:lnTo>
                  <a:lnTo>
                    <a:pt x="6795134" y="1142999"/>
                  </a:lnTo>
                  <a:lnTo>
                    <a:pt x="6804659" y="1095374"/>
                  </a:lnTo>
                  <a:lnTo>
                    <a:pt x="6804659" y="121284"/>
                  </a:lnTo>
                  <a:lnTo>
                    <a:pt x="6795134" y="74294"/>
                  </a:lnTo>
                  <a:lnTo>
                    <a:pt x="6768464" y="35559"/>
                  </a:lnTo>
                  <a:lnTo>
                    <a:pt x="6729730" y="9525"/>
                  </a:lnTo>
                  <a:lnTo>
                    <a:pt x="6682739" y="0"/>
                  </a:lnTo>
                  <a:close/>
                </a:path>
              </a:pathLst>
            </a:custGeom>
            <a:solidFill>
              <a:srgbClr val="C9C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22045" y="1480819"/>
              <a:ext cx="6804659" cy="1217295"/>
            </a:xfrm>
            <a:custGeom>
              <a:avLst/>
              <a:gdLst/>
              <a:ahLst/>
              <a:cxnLst/>
              <a:rect l="l" t="t" r="r" b="b"/>
              <a:pathLst>
                <a:path w="6804659" h="1217295">
                  <a:moveTo>
                    <a:pt x="0" y="121284"/>
                  </a:moveTo>
                  <a:lnTo>
                    <a:pt x="9525" y="74294"/>
                  </a:lnTo>
                  <a:lnTo>
                    <a:pt x="35560" y="35559"/>
                  </a:lnTo>
                  <a:lnTo>
                    <a:pt x="74295" y="9525"/>
                  </a:lnTo>
                  <a:lnTo>
                    <a:pt x="121285" y="0"/>
                  </a:lnTo>
                  <a:lnTo>
                    <a:pt x="6682739" y="0"/>
                  </a:lnTo>
                  <a:lnTo>
                    <a:pt x="6729730" y="9525"/>
                  </a:lnTo>
                  <a:lnTo>
                    <a:pt x="6768464" y="35559"/>
                  </a:lnTo>
                  <a:lnTo>
                    <a:pt x="6795134" y="74294"/>
                  </a:lnTo>
                  <a:lnTo>
                    <a:pt x="6804659" y="121284"/>
                  </a:lnTo>
                  <a:lnTo>
                    <a:pt x="6804659" y="1095374"/>
                  </a:lnTo>
                  <a:lnTo>
                    <a:pt x="6795134" y="1142999"/>
                  </a:lnTo>
                  <a:lnTo>
                    <a:pt x="6768464" y="1181734"/>
                  </a:lnTo>
                  <a:lnTo>
                    <a:pt x="6729730" y="1207769"/>
                  </a:lnTo>
                  <a:lnTo>
                    <a:pt x="6682739" y="1217294"/>
                  </a:lnTo>
                  <a:lnTo>
                    <a:pt x="121285" y="1217294"/>
                  </a:lnTo>
                  <a:lnTo>
                    <a:pt x="74295" y="1207769"/>
                  </a:lnTo>
                  <a:lnTo>
                    <a:pt x="35560" y="1181734"/>
                  </a:lnTo>
                  <a:lnTo>
                    <a:pt x="9525" y="1142999"/>
                  </a:lnTo>
                  <a:lnTo>
                    <a:pt x="0" y="1095374"/>
                  </a:lnTo>
                  <a:lnTo>
                    <a:pt x="0" y="121284"/>
                  </a:lnTo>
                  <a:close/>
                </a:path>
              </a:pathLst>
            </a:custGeom>
            <a:ln w="25400">
              <a:solidFill>
                <a:srgbClr val="C9C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770" y="1459230"/>
              <a:ext cx="2100580" cy="14128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07770" y="1459230"/>
              <a:ext cx="2099945" cy="1412875"/>
            </a:xfrm>
            <a:custGeom>
              <a:avLst/>
              <a:gdLst/>
              <a:ahLst/>
              <a:cxnLst/>
              <a:rect l="l" t="t" r="r" b="b"/>
              <a:pathLst>
                <a:path w="2099945" h="1412875">
                  <a:moveTo>
                    <a:pt x="0" y="140970"/>
                  </a:moveTo>
                  <a:lnTo>
                    <a:pt x="6985" y="96520"/>
                  </a:lnTo>
                  <a:lnTo>
                    <a:pt x="27305" y="57785"/>
                  </a:lnTo>
                  <a:lnTo>
                    <a:pt x="57785" y="27305"/>
                  </a:lnTo>
                  <a:lnTo>
                    <a:pt x="96520" y="6985"/>
                  </a:lnTo>
                  <a:lnTo>
                    <a:pt x="140970" y="0"/>
                  </a:lnTo>
                  <a:lnTo>
                    <a:pt x="1958975" y="0"/>
                  </a:lnTo>
                  <a:lnTo>
                    <a:pt x="2003425" y="6985"/>
                  </a:lnTo>
                  <a:lnTo>
                    <a:pt x="2042160" y="27305"/>
                  </a:lnTo>
                  <a:lnTo>
                    <a:pt x="2072640" y="57785"/>
                  </a:lnTo>
                  <a:lnTo>
                    <a:pt x="2092959" y="96520"/>
                  </a:lnTo>
                  <a:lnTo>
                    <a:pt x="2099945" y="140970"/>
                  </a:lnTo>
                  <a:lnTo>
                    <a:pt x="2099945" y="1271270"/>
                  </a:lnTo>
                  <a:lnTo>
                    <a:pt x="2092959" y="1316355"/>
                  </a:lnTo>
                  <a:lnTo>
                    <a:pt x="2072640" y="1355090"/>
                  </a:lnTo>
                  <a:lnTo>
                    <a:pt x="2042160" y="1385570"/>
                  </a:lnTo>
                  <a:lnTo>
                    <a:pt x="2003425" y="1405255"/>
                  </a:lnTo>
                  <a:lnTo>
                    <a:pt x="1958975" y="1412875"/>
                  </a:lnTo>
                  <a:lnTo>
                    <a:pt x="140970" y="1412875"/>
                  </a:lnTo>
                  <a:lnTo>
                    <a:pt x="96520" y="1405255"/>
                  </a:lnTo>
                  <a:lnTo>
                    <a:pt x="57785" y="1385570"/>
                  </a:lnTo>
                  <a:lnTo>
                    <a:pt x="27305" y="1355090"/>
                  </a:lnTo>
                  <a:lnTo>
                    <a:pt x="6985" y="1316355"/>
                  </a:lnTo>
                  <a:lnTo>
                    <a:pt x="0" y="1271270"/>
                  </a:lnTo>
                  <a:lnTo>
                    <a:pt x="0" y="14097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4595" y="2785110"/>
              <a:ext cx="2132330" cy="1525085"/>
            </a:xfrm>
            <a:custGeom>
              <a:avLst/>
              <a:gdLst/>
              <a:ahLst/>
              <a:cxnLst/>
              <a:rect l="l" t="t" r="r" b="b"/>
              <a:pathLst>
                <a:path w="2132329" h="1153795">
                  <a:moveTo>
                    <a:pt x="2132330" y="0"/>
                  </a:moveTo>
                  <a:lnTo>
                    <a:pt x="0" y="0"/>
                  </a:lnTo>
                  <a:lnTo>
                    <a:pt x="0" y="1032509"/>
                  </a:lnTo>
                  <a:lnTo>
                    <a:pt x="9525" y="1079499"/>
                  </a:lnTo>
                  <a:lnTo>
                    <a:pt x="35560" y="1118234"/>
                  </a:lnTo>
                  <a:lnTo>
                    <a:pt x="74295" y="1144270"/>
                  </a:lnTo>
                  <a:lnTo>
                    <a:pt x="121285" y="1153795"/>
                  </a:lnTo>
                  <a:lnTo>
                    <a:pt x="2011045" y="1153795"/>
                  </a:lnTo>
                  <a:lnTo>
                    <a:pt x="2058034" y="1144270"/>
                  </a:lnTo>
                  <a:lnTo>
                    <a:pt x="2096770" y="1118234"/>
                  </a:lnTo>
                  <a:lnTo>
                    <a:pt x="2122805" y="1079499"/>
                  </a:lnTo>
                  <a:lnTo>
                    <a:pt x="2132330" y="1032509"/>
                  </a:lnTo>
                  <a:lnTo>
                    <a:pt x="2132330" y="0"/>
                  </a:lnTo>
                  <a:close/>
                </a:path>
              </a:pathLst>
            </a:custGeom>
            <a:solidFill>
              <a:srgbClr val="0029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4595" y="2785110"/>
              <a:ext cx="2132330" cy="1525085"/>
            </a:xfrm>
            <a:custGeom>
              <a:avLst/>
              <a:gdLst/>
              <a:ahLst/>
              <a:cxnLst/>
              <a:rect l="l" t="t" r="r" b="b"/>
              <a:pathLst>
                <a:path w="2132329" h="1153795">
                  <a:moveTo>
                    <a:pt x="2011045" y="1153795"/>
                  </a:moveTo>
                  <a:lnTo>
                    <a:pt x="121285" y="1153795"/>
                  </a:lnTo>
                  <a:lnTo>
                    <a:pt x="74295" y="1144270"/>
                  </a:lnTo>
                  <a:lnTo>
                    <a:pt x="35560" y="1118234"/>
                  </a:lnTo>
                  <a:lnTo>
                    <a:pt x="9525" y="1079499"/>
                  </a:lnTo>
                  <a:lnTo>
                    <a:pt x="0" y="1032509"/>
                  </a:lnTo>
                  <a:lnTo>
                    <a:pt x="0" y="0"/>
                  </a:lnTo>
                  <a:lnTo>
                    <a:pt x="2132330" y="0"/>
                  </a:lnTo>
                  <a:lnTo>
                    <a:pt x="2132330" y="1032509"/>
                  </a:lnTo>
                  <a:lnTo>
                    <a:pt x="2122805" y="1079499"/>
                  </a:lnTo>
                  <a:lnTo>
                    <a:pt x="2096770" y="1118234"/>
                  </a:lnTo>
                  <a:lnTo>
                    <a:pt x="2058034" y="1144270"/>
                  </a:lnTo>
                  <a:lnTo>
                    <a:pt x="2011045" y="1153795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4250" y="1572260"/>
              <a:ext cx="2101850" cy="89471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24250" y="1572260"/>
              <a:ext cx="2101850" cy="894080"/>
            </a:xfrm>
            <a:custGeom>
              <a:avLst/>
              <a:gdLst/>
              <a:ahLst/>
              <a:cxnLst/>
              <a:rect l="l" t="t" r="r" b="b"/>
              <a:pathLst>
                <a:path w="2101850" h="894080">
                  <a:moveTo>
                    <a:pt x="0" y="88900"/>
                  </a:moveTo>
                  <a:lnTo>
                    <a:pt x="6985" y="54610"/>
                  </a:lnTo>
                  <a:lnTo>
                    <a:pt x="26035" y="26035"/>
                  </a:lnTo>
                  <a:lnTo>
                    <a:pt x="54610" y="6985"/>
                  </a:lnTo>
                  <a:lnTo>
                    <a:pt x="89535" y="0"/>
                  </a:lnTo>
                  <a:lnTo>
                    <a:pt x="2012314" y="0"/>
                  </a:lnTo>
                  <a:lnTo>
                    <a:pt x="2047239" y="6985"/>
                  </a:lnTo>
                  <a:lnTo>
                    <a:pt x="2075179" y="26035"/>
                  </a:lnTo>
                  <a:lnTo>
                    <a:pt x="2094864" y="54610"/>
                  </a:lnTo>
                  <a:lnTo>
                    <a:pt x="2101850" y="88900"/>
                  </a:lnTo>
                  <a:lnTo>
                    <a:pt x="2101850" y="805179"/>
                  </a:lnTo>
                  <a:lnTo>
                    <a:pt x="2094864" y="839469"/>
                  </a:lnTo>
                  <a:lnTo>
                    <a:pt x="2075179" y="868044"/>
                  </a:lnTo>
                  <a:lnTo>
                    <a:pt x="2047239" y="887094"/>
                  </a:lnTo>
                  <a:lnTo>
                    <a:pt x="2012314" y="894079"/>
                  </a:lnTo>
                  <a:lnTo>
                    <a:pt x="89535" y="894079"/>
                  </a:lnTo>
                  <a:lnTo>
                    <a:pt x="54610" y="887094"/>
                  </a:lnTo>
                  <a:lnTo>
                    <a:pt x="26035" y="868044"/>
                  </a:lnTo>
                  <a:lnTo>
                    <a:pt x="6985" y="839469"/>
                  </a:lnTo>
                  <a:lnTo>
                    <a:pt x="0" y="805179"/>
                  </a:lnTo>
                  <a:lnTo>
                    <a:pt x="0" y="889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24250" y="2628265"/>
              <a:ext cx="2101850" cy="1681930"/>
            </a:xfrm>
            <a:custGeom>
              <a:avLst/>
              <a:gdLst/>
              <a:ahLst/>
              <a:cxnLst/>
              <a:rect l="l" t="t" r="r" b="b"/>
              <a:pathLst>
                <a:path w="2101850" h="1489075">
                  <a:moveTo>
                    <a:pt x="2101850" y="0"/>
                  </a:moveTo>
                  <a:lnTo>
                    <a:pt x="0" y="0"/>
                  </a:lnTo>
                  <a:lnTo>
                    <a:pt x="0" y="1332230"/>
                  </a:lnTo>
                  <a:lnTo>
                    <a:pt x="8254" y="1381760"/>
                  </a:lnTo>
                  <a:lnTo>
                    <a:pt x="29845" y="1424940"/>
                  </a:lnTo>
                  <a:lnTo>
                    <a:pt x="64135" y="1458595"/>
                  </a:lnTo>
                  <a:lnTo>
                    <a:pt x="106679" y="1480820"/>
                  </a:lnTo>
                  <a:lnTo>
                    <a:pt x="156210" y="1489075"/>
                  </a:lnTo>
                  <a:lnTo>
                    <a:pt x="1945004" y="1489075"/>
                  </a:lnTo>
                  <a:lnTo>
                    <a:pt x="1994535" y="1480820"/>
                  </a:lnTo>
                  <a:lnTo>
                    <a:pt x="2037714" y="1458595"/>
                  </a:lnTo>
                  <a:lnTo>
                    <a:pt x="2071370" y="1424940"/>
                  </a:lnTo>
                  <a:lnTo>
                    <a:pt x="2093595" y="1381760"/>
                  </a:lnTo>
                  <a:lnTo>
                    <a:pt x="2101850" y="1332230"/>
                  </a:lnTo>
                  <a:lnTo>
                    <a:pt x="2101850" y="0"/>
                  </a:lnTo>
                  <a:close/>
                </a:path>
              </a:pathLst>
            </a:custGeom>
            <a:solidFill>
              <a:srgbClr val="0029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24250" y="2628265"/>
              <a:ext cx="2101850" cy="1681930"/>
            </a:xfrm>
            <a:custGeom>
              <a:avLst/>
              <a:gdLst/>
              <a:ahLst/>
              <a:cxnLst/>
              <a:rect l="l" t="t" r="r" b="b"/>
              <a:pathLst>
                <a:path w="2101850" h="1489075">
                  <a:moveTo>
                    <a:pt x="1945004" y="1489075"/>
                  </a:moveTo>
                  <a:lnTo>
                    <a:pt x="156210" y="1489075"/>
                  </a:lnTo>
                  <a:lnTo>
                    <a:pt x="106679" y="1480820"/>
                  </a:lnTo>
                  <a:lnTo>
                    <a:pt x="64135" y="1458595"/>
                  </a:lnTo>
                  <a:lnTo>
                    <a:pt x="29845" y="1424940"/>
                  </a:lnTo>
                  <a:lnTo>
                    <a:pt x="8254" y="1381760"/>
                  </a:lnTo>
                  <a:lnTo>
                    <a:pt x="0" y="1332230"/>
                  </a:lnTo>
                  <a:lnTo>
                    <a:pt x="0" y="0"/>
                  </a:lnTo>
                  <a:lnTo>
                    <a:pt x="2101850" y="0"/>
                  </a:lnTo>
                  <a:lnTo>
                    <a:pt x="2101850" y="1332230"/>
                  </a:lnTo>
                  <a:lnTo>
                    <a:pt x="2093595" y="1381760"/>
                  </a:lnTo>
                  <a:lnTo>
                    <a:pt x="2071370" y="1424940"/>
                  </a:lnTo>
                  <a:lnTo>
                    <a:pt x="2037714" y="1458595"/>
                  </a:lnTo>
                  <a:lnTo>
                    <a:pt x="1994535" y="1480820"/>
                  </a:lnTo>
                  <a:lnTo>
                    <a:pt x="1945004" y="148907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8809" y="1572260"/>
              <a:ext cx="2101849" cy="89471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718809" y="1572260"/>
              <a:ext cx="2101850" cy="894080"/>
            </a:xfrm>
            <a:custGeom>
              <a:avLst/>
              <a:gdLst/>
              <a:ahLst/>
              <a:cxnLst/>
              <a:rect l="l" t="t" r="r" b="b"/>
              <a:pathLst>
                <a:path w="2101850" h="894080">
                  <a:moveTo>
                    <a:pt x="0" y="88900"/>
                  </a:moveTo>
                  <a:lnTo>
                    <a:pt x="6985" y="54610"/>
                  </a:lnTo>
                  <a:lnTo>
                    <a:pt x="26035" y="26035"/>
                  </a:lnTo>
                  <a:lnTo>
                    <a:pt x="54610" y="6985"/>
                  </a:lnTo>
                  <a:lnTo>
                    <a:pt x="89535" y="0"/>
                  </a:lnTo>
                  <a:lnTo>
                    <a:pt x="2012314" y="0"/>
                  </a:lnTo>
                  <a:lnTo>
                    <a:pt x="2047239" y="6985"/>
                  </a:lnTo>
                  <a:lnTo>
                    <a:pt x="2075180" y="26035"/>
                  </a:lnTo>
                  <a:lnTo>
                    <a:pt x="2094864" y="54610"/>
                  </a:lnTo>
                  <a:lnTo>
                    <a:pt x="2101849" y="88900"/>
                  </a:lnTo>
                  <a:lnTo>
                    <a:pt x="2101849" y="805179"/>
                  </a:lnTo>
                  <a:lnTo>
                    <a:pt x="2094864" y="839469"/>
                  </a:lnTo>
                  <a:lnTo>
                    <a:pt x="2075180" y="868044"/>
                  </a:lnTo>
                  <a:lnTo>
                    <a:pt x="2047239" y="887094"/>
                  </a:lnTo>
                  <a:lnTo>
                    <a:pt x="2012314" y="894079"/>
                  </a:lnTo>
                  <a:lnTo>
                    <a:pt x="89535" y="894079"/>
                  </a:lnTo>
                  <a:lnTo>
                    <a:pt x="54610" y="887094"/>
                  </a:lnTo>
                  <a:lnTo>
                    <a:pt x="26035" y="868044"/>
                  </a:lnTo>
                  <a:lnTo>
                    <a:pt x="6985" y="839469"/>
                  </a:lnTo>
                  <a:lnTo>
                    <a:pt x="0" y="805179"/>
                  </a:lnTo>
                  <a:lnTo>
                    <a:pt x="0" y="889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26430" y="2628265"/>
              <a:ext cx="2101850" cy="1681931"/>
            </a:xfrm>
            <a:custGeom>
              <a:avLst/>
              <a:gdLst/>
              <a:ahLst/>
              <a:cxnLst/>
              <a:rect l="l" t="t" r="r" b="b"/>
              <a:pathLst>
                <a:path w="2101850" h="1489075">
                  <a:moveTo>
                    <a:pt x="2101850" y="0"/>
                  </a:moveTo>
                  <a:lnTo>
                    <a:pt x="0" y="0"/>
                  </a:lnTo>
                  <a:lnTo>
                    <a:pt x="0" y="1332230"/>
                  </a:lnTo>
                  <a:lnTo>
                    <a:pt x="8255" y="1381760"/>
                  </a:lnTo>
                  <a:lnTo>
                    <a:pt x="29845" y="1424940"/>
                  </a:lnTo>
                  <a:lnTo>
                    <a:pt x="64135" y="1458595"/>
                  </a:lnTo>
                  <a:lnTo>
                    <a:pt x="106680" y="1480820"/>
                  </a:lnTo>
                  <a:lnTo>
                    <a:pt x="156210" y="1489075"/>
                  </a:lnTo>
                  <a:lnTo>
                    <a:pt x="1945004" y="1489075"/>
                  </a:lnTo>
                  <a:lnTo>
                    <a:pt x="1994535" y="1480820"/>
                  </a:lnTo>
                  <a:lnTo>
                    <a:pt x="2037715" y="1458595"/>
                  </a:lnTo>
                  <a:lnTo>
                    <a:pt x="2071370" y="1424940"/>
                  </a:lnTo>
                  <a:lnTo>
                    <a:pt x="2093595" y="1381760"/>
                  </a:lnTo>
                  <a:lnTo>
                    <a:pt x="2101850" y="1332230"/>
                  </a:lnTo>
                  <a:lnTo>
                    <a:pt x="2101850" y="0"/>
                  </a:lnTo>
                  <a:close/>
                </a:path>
              </a:pathLst>
            </a:custGeom>
            <a:solidFill>
              <a:srgbClr val="0029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26430" y="2628264"/>
              <a:ext cx="2101850" cy="1681931"/>
            </a:xfrm>
            <a:custGeom>
              <a:avLst/>
              <a:gdLst/>
              <a:ahLst/>
              <a:cxnLst/>
              <a:rect l="l" t="t" r="r" b="b"/>
              <a:pathLst>
                <a:path w="2101850" h="1489075">
                  <a:moveTo>
                    <a:pt x="1945004" y="1489075"/>
                  </a:moveTo>
                  <a:lnTo>
                    <a:pt x="156210" y="1489075"/>
                  </a:lnTo>
                  <a:lnTo>
                    <a:pt x="106680" y="1480820"/>
                  </a:lnTo>
                  <a:lnTo>
                    <a:pt x="64135" y="1458595"/>
                  </a:lnTo>
                  <a:lnTo>
                    <a:pt x="29845" y="1424940"/>
                  </a:lnTo>
                  <a:lnTo>
                    <a:pt x="8255" y="1381760"/>
                  </a:lnTo>
                  <a:lnTo>
                    <a:pt x="0" y="1332230"/>
                  </a:lnTo>
                  <a:lnTo>
                    <a:pt x="0" y="0"/>
                  </a:lnTo>
                  <a:lnTo>
                    <a:pt x="2101850" y="0"/>
                  </a:lnTo>
                  <a:lnTo>
                    <a:pt x="2101850" y="1332230"/>
                  </a:lnTo>
                  <a:lnTo>
                    <a:pt x="2093595" y="1381760"/>
                  </a:lnTo>
                  <a:lnTo>
                    <a:pt x="2071370" y="1424940"/>
                  </a:lnTo>
                  <a:lnTo>
                    <a:pt x="2037715" y="1458595"/>
                  </a:lnTo>
                  <a:lnTo>
                    <a:pt x="1994535" y="1480820"/>
                  </a:lnTo>
                  <a:lnTo>
                    <a:pt x="1945004" y="148907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515870" y="738123"/>
            <a:ext cx="3803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AA15"/>
                </a:solidFill>
              </a:rPr>
              <a:t>PROPAGANDA</a:t>
            </a:r>
            <a:r>
              <a:rPr spc="-10" dirty="0">
                <a:solidFill>
                  <a:srgbClr val="FFAA15"/>
                </a:solidFill>
              </a:rPr>
              <a:t> </a:t>
            </a:r>
            <a:r>
              <a:rPr dirty="0">
                <a:solidFill>
                  <a:srgbClr val="FFAA15"/>
                </a:solidFill>
              </a:rPr>
              <a:t>IM</a:t>
            </a:r>
            <a:r>
              <a:rPr spc="-5" dirty="0">
                <a:solidFill>
                  <a:srgbClr val="FFAA15"/>
                </a:solidFill>
              </a:rPr>
              <a:t> DIGITALEN</a:t>
            </a:r>
            <a:r>
              <a:rPr dirty="0">
                <a:solidFill>
                  <a:srgbClr val="FFAA15"/>
                </a:solidFill>
              </a:rPr>
              <a:t> </a:t>
            </a:r>
            <a:r>
              <a:rPr spc="-30" dirty="0">
                <a:solidFill>
                  <a:srgbClr val="FFAA15"/>
                </a:solidFill>
              </a:rPr>
              <a:t>ZEITALTER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544066" y="2833877"/>
            <a:ext cx="1448435" cy="87780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065" marR="5080" indent="-1270" algn="ctr">
              <a:lnSpc>
                <a:spcPct val="91500"/>
              </a:lnSpc>
              <a:spcBef>
                <a:spcPts val="22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66% der </a:t>
            </a:r>
            <a:r>
              <a:rPr sz="1200" spc="-5" dirty="0" err="1">
                <a:solidFill>
                  <a:srgbClr val="FFFFFF"/>
                </a:solidFill>
                <a:latin typeface="Calibri"/>
                <a:cs typeface="Calibri"/>
              </a:rPr>
              <a:t>europäischen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Calibri"/>
                <a:cs typeface="Calibri"/>
              </a:rPr>
              <a:t>Bürger</a:t>
            </a:r>
            <a:r>
              <a:rPr lang="de-AT" sz="1200" dirty="0">
                <a:solidFill>
                  <a:srgbClr val="FFFFFF"/>
                </a:solidFill>
                <a:latin typeface="Calibri"/>
                <a:cs typeface="Calibri"/>
              </a:rPr>
              <a:t>*innen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 err="1">
                <a:solidFill>
                  <a:srgbClr val="FFFFFF"/>
                </a:solidFill>
                <a:latin typeface="Calibri"/>
                <a:cs typeface="Calibri"/>
              </a:rPr>
              <a:t>begegnen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mindestens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einmal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pro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Woche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Fake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News.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93744" y="2676905"/>
            <a:ext cx="1562100" cy="1047723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-635" algn="ctr">
              <a:lnSpc>
                <a:spcPct val="91600"/>
              </a:lnSpc>
              <a:spcBef>
                <a:spcPts val="22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Mehr als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80% der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 err="1">
                <a:solidFill>
                  <a:srgbClr val="FFFFFF"/>
                </a:solidFill>
                <a:latin typeface="Calibri"/>
                <a:cs typeface="Calibri"/>
              </a:rPr>
              <a:t>europäischen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Calibri"/>
                <a:cs typeface="Calibri"/>
              </a:rPr>
              <a:t>Bürge</a:t>
            </a:r>
            <a:r>
              <a:rPr lang="de-AT" sz="1200" dirty="0">
                <a:solidFill>
                  <a:srgbClr val="FFFFFF"/>
                </a:solidFill>
                <a:latin typeface="Calibri"/>
                <a:cs typeface="Calibri"/>
              </a:rPr>
              <a:t>r*innen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sehen Fake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News als ein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okratis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he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oblem 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95266" y="2559868"/>
            <a:ext cx="1978658" cy="155747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-1270" algn="ctr">
              <a:lnSpc>
                <a:spcPct val="91600"/>
              </a:lnSpc>
              <a:spcBef>
                <a:spcPts val="22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50% der </a:t>
            </a:r>
            <a:r>
              <a:rPr sz="1200" spc="-5" dirty="0" err="1">
                <a:solidFill>
                  <a:srgbClr val="FFFFFF"/>
                </a:solidFill>
                <a:latin typeface="Calibri"/>
                <a:cs typeface="Calibri"/>
              </a:rPr>
              <a:t>europäischen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Calibri"/>
                <a:cs typeface="Calibri"/>
              </a:rPr>
              <a:t>Bürger</a:t>
            </a:r>
            <a:r>
              <a:rPr lang="de-AT" sz="1200" dirty="0">
                <a:solidFill>
                  <a:srgbClr val="FFFFFF"/>
                </a:solidFill>
                <a:latin typeface="Calibri"/>
                <a:cs typeface="Calibri"/>
              </a:rPr>
              <a:t>*innen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im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Alter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von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15-30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Jahren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sind der Meinung,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dass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kritisches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Denken,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digitale Fähigkeiten und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Kenntnisse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der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Informationsverarbeitung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dazu beitragen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können, 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 err="1">
                <a:solidFill>
                  <a:srgbClr val="FFFFFF"/>
                </a:solidFill>
                <a:latin typeface="Calibri"/>
                <a:cs typeface="Calibri"/>
              </a:rPr>
              <a:t>gesellschaftlichen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Extremismus und Fake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News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bekämpfen.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82879" y="88900"/>
            <a:ext cx="8822055" cy="853440"/>
            <a:chOff x="182879" y="88900"/>
            <a:chExt cx="8822055" cy="853440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10160"/>
                  </a:lnTo>
                  <a:lnTo>
                    <a:pt x="291464" y="21589"/>
                  </a:lnTo>
                  <a:lnTo>
                    <a:pt x="250189" y="38100"/>
                  </a:lnTo>
                  <a:lnTo>
                    <a:pt x="210820" y="58420"/>
                  </a:lnTo>
                  <a:lnTo>
                    <a:pt x="174625" y="82550"/>
                  </a:lnTo>
                  <a:lnTo>
                    <a:pt x="140334" y="109854"/>
                  </a:lnTo>
                  <a:lnTo>
                    <a:pt x="109854" y="140970"/>
                  </a:lnTo>
                  <a:lnTo>
                    <a:pt x="81914" y="174625"/>
                  </a:lnTo>
                  <a:lnTo>
                    <a:pt x="57784" y="211454"/>
                  </a:lnTo>
                  <a:lnTo>
                    <a:pt x="37464" y="250825"/>
                  </a:lnTo>
                  <a:lnTo>
                    <a:pt x="21589" y="292100"/>
                  </a:lnTo>
                  <a:lnTo>
                    <a:pt x="9525" y="335279"/>
                  </a:lnTo>
                  <a:lnTo>
                    <a:pt x="2539" y="380364"/>
                  </a:lnTo>
                  <a:lnTo>
                    <a:pt x="0" y="426720"/>
                  </a:lnTo>
                  <a:lnTo>
                    <a:pt x="2539" y="473075"/>
                  </a:lnTo>
                  <a:lnTo>
                    <a:pt x="9525" y="518160"/>
                  </a:lnTo>
                  <a:lnTo>
                    <a:pt x="21589" y="561975"/>
                  </a:lnTo>
                  <a:lnTo>
                    <a:pt x="37464" y="603250"/>
                  </a:lnTo>
                  <a:lnTo>
                    <a:pt x="57784" y="641985"/>
                  </a:lnTo>
                  <a:lnTo>
                    <a:pt x="81914" y="678814"/>
                  </a:lnTo>
                  <a:lnTo>
                    <a:pt x="109854" y="712470"/>
                  </a:lnTo>
                  <a:lnTo>
                    <a:pt x="140334" y="743585"/>
                  </a:lnTo>
                  <a:lnTo>
                    <a:pt x="174625" y="771525"/>
                  </a:lnTo>
                  <a:lnTo>
                    <a:pt x="210820" y="795020"/>
                  </a:lnTo>
                  <a:lnTo>
                    <a:pt x="250189" y="815339"/>
                  </a:lnTo>
                  <a:lnTo>
                    <a:pt x="291464" y="831850"/>
                  </a:lnTo>
                  <a:lnTo>
                    <a:pt x="334645" y="843914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914"/>
                  </a:lnTo>
                  <a:lnTo>
                    <a:pt x="561339" y="831850"/>
                  </a:lnTo>
                  <a:lnTo>
                    <a:pt x="602614" y="815339"/>
                  </a:lnTo>
                  <a:lnTo>
                    <a:pt x="641984" y="795020"/>
                  </a:lnTo>
                  <a:lnTo>
                    <a:pt x="678814" y="771525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89" y="678814"/>
                  </a:lnTo>
                  <a:lnTo>
                    <a:pt x="795020" y="641985"/>
                  </a:lnTo>
                  <a:lnTo>
                    <a:pt x="815339" y="603250"/>
                  </a:lnTo>
                  <a:lnTo>
                    <a:pt x="831214" y="561975"/>
                  </a:lnTo>
                  <a:lnTo>
                    <a:pt x="843279" y="518160"/>
                  </a:lnTo>
                  <a:lnTo>
                    <a:pt x="850900" y="473075"/>
                  </a:lnTo>
                  <a:lnTo>
                    <a:pt x="853439" y="426720"/>
                  </a:lnTo>
                  <a:lnTo>
                    <a:pt x="850900" y="380364"/>
                  </a:lnTo>
                  <a:lnTo>
                    <a:pt x="843279" y="335279"/>
                  </a:lnTo>
                  <a:lnTo>
                    <a:pt x="831214" y="292100"/>
                  </a:lnTo>
                  <a:lnTo>
                    <a:pt x="815339" y="250825"/>
                  </a:lnTo>
                  <a:lnTo>
                    <a:pt x="795020" y="211454"/>
                  </a:lnTo>
                  <a:lnTo>
                    <a:pt x="770889" y="174625"/>
                  </a:lnTo>
                  <a:lnTo>
                    <a:pt x="742950" y="140970"/>
                  </a:lnTo>
                  <a:lnTo>
                    <a:pt x="712470" y="109854"/>
                  </a:lnTo>
                  <a:lnTo>
                    <a:pt x="678814" y="82550"/>
                  </a:lnTo>
                  <a:lnTo>
                    <a:pt x="641984" y="58420"/>
                  </a:lnTo>
                  <a:lnTo>
                    <a:pt x="602614" y="38100"/>
                  </a:lnTo>
                  <a:lnTo>
                    <a:pt x="561339" y="21589"/>
                  </a:lnTo>
                  <a:lnTo>
                    <a:pt x="518159" y="10160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95945" y="212089"/>
              <a:ext cx="765175" cy="6083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04795" y="671829"/>
            <a:ext cx="4536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ERKENNEN</a:t>
            </a:r>
            <a:r>
              <a:rPr spc="-15" dirty="0"/>
              <a:t> </a:t>
            </a:r>
            <a:r>
              <a:rPr spc="-5" dirty="0"/>
              <a:t>VON</a:t>
            </a:r>
            <a:r>
              <a:rPr spc="-15" dirty="0"/>
              <a:t> </a:t>
            </a:r>
            <a:r>
              <a:rPr spc="-5" dirty="0"/>
              <a:t>PROPAGANDA</a:t>
            </a:r>
            <a:r>
              <a:rPr spc="-10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spc="-5" dirty="0"/>
              <a:t>DEN</a:t>
            </a:r>
            <a:r>
              <a:rPr spc="-10" dirty="0"/>
              <a:t> </a:t>
            </a:r>
            <a:r>
              <a:rPr spc="-15" dirty="0"/>
              <a:t>MEDIEN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8404" y="1318005"/>
            <a:ext cx="2769235" cy="1483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5080" indent="-287020">
              <a:lnSpc>
                <a:spcPct val="99600"/>
              </a:lnSpc>
              <a:spcBef>
                <a:spcPts val="110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Das Erkennen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von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manipulierten Inhalten in den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Medien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kann helfen, die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Verbreitung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von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Fake News,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Fehlinformationen und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Propaganda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zu stoppen.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8404" y="3023616"/>
            <a:ext cx="2831465" cy="1727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5080" indent="-287020">
              <a:lnSpc>
                <a:spcPct val="99600"/>
              </a:lnSpc>
              <a:spcBef>
                <a:spcPts val="110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Dies kann uns helfen,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verantwortungsvolle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Entscheidungen zu treffen, die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auf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zuverlässigen,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vertrauenswürdigen und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genauen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Informationen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beruhen.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26509" y="4372609"/>
            <a:ext cx="27457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Quelle:</a:t>
            </a:r>
            <a:r>
              <a:rPr sz="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https://www.youtube.com/watch?v=KnnVqA3PBUg</a:t>
            </a:r>
            <a:endParaRPr sz="9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2879" y="88900"/>
            <a:ext cx="8822056" cy="853440"/>
            <a:chOff x="182879" y="88900"/>
            <a:chExt cx="8822056" cy="8534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10160"/>
                  </a:lnTo>
                  <a:lnTo>
                    <a:pt x="291465" y="22225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825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709"/>
                  </a:lnTo>
                  <a:lnTo>
                    <a:pt x="9525" y="518795"/>
                  </a:lnTo>
                  <a:lnTo>
                    <a:pt x="21590" y="561975"/>
                  </a:lnTo>
                  <a:lnTo>
                    <a:pt x="37465" y="603250"/>
                  </a:lnTo>
                  <a:lnTo>
                    <a:pt x="57785" y="642620"/>
                  </a:lnTo>
                  <a:lnTo>
                    <a:pt x="81915" y="678815"/>
                  </a:lnTo>
                  <a:lnTo>
                    <a:pt x="109855" y="713105"/>
                  </a:lnTo>
                  <a:lnTo>
                    <a:pt x="140335" y="743585"/>
                  </a:lnTo>
                  <a:lnTo>
                    <a:pt x="174625" y="771525"/>
                  </a:lnTo>
                  <a:lnTo>
                    <a:pt x="210820" y="795655"/>
                  </a:lnTo>
                  <a:lnTo>
                    <a:pt x="250190" y="815975"/>
                  </a:lnTo>
                  <a:lnTo>
                    <a:pt x="291465" y="831850"/>
                  </a:lnTo>
                  <a:lnTo>
                    <a:pt x="334645" y="843915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2615" y="815975"/>
                  </a:lnTo>
                  <a:lnTo>
                    <a:pt x="641985" y="795655"/>
                  </a:lnTo>
                  <a:lnTo>
                    <a:pt x="678815" y="771525"/>
                  </a:lnTo>
                  <a:lnTo>
                    <a:pt x="712470" y="743585"/>
                  </a:lnTo>
                  <a:lnTo>
                    <a:pt x="742950" y="713105"/>
                  </a:lnTo>
                  <a:lnTo>
                    <a:pt x="770890" y="678815"/>
                  </a:lnTo>
                  <a:lnTo>
                    <a:pt x="795020" y="642620"/>
                  </a:lnTo>
                  <a:lnTo>
                    <a:pt x="815340" y="603250"/>
                  </a:lnTo>
                  <a:lnTo>
                    <a:pt x="831215" y="561975"/>
                  </a:lnTo>
                  <a:lnTo>
                    <a:pt x="843280" y="518795"/>
                  </a:lnTo>
                  <a:lnTo>
                    <a:pt x="850900" y="473709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825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2225"/>
                  </a:lnTo>
                  <a:lnTo>
                    <a:pt x="518160" y="10160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5945" y="212089"/>
              <a:ext cx="765175" cy="608329"/>
            </a:xfrm>
            <a:prstGeom prst="rect">
              <a:avLst/>
            </a:prstGeom>
          </p:spPr>
        </p:pic>
      </p:grpSp>
      <p:pic>
        <p:nvPicPr>
          <p:cNvPr id="14" name="Onlinemedien 13" title="Propaganda to Social Media: Misinformation in a Time of Crisis">
            <a:hlinkClick r:id="" action="ppaction://media"/>
            <a:extLst>
              <a:ext uri="{FF2B5EF4-FFF2-40B4-BE49-F238E27FC236}">
                <a16:creationId xmlns:a16="http://schemas.microsoft.com/office/drawing/2014/main" id="{7BA1D753-EEA6-44A5-FB0C-6972F868DF6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791333" y="1492247"/>
            <a:ext cx="4927880" cy="278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9017" y="333642"/>
            <a:ext cx="466521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143000">
              <a:lnSpc>
                <a:spcPct val="99600"/>
              </a:lnSpc>
              <a:spcBef>
                <a:spcPts val="105"/>
              </a:spcBef>
            </a:pPr>
            <a:r>
              <a:rPr dirty="0"/>
              <a:t>AKTIVITÄT 3.2.1 </a:t>
            </a:r>
            <a:r>
              <a:rPr spc="5" dirty="0"/>
              <a:t> </a:t>
            </a:r>
            <a:br>
              <a:rPr lang="de-AT" spc="5" dirty="0"/>
            </a:br>
            <a:r>
              <a:rPr spc="-5" dirty="0">
                <a:solidFill>
                  <a:srgbClr val="FFFFFF"/>
                </a:solidFill>
              </a:rPr>
              <a:t>VERBREITUNG VON DIGITALER </a:t>
            </a:r>
            <a:r>
              <a:rPr spc="-39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PROPAGANDA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5563" y="1346961"/>
            <a:ext cx="3587750" cy="2944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Schritt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1: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Identifizieren Sie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3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Merkmale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von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Propaganda.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 dirty="0">
              <a:latin typeface="Calibri"/>
              <a:cs typeface="Calibri"/>
            </a:endParaRPr>
          </a:p>
          <a:p>
            <a:pPr marL="12700" marR="571500">
              <a:lnSpc>
                <a:spcPct val="996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Schritt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2: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Recherchieren Sie ein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Beispiel für zeitgenössische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Propaganda und füllen Sie die unten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stehende Vorlage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aus.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Schritt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Teilen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Ihr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Beispiel</a:t>
            </a:r>
            <a:r>
              <a:rPr sz="1600" spc="-15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245" y="89535"/>
            <a:ext cx="8822690" cy="4796790"/>
            <a:chOff x="182245" y="89535"/>
            <a:chExt cx="8822690" cy="4796790"/>
          </a:xfrm>
        </p:grpSpPr>
        <p:sp>
          <p:nvSpPr>
            <p:cNvPr id="6" name="object 6"/>
            <p:cNvSpPr/>
            <p:nvPr/>
          </p:nvSpPr>
          <p:spPr>
            <a:xfrm>
              <a:off x="8151495" y="89535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9525"/>
                  </a:lnTo>
                  <a:lnTo>
                    <a:pt x="291464" y="21589"/>
                  </a:lnTo>
                  <a:lnTo>
                    <a:pt x="250189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4" y="109854"/>
                  </a:lnTo>
                  <a:lnTo>
                    <a:pt x="109854" y="140969"/>
                  </a:lnTo>
                  <a:lnTo>
                    <a:pt x="81914" y="174625"/>
                  </a:lnTo>
                  <a:lnTo>
                    <a:pt x="57784" y="211454"/>
                  </a:lnTo>
                  <a:lnTo>
                    <a:pt x="37464" y="250189"/>
                  </a:lnTo>
                  <a:lnTo>
                    <a:pt x="21589" y="291464"/>
                  </a:lnTo>
                  <a:lnTo>
                    <a:pt x="9525" y="335279"/>
                  </a:lnTo>
                  <a:lnTo>
                    <a:pt x="2539" y="380364"/>
                  </a:lnTo>
                  <a:lnTo>
                    <a:pt x="0" y="426719"/>
                  </a:lnTo>
                  <a:lnTo>
                    <a:pt x="2539" y="473075"/>
                  </a:lnTo>
                  <a:lnTo>
                    <a:pt x="9525" y="518160"/>
                  </a:lnTo>
                  <a:lnTo>
                    <a:pt x="21589" y="561339"/>
                  </a:lnTo>
                  <a:lnTo>
                    <a:pt x="37464" y="602614"/>
                  </a:lnTo>
                  <a:lnTo>
                    <a:pt x="57784" y="641985"/>
                  </a:lnTo>
                  <a:lnTo>
                    <a:pt x="81914" y="678814"/>
                  </a:lnTo>
                  <a:lnTo>
                    <a:pt x="109854" y="712469"/>
                  </a:lnTo>
                  <a:lnTo>
                    <a:pt x="140334" y="743585"/>
                  </a:lnTo>
                  <a:lnTo>
                    <a:pt x="174625" y="770889"/>
                  </a:lnTo>
                  <a:lnTo>
                    <a:pt x="210820" y="795019"/>
                  </a:lnTo>
                  <a:lnTo>
                    <a:pt x="250189" y="815339"/>
                  </a:lnTo>
                  <a:lnTo>
                    <a:pt x="291464" y="831850"/>
                  </a:lnTo>
                  <a:lnTo>
                    <a:pt x="334645" y="843279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279"/>
                  </a:lnTo>
                  <a:lnTo>
                    <a:pt x="561339" y="831850"/>
                  </a:lnTo>
                  <a:lnTo>
                    <a:pt x="602614" y="815339"/>
                  </a:lnTo>
                  <a:lnTo>
                    <a:pt x="641984" y="795019"/>
                  </a:lnTo>
                  <a:lnTo>
                    <a:pt x="678814" y="770889"/>
                  </a:lnTo>
                  <a:lnTo>
                    <a:pt x="712470" y="743585"/>
                  </a:lnTo>
                  <a:lnTo>
                    <a:pt x="742950" y="712469"/>
                  </a:lnTo>
                  <a:lnTo>
                    <a:pt x="770889" y="678814"/>
                  </a:lnTo>
                  <a:lnTo>
                    <a:pt x="795020" y="641985"/>
                  </a:lnTo>
                  <a:lnTo>
                    <a:pt x="815339" y="602614"/>
                  </a:lnTo>
                  <a:lnTo>
                    <a:pt x="831214" y="561339"/>
                  </a:lnTo>
                  <a:lnTo>
                    <a:pt x="843279" y="518160"/>
                  </a:lnTo>
                  <a:lnTo>
                    <a:pt x="850900" y="473075"/>
                  </a:lnTo>
                  <a:lnTo>
                    <a:pt x="853439" y="426719"/>
                  </a:lnTo>
                  <a:lnTo>
                    <a:pt x="850900" y="380364"/>
                  </a:lnTo>
                  <a:lnTo>
                    <a:pt x="843279" y="335279"/>
                  </a:lnTo>
                  <a:lnTo>
                    <a:pt x="831214" y="291464"/>
                  </a:lnTo>
                  <a:lnTo>
                    <a:pt x="815339" y="250189"/>
                  </a:lnTo>
                  <a:lnTo>
                    <a:pt x="795020" y="211454"/>
                  </a:lnTo>
                  <a:lnTo>
                    <a:pt x="770889" y="174625"/>
                  </a:lnTo>
                  <a:lnTo>
                    <a:pt x="742950" y="140969"/>
                  </a:lnTo>
                  <a:lnTo>
                    <a:pt x="712470" y="109854"/>
                  </a:lnTo>
                  <a:lnTo>
                    <a:pt x="678814" y="82550"/>
                  </a:lnTo>
                  <a:lnTo>
                    <a:pt x="641984" y="58419"/>
                  </a:lnTo>
                  <a:lnTo>
                    <a:pt x="602614" y="38100"/>
                  </a:lnTo>
                  <a:lnTo>
                    <a:pt x="561339" y="21589"/>
                  </a:lnTo>
                  <a:lnTo>
                    <a:pt x="518159" y="9525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5945" y="213360"/>
              <a:ext cx="765175" cy="6083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245" y="112776"/>
              <a:ext cx="1724787" cy="4749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56835" y="1579613"/>
              <a:ext cx="3451224" cy="330644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05095" y="1606918"/>
            <a:ext cx="3338576" cy="3202940"/>
          </a:xfrm>
          <a:prstGeom prst="rect">
            <a:avLst/>
          </a:prstGeom>
        </p:spPr>
      </p:pic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664074"/>
              </p:ext>
            </p:extLst>
          </p:nvPr>
        </p:nvGraphicFramePr>
        <p:xfrm>
          <a:off x="5205095" y="1602739"/>
          <a:ext cx="3321557" cy="3203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6819">
                <a:tc>
                  <a:txBody>
                    <a:bodyPr/>
                    <a:lstStyle/>
                    <a:p>
                      <a:pPr marL="50800">
                        <a:lnSpc>
                          <a:spcPts val="1170"/>
                        </a:lnSpc>
                      </a:pP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Beispiel</a:t>
                      </a: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für</a:t>
                      </a:r>
                      <a:r>
                        <a:rPr sz="110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zeitgenössische</a:t>
                      </a: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Propaganda:</a:t>
                      </a:r>
                      <a:r>
                        <a:rPr sz="110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Quelle</a:t>
                      </a:r>
                      <a:r>
                        <a:rPr sz="1100" i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i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hier</a:t>
                      </a:r>
                      <a:r>
                        <a:rPr sz="1100" i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hinzufügen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2786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29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Wer</a:t>
                      </a:r>
                      <a:r>
                        <a:rPr sz="11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ist</a:t>
                      </a:r>
                      <a:r>
                        <a:rPr sz="11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das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Zielpublikum?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2786"/>
                      </a:solidFill>
                      <a:prstDash val="solid"/>
                    </a:lnL>
                    <a:lnR w="28575">
                      <a:solidFill>
                        <a:srgbClr val="002986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2786"/>
                      </a:solidFill>
                      <a:prstDash val="solid"/>
                    </a:lnB>
                    <a:solidFill>
                      <a:srgbClr val="99A9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40640">
                        <a:lnSpc>
                          <a:spcPts val="1180"/>
                        </a:lnSpc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Warum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wird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dies</a:t>
                      </a: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als </a:t>
                      </a:r>
                      <a:r>
                        <a:rPr sz="11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Propaganda</a:t>
                      </a:r>
                      <a:r>
                        <a:rPr sz="11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betrachtet?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2786"/>
                      </a:solidFill>
                      <a:prstDash val="solid"/>
                    </a:lnL>
                    <a:lnR w="28575">
                      <a:solidFill>
                        <a:srgbClr val="002986"/>
                      </a:solidFill>
                      <a:prstDash val="solid"/>
                    </a:lnR>
                    <a:lnT w="9525">
                      <a:solidFill>
                        <a:srgbClr val="002786"/>
                      </a:solidFill>
                      <a:prstDash val="solid"/>
                    </a:lnT>
                    <a:lnB w="9525">
                      <a:solidFill>
                        <a:srgbClr val="00278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837">
                <a:tc>
                  <a:txBody>
                    <a:bodyPr/>
                    <a:lstStyle/>
                    <a:p>
                      <a:pPr marL="40640" marR="314325">
                        <a:lnSpc>
                          <a:spcPts val="118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Welche</a:t>
                      </a: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Techniken</a:t>
                      </a:r>
                      <a:r>
                        <a:rPr sz="110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werden</a:t>
                      </a:r>
                      <a:r>
                        <a:rPr sz="110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dieser</a:t>
                      </a:r>
                      <a:r>
                        <a:rPr sz="110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Propagandabotschaft </a:t>
                      </a:r>
                      <a:r>
                        <a:rPr sz="1100" spc="-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verwendet?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2786"/>
                      </a:solidFill>
                      <a:prstDash val="solid"/>
                    </a:lnL>
                    <a:lnR w="28575">
                      <a:solidFill>
                        <a:srgbClr val="002986"/>
                      </a:solidFill>
                      <a:prstDash val="solid"/>
                    </a:lnR>
                    <a:lnT w="9525">
                      <a:solidFill>
                        <a:srgbClr val="002786"/>
                      </a:solidFill>
                      <a:prstDash val="solid"/>
                    </a:lnT>
                    <a:lnB w="9525">
                      <a:solidFill>
                        <a:srgbClr val="002786"/>
                      </a:solidFill>
                      <a:prstDash val="solid"/>
                    </a:lnB>
                    <a:solidFill>
                      <a:srgbClr val="99A9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064">
                <a:tc>
                  <a:txBody>
                    <a:bodyPr/>
                    <a:lstStyle/>
                    <a:p>
                      <a:pPr marL="40640">
                        <a:lnSpc>
                          <a:spcPts val="1185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Ist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ein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wirksames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Stück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Propaganda?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Warum?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2786"/>
                      </a:solidFill>
                      <a:prstDash val="solid"/>
                    </a:lnL>
                    <a:lnR w="28575">
                      <a:solidFill>
                        <a:srgbClr val="002986"/>
                      </a:solidFill>
                      <a:prstDash val="solid"/>
                    </a:lnR>
                    <a:lnT w="9525">
                      <a:solidFill>
                        <a:srgbClr val="002786"/>
                      </a:solidFill>
                      <a:prstDash val="solid"/>
                    </a:lnT>
                    <a:lnB w="9525">
                      <a:solidFill>
                        <a:srgbClr val="00278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4688" y="747267"/>
            <a:ext cx="3062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1.2</a:t>
            </a:r>
            <a:r>
              <a:rPr spc="-15" dirty="0"/>
              <a:t> </a:t>
            </a:r>
            <a:r>
              <a:rPr lang="de-AT" spc="-15" dirty="0"/>
              <a:t>VER</a:t>
            </a:r>
            <a:r>
              <a:rPr dirty="0"/>
              <a:t>BREITUNG</a:t>
            </a:r>
            <a:r>
              <a:rPr spc="-20" dirty="0"/>
              <a:t> </a:t>
            </a:r>
            <a:r>
              <a:rPr spc="-5" dirty="0"/>
              <a:t>VON</a:t>
            </a:r>
            <a:r>
              <a:rPr spc="-20" dirty="0"/>
              <a:t> MEM</a:t>
            </a:r>
            <a:r>
              <a:rPr lang="de-AT" spc="-20" dirty="0"/>
              <a:t>ES</a:t>
            </a:r>
            <a:endParaRPr spc="-20" dirty="0"/>
          </a:p>
        </p:txBody>
      </p:sp>
      <p:sp>
        <p:nvSpPr>
          <p:cNvPr id="5" name="object 5"/>
          <p:cNvSpPr txBox="1"/>
          <p:nvPr/>
        </p:nvSpPr>
        <p:spPr>
          <a:xfrm>
            <a:off x="274574" y="1402588"/>
            <a:ext cx="4660899" cy="33162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720" indent="-287655">
              <a:lnSpc>
                <a:spcPts val="1670"/>
              </a:lnSpc>
              <a:spcBef>
                <a:spcPts val="95"/>
              </a:spcBef>
              <a:buClr>
                <a:srgbClr val="FFAA14"/>
              </a:buClr>
              <a:buFont typeface="Wingdings"/>
              <a:buChar char=""/>
              <a:tabLst>
                <a:tab pos="299720" algn="l"/>
                <a:tab pos="300355" algn="l"/>
              </a:tabLst>
            </a:pP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Was</a:t>
            </a:r>
            <a:r>
              <a:rPr sz="1400" b="1" spc="-2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ist</a:t>
            </a:r>
            <a:r>
              <a:rPr sz="1400" b="1" spc="-15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ein</a:t>
            </a:r>
            <a:r>
              <a:rPr sz="1400" b="1" spc="-1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FA9F28"/>
                </a:solidFill>
                <a:latin typeface="Calibri"/>
                <a:cs typeface="Calibri"/>
              </a:rPr>
              <a:t>Meme?</a:t>
            </a:r>
            <a:endParaRPr sz="1400" dirty="0">
              <a:latin typeface="Calibri"/>
              <a:cs typeface="Calibri"/>
            </a:endParaRPr>
          </a:p>
          <a:p>
            <a:pPr marL="13335" marR="533400">
              <a:lnSpc>
                <a:spcPts val="1670"/>
              </a:lnSpc>
              <a:spcBef>
                <a:spcPts val="5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Ein Meme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ist</a:t>
            </a: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 ein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DE" sz="1400" i="1" spc="-5" dirty="0">
                <a:solidFill>
                  <a:srgbClr val="FFFFFF"/>
                </a:solidFill>
                <a:latin typeface="Calibri"/>
                <a:cs typeface="Calibri"/>
              </a:rPr>
              <a:t>(interessantes oder witziges) Bild, Video o. Ä., das in sozialen Netzwerken schnell und weit verbreitet wird. (Duden, 2022)</a:t>
            </a:r>
          </a:p>
          <a:p>
            <a:pPr marL="13335" marR="533400">
              <a:lnSpc>
                <a:spcPts val="1670"/>
              </a:lnSpc>
              <a:spcBef>
                <a:spcPts val="55"/>
              </a:spcBef>
            </a:pPr>
            <a:endParaRPr sz="1350" dirty="0">
              <a:latin typeface="Calibri"/>
              <a:cs typeface="Calibri"/>
            </a:endParaRPr>
          </a:p>
          <a:p>
            <a:pPr marL="299720" indent="-287655">
              <a:lnSpc>
                <a:spcPts val="1670"/>
              </a:lnSpc>
              <a:buClr>
                <a:srgbClr val="FFAA14"/>
              </a:buClr>
              <a:buFont typeface="Wingdings"/>
              <a:buChar char=""/>
              <a:tabLst>
                <a:tab pos="299720" algn="l"/>
                <a:tab pos="300355" algn="l"/>
              </a:tabLst>
            </a:pPr>
            <a:r>
              <a:rPr sz="1400" b="1" spc="-10" dirty="0">
                <a:solidFill>
                  <a:srgbClr val="FA9F28"/>
                </a:solidFill>
                <a:latin typeface="Calibri"/>
                <a:cs typeface="Calibri"/>
              </a:rPr>
              <a:t>Warum</a:t>
            </a: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 sind Memes</a:t>
            </a:r>
            <a:r>
              <a:rPr sz="1400" b="1" spc="1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A9F28"/>
                </a:solidFill>
                <a:latin typeface="Calibri"/>
                <a:cs typeface="Calibri"/>
              </a:rPr>
              <a:t>so</a:t>
            </a:r>
            <a:r>
              <a:rPr sz="1400" b="1" spc="-2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FA9F28"/>
                </a:solidFill>
                <a:latin typeface="Calibri"/>
                <a:cs typeface="Calibri"/>
              </a:rPr>
              <a:t>beliebt?</a:t>
            </a:r>
            <a:endParaRPr sz="1400" dirty="0">
              <a:latin typeface="Calibri"/>
              <a:cs typeface="Calibri"/>
            </a:endParaRPr>
          </a:p>
          <a:p>
            <a:pPr marL="13335" marR="539750">
              <a:lnSpc>
                <a:spcPts val="1670"/>
              </a:lnSpc>
              <a:spcBef>
                <a:spcPts val="5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Memes repräsentieren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die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Internetkultur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bieten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ein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komisches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Bild,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das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sich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mit politischen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Äußerungen,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gesellschaftlichen Ängsten und aktuellen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Trends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auseinandersetzt.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 dirty="0">
              <a:latin typeface="Calibri"/>
              <a:cs typeface="Calibri"/>
            </a:endParaRPr>
          </a:p>
          <a:p>
            <a:pPr marL="299720" indent="-287655" algn="just">
              <a:lnSpc>
                <a:spcPts val="1670"/>
              </a:lnSpc>
              <a:buFont typeface="Wingdings"/>
              <a:buChar char=""/>
              <a:tabLst>
                <a:tab pos="300355" algn="l"/>
              </a:tabLst>
            </a:pP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Wie</a:t>
            </a:r>
            <a:r>
              <a:rPr sz="1400" b="1" spc="-2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verbreiten</a:t>
            </a:r>
            <a:r>
              <a:rPr sz="1400" b="1" spc="-15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A9F28"/>
                </a:solidFill>
                <a:latin typeface="Calibri"/>
                <a:cs typeface="Calibri"/>
              </a:rPr>
              <a:t>Meme</a:t>
            </a:r>
            <a:r>
              <a:rPr sz="1400" b="1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FA9F28"/>
                </a:solidFill>
                <a:latin typeface="Calibri"/>
                <a:cs typeface="Calibri"/>
              </a:rPr>
              <a:t>Informationen?</a:t>
            </a:r>
            <a:endParaRPr sz="1400" dirty="0">
              <a:latin typeface="Calibri"/>
              <a:cs typeface="Calibri"/>
            </a:endParaRPr>
          </a:p>
          <a:p>
            <a:pPr marL="13335" marR="5080" algn="just">
              <a:lnSpc>
                <a:spcPts val="1670"/>
              </a:lnSpc>
              <a:spcBef>
                <a:spcPts val="5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Mit 3,5 Milliarden Menschen,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die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mindestens 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eine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Socia</a:t>
            </a: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Medi</a:t>
            </a: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a-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Plattform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nutzen (University of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Oxford,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2019),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sind Memes eine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schnelle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Methode,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Informationen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verbreiten.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2879" y="88900"/>
            <a:ext cx="8833740" cy="4824842"/>
            <a:chOff x="182879" y="88900"/>
            <a:chExt cx="8833740" cy="4824842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10160"/>
                  </a:lnTo>
                  <a:lnTo>
                    <a:pt x="291465" y="22225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825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709"/>
                  </a:lnTo>
                  <a:lnTo>
                    <a:pt x="9525" y="518795"/>
                  </a:lnTo>
                  <a:lnTo>
                    <a:pt x="21590" y="561975"/>
                  </a:lnTo>
                  <a:lnTo>
                    <a:pt x="37465" y="603250"/>
                  </a:lnTo>
                  <a:lnTo>
                    <a:pt x="57785" y="642620"/>
                  </a:lnTo>
                  <a:lnTo>
                    <a:pt x="81915" y="678815"/>
                  </a:lnTo>
                  <a:lnTo>
                    <a:pt x="109855" y="713105"/>
                  </a:lnTo>
                  <a:lnTo>
                    <a:pt x="140335" y="743585"/>
                  </a:lnTo>
                  <a:lnTo>
                    <a:pt x="174625" y="771525"/>
                  </a:lnTo>
                  <a:lnTo>
                    <a:pt x="210820" y="795655"/>
                  </a:lnTo>
                  <a:lnTo>
                    <a:pt x="250190" y="815975"/>
                  </a:lnTo>
                  <a:lnTo>
                    <a:pt x="291465" y="831850"/>
                  </a:lnTo>
                  <a:lnTo>
                    <a:pt x="334645" y="843915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2615" y="815975"/>
                  </a:lnTo>
                  <a:lnTo>
                    <a:pt x="641985" y="795655"/>
                  </a:lnTo>
                  <a:lnTo>
                    <a:pt x="678815" y="771525"/>
                  </a:lnTo>
                  <a:lnTo>
                    <a:pt x="712470" y="743585"/>
                  </a:lnTo>
                  <a:lnTo>
                    <a:pt x="742950" y="713105"/>
                  </a:lnTo>
                  <a:lnTo>
                    <a:pt x="770890" y="678815"/>
                  </a:lnTo>
                  <a:lnTo>
                    <a:pt x="795020" y="642620"/>
                  </a:lnTo>
                  <a:lnTo>
                    <a:pt x="815340" y="603250"/>
                  </a:lnTo>
                  <a:lnTo>
                    <a:pt x="831215" y="561975"/>
                  </a:lnTo>
                  <a:lnTo>
                    <a:pt x="843280" y="518795"/>
                  </a:lnTo>
                  <a:lnTo>
                    <a:pt x="850900" y="473709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825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2225"/>
                  </a:lnTo>
                  <a:lnTo>
                    <a:pt x="518160" y="10160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945" y="212089"/>
              <a:ext cx="765175" cy="6083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0249" y="1534766"/>
              <a:ext cx="1846579" cy="29983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8937" y="1029123"/>
              <a:ext cx="2015998" cy="19291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1604" y="3033938"/>
              <a:ext cx="2025015" cy="18798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84625" y="1261110"/>
            <a:ext cx="5032375" cy="2525395"/>
          </a:xfrm>
          <a:prstGeom prst="rect">
            <a:avLst/>
          </a:prstGeom>
          <a:solidFill>
            <a:srgbClr val="002986"/>
          </a:solidFill>
          <a:ln w="25400">
            <a:solidFill>
              <a:srgbClr val="001B6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534670" marR="352425" indent="-381000">
              <a:lnSpc>
                <a:spcPct val="96700"/>
              </a:lnSpc>
              <a:buSzPct val="171428"/>
              <a:buFont typeface="Wingdings"/>
              <a:buChar char=""/>
              <a:tabLst>
                <a:tab pos="534670" algn="l"/>
                <a:tab pos="535305" algn="l"/>
              </a:tabLst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Memes wurden mit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der weiten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Verbreitung des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Internets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immer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beliebter.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Die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modernen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Technologien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machen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allen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leicht, Bilder und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Videos zu bearbeiten und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sie im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Handumdrehen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 teilen.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Wingdings"/>
              <a:buChar char=""/>
            </a:pPr>
            <a:endParaRPr sz="1450" dirty="0">
              <a:latin typeface="Calibri"/>
              <a:cs typeface="Calibri"/>
            </a:endParaRPr>
          </a:p>
          <a:p>
            <a:pPr marL="534670" marR="345440" indent="-381000">
              <a:lnSpc>
                <a:spcPts val="1639"/>
              </a:lnSpc>
              <a:buSzPct val="171428"/>
              <a:buFont typeface="Wingdings"/>
              <a:buChar char=""/>
              <a:tabLst>
                <a:tab pos="534670" algn="l"/>
                <a:tab pos="535305" algn="l"/>
              </a:tabLst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Memes sind meist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harmlos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und für Satire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 Komik 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gedacht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. Es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ist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jedoch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wichtig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 verstehen,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wie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Memes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dazu verwendet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werden können, Gruppen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oder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Einzelpersonen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beleidigen,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Marketing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betreiben,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Fehlinformationen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verbreiten,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selbstironischen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Humor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fördern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oder Cybermobbing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betreiben.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83154" y="404114"/>
            <a:ext cx="358800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MEME:</a:t>
            </a:r>
            <a:r>
              <a:rPr spc="-10" dirty="0"/>
              <a:t> </a:t>
            </a:r>
            <a:r>
              <a:rPr spc="-5" dirty="0"/>
              <a:t>WAS</a:t>
            </a:r>
            <a:r>
              <a:rPr spc="-15" dirty="0"/>
              <a:t> </a:t>
            </a:r>
            <a:r>
              <a:rPr dirty="0"/>
              <a:t>SIND</a:t>
            </a:r>
            <a:r>
              <a:rPr spc="-15" dirty="0"/>
              <a:t> </a:t>
            </a:r>
            <a:r>
              <a:rPr spc="-5" dirty="0"/>
              <a:t>DAS</a:t>
            </a:r>
            <a:r>
              <a:rPr spc="-15" dirty="0"/>
              <a:t> </a:t>
            </a:r>
            <a:r>
              <a:rPr dirty="0"/>
              <a:t>FÜR</a:t>
            </a:r>
            <a:r>
              <a:rPr spc="-10" dirty="0"/>
              <a:t> </a:t>
            </a:r>
            <a:r>
              <a:rPr spc="-20" dirty="0"/>
              <a:t>MEME</a:t>
            </a:r>
            <a:r>
              <a:rPr lang="de-AT" spc="-20" dirty="0"/>
              <a:t>S</a:t>
            </a:r>
            <a:r>
              <a:rPr spc="-20" dirty="0"/>
              <a:t>?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82245" y="89535"/>
            <a:ext cx="8822690" cy="4647565"/>
            <a:chOff x="182245" y="89535"/>
            <a:chExt cx="8822690" cy="46475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590" y="1022349"/>
              <a:ext cx="3588004" cy="37147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51495" y="89535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10160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825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975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1525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915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1525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975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825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10160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245" y="113284"/>
              <a:ext cx="1724787" cy="474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498"/>
            <a:chOff x="0" y="0"/>
            <a:chExt cx="9144000" cy="51434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639" y="1449705"/>
              <a:ext cx="7024370" cy="30194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9234" y="1491614"/>
              <a:ext cx="6905625" cy="2900680"/>
            </a:xfrm>
            <a:custGeom>
              <a:avLst/>
              <a:gdLst/>
              <a:ahLst/>
              <a:cxnLst/>
              <a:rect l="l" t="t" r="r" b="b"/>
              <a:pathLst>
                <a:path w="6905625" h="2900679">
                  <a:moveTo>
                    <a:pt x="6905625" y="0"/>
                  </a:moveTo>
                  <a:lnTo>
                    <a:pt x="0" y="0"/>
                  </a:lnTo>
                  <a:lnTo>
                    <a:pt x="0" y="2900680"/>
                  </a:lnTo>
                  <a:lnTo>
                    <a:pt x="6905625" y="2900680"/>
                  </a:lnTo>
                  <a:lnTo>
                    <a:pt x="6905625" y="0"/>
                  </a:lnTo>
                  <a:close/>
                </a:path>
              </a:pathLst>
            </a:custGeom>
            <a:solidFill>
              <a:srgbClr val="FFFA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9234" y="1491614"/>
              <a:ext cx="6905625" cy="2900680"/>
            </a:xfrm>
            <a:custGeom>
              <a:avLst/>
              <a:gdLst/>
              <a:ahLst/>
              <a:cxnLst/>
              <a:rect l="l" t="t" r="r" b="b"/>
              <a:pathLst>
                <a:path w="6905625" h="2900679">
                  <a:moveTo>
                    <a:pt x="0" y="2900680"/>
                  </a:moveTo>
                  <a:lnTo>
                    <a:pt x="6905625" y="2900680"/>
                  </a:lnTo>
                  <a:lnTo>
                    <a:pt x="6905625" y="0"/>
                  </a:lnTo>
                  <a:lnTo>
                    <a:pt x="0" y="0"/>
                  </a:lnTo>
                  <a:lnTo>
                    <a:pt x="0" y="290068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26514"/>
              <a:ext cx="643255" cy="55181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530" y="1361439"/>
              <a:ext cx="542290" cy="445770"/>
            </a:xfrm>
            <a:custGeom>
              <a:avLst/>
              <a:gdLst/>
              <a:ahLst/>
              <a:cxnLst/>
              <a:rect l="l" t="t" r="r" b="b"/>
              <a:pathLst>
                <a:path w="542290" h="445769">
                  <a:moveTo>
                    <a:pt x="542290" y="146050"/>
                  </a:moveTo>
                  <a:lnTo>
                    <a:pt x="396240" y="146050"/>
                  </a:lnTo>
                  <a:lnTo>
                    <a:pt x="396240" y="0"/>
                  </a:lnTo>
                  <a:lnTo>
                    <a:pt x="146050" y="0"/>
                  </a:lnTo>
                  <a:lnTo>
                    <a:pt x="146050" y="146050"/>
                  </a:lnTo>
                  <a:lnTo>
                    <a:pt x="0" y="146050"/>
                  </a:lnTo>
                  <a:lnTo>
                    <a:pt x="0" y="299720"/>
                  </a:lnTo>
                  <a:lnTo>
                    <a:pt x="146050" y="299720"/>
                  </a:lnTo>
                  <a:lnTo>
                    <a:pt x="146050" y="445770"/>
                  </a:lnTo>
                  <a:lnTo>
                    <a:pt x="396240" y="445770"/>
                  </a:lnTo>
                  <a:lnTo>
                    <a:pt x="396240" y="299720"/>
                  </a:lnTo>
                  <a:lnTo>
                    <a:pt x="542290" y="299720"/>
                  </a:lnTo>
                  <a:lnTo>
                    <a:pt x="542290" y="146050"/>
                  </a:lnTo>
                  <a:close/>
                </a:path>
              </a:pathLst>
            </a:custGeom>
            <a:solidFill>
              <a:srgbClr val="FFAA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530" y="1362075"/>
              <a:ext cx="542290" cy="445134"/>
            </a:xfrm>
            <a:custGeom>
              <a:avLst/>
              <a:gdLst/>
              <a:ahLst/>
              <a:cxnLst/>
              <a:rect l="l" t="t" r="r" b="b"/>
              <a:pathLst>
                <a:path w="542290" h="445135">
                  <a:moveTo>
                    <a:pt x="0" y="146050"/>
                  </a:moveTo>
                  <a:lnTo>
                    <a:pt x="146050" y="146050"/>
                  </a:lnTo>
                  <a:lnTo>
                    <a:pt x="146050" y="0"/>
                  </a:lnTo>
                  <a:lnTo>
                    <a:pt x="396240" y="0"/>
                  </a:lnTo>
                  <a:lnTo>
                    <a:pt x="396240" y="146050"/>
                  </a:lnTo>
                  <a:lnTo>
                    <a:pt x="542290" y="146050"/>
                  </a:lnTo>
                  <a:lnTo>
                    <a:pt x="542290" y="299085"/>
                  </a:lnTo>
                  <a:lnTo>
                    <a:pt x="396240" y="299085"/>
                  </a:lnTo>
                  <a:lnTo>
                    <a:pt x="396240" y="445134"/>
                  </a:lnTo>
                  <a:lnTo>
                    <a:pt x="146050" y="445134"/>
                  </a:lnTo>
                  <a:lnTo>
                    <a:pt x="146050" y="299085"/>
                  </a:lnTo>
                  <a:lnTo>
                    <a:pt x="0" y="299085"/>
                  </a:lnTo>
                  <a:lnTo>
                    <a:pt x="0" y="146050"/>
                  </a:lnTo>
                  <a:close/>
                </a:path>
              </a:pathLst>
            </a:custGeom>
            <a:ln w="25400">
              <a:solidFill>
                <a:srgbClr val="FFEF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98919" y="1598930"/>
              <a:ext cx="808354" cy="40259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654165" y="1635125"/>
              <a:ext cx="701040" cy="295910"/>
            </a:xfrm>
            <a:custGeom>
              <a:avLst/>
              <a:gdLst/>
              <a:ahLst/>
              <a:cxnLst/>
              <a:rect l="l" t="t" r="r" b="b"/>
              <a:pathLst>
                <a:path w="701040" h="295910">
                  <a:moveTo>
                    <a:pt x="701040" y="0"/>
                  </a:moveTo>
                  <a:lnTo>
                    <a:pt x="0" y="0"/>
                  </a:lnTo>
                  <a:lnTo>
                    <a:pt x="0" y="295910"/>
                  </a:lnTo>
                  <a:lnTo>
                    <a:pt x="701040" y="295910"/>
                  </a:lnTo>
                  <a:lnTo>
                    <a:pt x="701040" y="0"/>
                  </a:lnTo>
                  <a:close/>
                </a:path>
              </a:pathLst>
            </a:custGeom>
            <a:solidFill>
              <a:srgbClr val="FA9F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54165" y="1635125"/>
              <a:ext cx="701040" cy="295910"/>
            </a:xfrm>
            <a:custGeom>
              <a:avLst/>
              <a:gdLst/>
              <a:ahLst/>
              <a:cxnLst/>
              <a:rect l="l" t="t" r="r" b="b"/>
              <a:pathLst>
                <a:path w="701040" h="295910">
                  <a:moveTo>
                    <a:pt x="0" y="295910"/>
                  </a:moveTo>
                  <a:lnTo>
                    <a:pt x="701040" y="295910"/>
                  </a:lnTo>
                  <a:lnTo>
                    <a:pt x="701040" y="0"/>
                  </a:lnTo>
                  <a:lnTo>
                    <a:pt x="0" y="0"/>
                  </a:lnTo>
                  <a:lnTo>
                    <a:pt x="0" y="29591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49345" y="1544955"/>
              <a:ext cx="1270" cy="2816860"/>
            </a:xfrm>
            <a:custGeom>
              <a:avLst/>
              <a:gdLst/>
              <a:ahLst/>
              <a:cxnLst/>
              <a:rect l="l" t="t" r="r" b="b"/>
              <a:pathLst>
                <a:path w="1270" h="2816860">
                  <a:moveTo>
                    <a:pt x="0" y="0"/>
                  </a:moveTo>
                  <a:lnTo>
                    <a:pt x="1270" y="2816860"/>
                  </a:lnTo>
                </a:path>
              </a:pathLst>
            </a:custGeom>
            <a:ln w="25399">
              <a:solidFill>
                <a:srgbClr val="FA9F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6684" y="2097479"/>
              <a:ext cx="2136775" cy="17773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248" y="3739832"/>
              <a:ext cx="1866900" cy="1243965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443223" y="545084"/>
            <a:ext cx="2522220" cy="57213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651510" marR="5080" indent="-639445">
              <a:lnSpc>
                <a:spcPts val="2140"/>
              </a:lnSpc>
              <a:spcBef>
                <a:spcPts val="185"/>
              </a:spcBef>
            </a:pPr>
            <a:r>
              <a:rPr spc="-5" dirty="0"/>
              <a:t>VORTEILE</a:t>
            </a:r>
            <a:r>
              <a:rPr spc="-40" dirty="0"/>
              <a:t> </a:t>
            </a:r>
            <a:r>
              <a:rPr dirty="0"/>
              <a:t>UND</a:t>
            </a:r>
            <a:r>
              <a:rPr spc="-25" dirty="0"/>
              <a:t> </a:t>
            </a:r>
            <a:r>
              <a:rPr spc="-15" dirty="0"/>
              <a:t>NACHTEILE </a:t>
            </a:r>
            <a:r>
              <a:rPr spc="-395" dirty="0"/>
              <a:t> </a:t>
            </a:r>
            <a:r>
              <a:rPr spc="-5" dirty="0"/>
              <a:t>VON</a:t>
            </a:r>
            <a:r>
              <a:rPr spc="-10" dirty="0"/>
              <a:t> </a:t>
            </a:r>
            <a:r>
              <a:rPr spc="-15" dirty="0"/>
              <a:t>MEMES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sz="half" idx="2"/>
          </p:nvPr>
        </p:nvSpPr>
        <p:spPr>
          <a:xfrm>
            <a:off x="400177" y="1483395"/>
            <a:ext cx="3208655" cy="2950808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886460">
              <a:lnSpc>
                <a:spcPct val="100000"/>
              </a:lnSpc>
              <a:spcBef>
                <a:spcPts val="490"/>
              </a:spcBef>
            </a:pPr>
            <a:r>
              <a:rPr spc="-15" dirty="0"/>
              <a:t>Vorteile</a:t>
            </a:r>
          </a:p>
          <a:p>
            <a:pPr marL="299720" indent="-287655">
              <a:lnSpc>
                <a:spcPts val="1670"/>
              </a:lnSpc>
              <a:spcBef>
                <a:spcPts val="340"/>
              </a:spcBef>
              <a:buFont typeface="Arial" panose="020B0604020202020204" pitchFamily="34" charset="0"/>
              <a:buChar char="•"/>
              <a:tabLst>
                <a:tab pos="299720" algn="l"/>
                <a:tab pos="300355" algn="l"/>
              </a:tabLst>
            </a:pPr>
            <a:r>
              <a:rPr sz="1400" b="0" spc="-15" dirty="0">
                <a:latin typeface="Calibri"/>
                <a:cs typeface="Calibri"/>
              </a:rPr>
              <a:t>Unterhaltung</a:t>
            </a:r>
            <a:endParaRPr sz="1400" dirty="0">
              <a:latin typeface="Calibri"/>
              <a:cs typeface="Calibri"/>
            </a:endParaRPr>
          </a:p>
          <a:p>
            <a:pPr marL="299720" indent="-287655">
              <a:lnSpc>
                <a:spcPts val="1664"/>
              </a:lnSpc>
              <a:buFont typeface="Arial" panose="020B0604020202020204" pitchFamily="34" charset="0"/>
              <a:buChar char="•"/>
              <a:tabLst>
                <a:tab pos="299720" algn="l"/>
                <a:tab pos="300355" algn="l"/>
              </a:tabLst>
            </a:pPr>
            <a:r>
              <a:rPr sz="1400" b="0" spc="-5" dirty="0">
                <a:latin typeface="Calibri"/>
                <a:cs typeface="Calibri"/>
              </a:rPr>
              <a:t>Kritik</a:t>
            </a:r>
            <a:r>
              <a:rPr sz="1400" b="0" spc="-10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an</a:t>
            </a:r>
            <a:r>
              <a:rPr sz="1400" b="0" spc="-15" dirty="0">
                <a:latin typeface="Calibri"/>
                <a:cs typeface="Calibri"/>
              </a:rPr>
              <a:t> </a:t>
            </a:r>
            <a:r>
              <a:rPr sz="1400" b="0" spc="-5" dirty="0" err="1">
                <a:latin typeface="Calibri"/>
                <a:cs typeface="Calibri"/>
              </a:rPr>
              <a:t>politischen</a:t>
            </a:r>
            <a:r>
              <a:rPr sz="1400" b="0" spc="-5" dirty="0">
                <a:latin typeface="Calibri"/>
                <a:cs typeface="Calibri"/>
              </a:rPr>
              <a:t> </a:t>
            </a:r>
            <a:r>
              <a:rPr sz="1400" b="0" spc="-10" dirty="0">
                <a:latin typeface="Calibri"/>
                <a:cs typeface="Calibri"/>
              </a:rPr>
              <a:t>und</a:t>
            </a:r>
            <a:r>
              <a:rPr lang="de-AT" sz="1400" dirty="0"/>
              <a:t> </a:t>
            </a:r>
            <a:r>
              <a:rPr sz="1400" b="0" spc="-5" dirty="0" err="1">
                <a:latin typeface="Calibri"/>
                <a:cs typeface="Calibri"/>
              </a:rPr>
              <a:t>gesellschaftlichen</a:t>
            </a:r>
            <a:r>
              <a:rPr sz="1400" b="0" spc="-5" dirty="0">
                <a:latin typeface="Calibri"/>
                <a:cs typeface="Calibri"/>
              </a:rPr>
              <a:t> 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Entwicklungen</a:t>
            </a:r>
            <a:r>
              <a:rPr sz="1400" b="0" spc="-35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durch</a:t>
            </a:r>
            <a:r>
              <a:rPr sz="1400" b="0" spc="-30" dirty="0">
                <a:latin typeface="Calibri"/>
                <a:cs typeface="Calibri"/>
              </a:rPr>
              <a:t> </a:t>
            </a:r>
            <a:r>
              <a:rPr sz="1400" b="0" spc="-10" dirty="0">
                <a:latin typeface="Calibri"/>
                <a:cs typeface="Calibri"/>
              </a:rPr>
              <a:t>Satire</a:t>
            </a:r>
            <a:endParaRPr sz="1400" dirty="0">
              <a:latin typeface="Calibri"/>
              <a:cs typeface="Calibri"/>
            </a:endParaRPr>
          </a:p>
          <a:p>
            <a:pPr marL="299720" indent="-287655">
              <a:lnSpc>
                <a:spcPts val="1660"/>
              </a:lnSpc>
              <a:buFont typeface="Arial" panose="020B0604020202020204" pitchFamily="34" charset="0"/>
              <a:buChar char="•"/>
              <a:tabLst>
                <a:tab pos="299720" algn="l"/>
                <a:tab pos="300355" algn="l"/>
              </a:tabLst>
            </a:pPr>
            <a:r>
              <a:rPr sz="1400" b="0" spc="-20" dirty="0">
                <a:latin typeface="Calibri"/>
                <a:cs typeface="Calibri"/>
              </a:rPr>
              <a:t>Kostenlos</a:t>
            </a:r>
            <a:endParaRPr sz="14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299720" algn="l"/>
                <a:tab pos="300355" algn="l"/>
              </a:tabLst>
            </a:pPr>
            <a:r>
              <a:rPr lang="de-AT" sz="1400" b="0" spc="-15" dirty="0">
                <a:latin typeface="Calibri"/>
                <a:cs typeface="Calibri"/>
              </a:rPr>
              <a:t>Ansprechend/identifizierbar </a:t>
            </a:r>
            <a:endParaRPr sz="1400" dirty="0">
              <a:latin typeface="Calibri"/>
              <a:cs typeface="Calibri"/>
            </a:endParaRPr>
          </a:p>
          <a:p>
            <a:pPr marL="299720" marR="473709" indent="-287655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299720" algn="l"/>
                <a:tab pos="300355" algn="l"/>
              </a:tabLst>
            </a:pPr>
            <a:r>
              <a:rPr sz="1400" b="0" spc="-5" dirty="0">
                <a:latin typeface="Calibri"/>
                <a:cs typeface="Calibri"/>
              </a:rPr>
              <a:t>Leicht zu erstellen und </a:t>
            </a:r>
            <a:r>
              <a:rPr sz="1400" b="0" spc="-305" dirty="0">
                <a:latin typeface="Calibri"/>
                <a:cs typeface="Calibri"/>
              </a:rPr>
              <a:t> </a:t>
            </a:r>
            <a:r>
              <a:rPr sz="1400" b="0" spc="-15" dirty="0">
                <a:latin typeface="Calibri"/>
                <a:cs typeface="Calibri"/>
              </a:rPr>
              <a:t>zugänglich</a:t>
            </a:r>
            <a:endParaRPr sz="14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  <a:tabLst>
                <a:tab pos="299720" algn="l"/>
                <a:tab pos="300355" algn="l"/>
              </a:tabLst>
            </a:pPr>
            <a:r>
              <a:rPr lang="de-AT" sz="1400" b="0" spc="-5" dirty="0">
                <a:latin typeface="Calibri"/>
                <a:cs typeface="Calibri"/>
              </a:rPr>
              <a:t>Verbindung</a:t>
            </a:r>
            <a:r>
              <a:rPr sz="1400" b="0" spc="-15" dirty="0">
                <a:latin typeface="Calibri"/>
                <a:cs typeface="Calibri"/>
              </a:rPr>
              <a:t> </a:t>
            </a:r>
            <a:r>
              <a:rPr sz="1400" b="0" spc="-5" dirty="0" err="1">
                <a:latin typeface="Calibri"/>
                <a:cs typeface="Calibri"/>
              </a:rPr>
              <a:t>zwischen</a:t>
            </a:r>
            <a:r>
              <a:rPr sz="1400" b="0" spc="-10" dirty="0">
                <a:latin typeface="Calibri"/>
                <a:cs typeface="Calibri"/>
              </a:rPr>
              <a:t> </a:t>
            </a:r>
            <a:r>
              <a:rPr lang="de-AT" sz="1400" b="0" spc="-20" dirty="0"/>
              <a:t>N</a:t>
            </a:r>
            <a:r>
              <a:rPr sz="1400" b="0" spc="-20" dirty="0" err="1">
                <a:latin typeface="Calibri"/>
                <a:cs typeface="Calibri"/>
              </a:rPr>
              <a:t>utzer</a:t>
            </a:r>
            <a:r>
              <a:rPr lang="de-AT" sz="1400" b="0" spc="-20" dirty="0">
                <a:latin typeface="Calibri"/>
                <a:cs typeface="Calibri"/>
              </a:rPr>
              <a:t>*innen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Calibri"/>
              <a:cs typeface="Calibri"/>
            </a:endParaRPr>
          </a:p>
          <a:p>
            <a:pPr marL="13335" marR="5080" algn="l">
              <a:lnSpc>
                <a:spcPct val="100000"/>
              </a:lnSpc>
            </a:pPr>
            <a:r>
              <a:rPr sz="1400" b="0" spc="-5" dirty="0">
                <a:latin typeface="Calibri"/>
                <a:cs typeface="Calibri"/>
              </a:rPr>
              <a:t>Der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lang="de-AT" sz="1400" b="0" spc="-5" dirty="0">
                <a:latin typeface="Calibri"/>
                <a:cs typeface="Calibri"/>
              </a:rPr>
              <a:t>‚</a:t>
            </a:r>
            <a:r>
              <a:rPr sz="1400" b="0" spc="-5" dirty="0" err="1">
                <a:latin typeface="Calibri"/>
                <a:cs typeface="Calibri"/>
              </a:rPr>
              <a:t>Lebenszyklus</a:t>
            </a:r>
            <a:r>
              <a:rPr lang="de-AT" sz="1400" b="0" spc="-5" dirty="0">
                <a:latin typeface="Calibri"/>
                <a:cs typeface="Calibri"/>
              </a:rPr>
              <a:t>‘ </a:t>
            </a:r>
            <a:r>
              <a:rPr sz="1400" b="0" spc="-5" dirty="0">
                <a:latin typeface="Calibri"/>
                <a:cs typeface="Calibri"/>
              </a:rPr>
              <a:t>von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Meme</a:t>
            </a:r>
            <a:r>
              <a:rPr lang="de-AT" sz="1400" b="0" spc="-5" dirty="0">
                <a:latin typeface="Calibri"/>
                <a:cs typeface="Calibri"/>
              </a:rPr>
              <a:t>s</a:t>
            </a:r>
            <a:r>
              <a:rPr sz="1400" b="0" spc="-5" dirty="0">
                <a:latin typeface="Calibri"/>
                <a:cs typeface="Calibri"/>
              </a:rPr>
              <a:t> </a:t>
            </a:r>
            <a:r>
              <a:rPr sz="1400" b="0" spc="-305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bedeutet,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sz="1400" b="0" spc="-5" dirty="0" err="1">
                <a:latin typeface="Calibri"/>
                <a:cs typeface="Calibri"/>
              </a:rPr>
              <a:t>dass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sz="1400" b="0" spc="-5" dirty="0" err="1">
                <a:latin typeface="Calibri"/>
                <a:cs typeface="Calibri"/>
              </a:rPr>
              <a:t>Internetnutzer</a:t>
            </a:r>
            <a:r>
              <a:rPr lang="de-AT" sz="1400" b="0" spc="-5" dirty="0">
                <a:latin typeface="Calibri"/>
                <a:cs typeface="Calibri"/>
              </a:rPr>
              <a:t>*innen</a:t>
            </a:r>
            <a:r>
              <a:rPr sz="1400" b="0" spc="-5" dirty="0">
                <a:latin typeface="Calibri"/>
                <a:cs typeface="Calibri"/>
              </a:rPr>
              <a:t> 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miteinander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über</a:t>
            </a:r>
            <a:r>
              <a:rPr sz="1400" b="0" dirty="0">
                <a:latin typeface="Calibri"/>
                <a:cs typeface="Calibri"/>
              </a:rPr>
              <a:t> </a:t>
            </a:r>
            <a:r>
              <a:rPr sz="1400" b="0" spc="-5" dirty="0">
                <a:latin typeface="Calibri"/>
                <a:cs typeface="Calibri"/>
              </a:rPr>
              <a:t>aktuelle </a:t>
            </a:r>
            <a:r>
              <a:rPr sz="1400" b="0" spc="-305" dirty="0">
                <a:latin typeface="Calibri"/>
                <a:cs typeface="Calibri"/>
              </a:rPr>
              <a:t> </a:t>
            </a:r>
            <a:r>
              <a:rPr sz="1400" b="0" spc="-10" dirty="0">
                <a:latin typeface="Calibri"/>
                <a:cs typeface="Calibri"/>
              </a:rPr>
              <a:t>Ereignisse</a:t>
            </a:r>
            <a:r>
              <a:rPr sz="1400" b="0" spc="-5" dirty="0">
                <a:latin typeface="Calibri"/>
                <a:cs typeface="Calibri"/>
              </a:rPr>
              <a:t> </a:t>
            </a:r>
            <a:r>
              <a:rPr sz="1400" b="0" spc="-10" dirty="0">
                <a:latin typeface="Calibri"/>
                <a:cs typeface="Calibri"/>
              </a:rPr>
              <a:t>diskutieren.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81533" y="1466990"/>
            <a:ext cx="3100070" cy="2807372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922019">
              <a:lnSpc>
                <a:spcPct val="100000"/>
              </a:lnSpc>
              <a:spcBef>
                <a:spcPts val="735"/>
              </a:spcBef>
            </a:pPr>
            <a:r>
              <a:rPr lang="de-AT" sz="1600" b="1" spc="-15" dirty="0">
                <a:latin typeface="Calibri"/>
                <a:cs typeface="Calibri"/>
              </a:rPr>
              <a:t>Nachteile</a:t>
            </a:r>
            <a:endParaRPr sz="1600" dirty="0">
              <a:latin typeface="Calibri"/>
              <a:cs typeface="Calibri"/>
            </a:endParaRPr>
          </a:p>
          <a:p>
            <a:pPr marL="13335" marR="40005">
              <a:lnSpc>
                <a:spcPts val="1540"/>
              </a:lnSpc>
              <a:spcBef>
                <a:spcPts val="725"/>
              </a:spcBef>
            </a:pPr>
            <a:r>
              <a:rPr sz="1400" spc="-5" dirty="0">
                <a:latin typeface="Calibri"/>
                <a:cs typeface="Calibri"/>
              </a:rPr>
              <a:t>Meme</a:t>
            </a:r>
            <a:r>
              <a:rPr lang="de-AT" sz="1400" spc="-5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vereinfachen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manchmal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komplexe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Konzepte</a:t>
            </a:r>
            <a:r>
              <a:rPr sz="1400" spc="-5" dirty="0">
                <a:latin typeface="Calibri"/>
                <a:cs typeface="Calibri"/>
              </a:rPr>
              <a:t>.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Das kann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dazu führen:</a:t>
            </a:r>
            <a:endParaRPr sz="1400" dirty="0">
              <a:latin typeface="Calibri"/>
              <a:cs typeface="Calibri"/>
            </a:endParaRPr>
          </a:p>
          <a:p>
            <a:pPr marL="127635" indent="-115570">
              <a:lnSpc>
                <a:spcPct val="100000"/>
              </a:lnSpc>
              <a:spcBef>
                <a:spcPts val="420"/>
              </a:spcBef>
              <a:buChar char="•"/>
              <a:tabLst>
                <a:tab pos="128270" algn="l"/>
              </a:tabLst>
            </a:pPr>
            <a:r>
              <a:rPr sz="1400" spc="-5" dirty="0">
                <a:latin typeface="Calibri"/>
                <a:cs typeface="Calibri"/>
              </a:rPr>
              <a:t>Feindseligkeit und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 err="1">
                <a:latin typeface="Calibri"/>
                <a:cs typeface="Calibri"/>
              </a:rPr>
              <a:t>Vorurteile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lang="de-AT" sz="1400" spc="-20" dirty="0">
                <a:latin typeface="Calibri"/>
                <a:cs typeface="Calibri"/>
              </a:rPr>
              <a:t>zu </a:t>
            </a:r>
            <a:r>
              <a:rPr sz="1400" spc="-5" dirty="0" err="1">
                <a:latin typeface="Calibri"/>
                <a:cs typeface="Calibri"/>
              </a:rPr>
              <a:t>verschärfen</a:t>
            </a:r>
            <a:endParaRPr sz="1400" dirty="0">
              <a:latin typeface="Calibri"/>
              <a:cs typeface="Calibri"/>
            </a:endParaRPr>
          </a:p>
          <a:p>
            <a:pPr marL="127635" indent="-115570">
              <a:lnSpc>
                <a:spcPct val="100000"/>
              </a:lnSpc>
              <a:spcBef>
                <a:spcPts val="125"/>
              </a:spcBef>
              <a:buChar char="•"/>
              <a:tabLst>
                <a:tab pos="128270" algn="l"/>
              </a:tabLst>
            </a:pPr>
            <a:r>
              <a:rPr sz="1400" spc="-15" dirty="0" err="1">
                <a:latin typeface="Calibri"/>
                <a:cs typeface="Calibri"/>
              </a:rPr>
              <a:t>Polarisierung</a:t>
            </a:r>
            <a:r>
              <a:rPr lang="de-AT" sz="1400" spc="-15" dirty="0">
                <a:latin typeface="Calibri"/>
                <a:cs typeface="Calibri"/>
              </a:rPr>
              <a:t> zu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erhöhen</a:t>
            </a:r>
            <a:endParaRPr sz="1400" dirty="0">
              <a:latin typeface="Calibri"/>
              <a:cs typeface="Calibri"/>
            </a:endParaRPr>
          </a:p>
          <a:p>
            <a:pPr marL="127635" indent="-115570">
              <a:lnSpc>
                <a:spcPct val="100000"/>
              </a:lnSpc>
              <a:spcBef>
                <a:spcPts val="120"/>
              </a:spcBef>
              <a:buChar char="•"/>
              <a:tabLst>
                <a:tab pos="128270" algn="l"/>
              </a:tabLst>
            </a:pPr>
            <a:r>
              <a:rPr sz="1400" spc="-5" dirty="0">
                <a:latin typeface="Calibri"/>
                <a:cs typeface="Calibri"/>
              </a:rPr>
              <a:t>Übermittlung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falscher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Informationen</a:t>
            </a:r>
            <a:endParaRPr sz="1400" dirty="0">
              <a:latin typeface="Calibri"/>
              <a:cs typeface="Calibri"/>
            </a:endParaRPr>
          </a:p>
          <a:p>
            <a:pPr marL="127635" indent="-115570">
              <a:lnSpc>
                <a:spcPct val="100000"/>
              </a:lnSpc>
              <a:spcBef>
                <a:spcPts val="100"/>
              </a:spcBef>
              <a:buChar char="•"/>
              <a:tabLst>
                <a:tab pos="128270" algn="l"/>
              </a:tabLst>
            </a:pPr>
            <a:r>
              <a:rPr sz="1400" spc="-15" dirty="0">
                <a:latin typeface="Calibri"/>
                <a:cs typeface="Calibri"/>
              </a:rPr>
              <a:t>Informationsüberflutung</a:t>
            </a:r>
            <a:endParaRPr sz="1400" dirty="0">
              <a:latin typeface="Calibri"/>
              <a:cs typeface="Calibri"/>
            </a:endParaRPr>
          </a:p>
          <a:p>
            <a:pPr marL="127635" marR="1083945" indent="-114300">
              <a:lnSpc>
                <a:spcPct val="91600"/>
              </a:lnSpc>
              <a:spcBef>
                <a:spcPts val="270"/>
              </a:spcBef>
              <a:buChar char="•"/>
              <a:tabLst>
                <a:tab pos="128270" algn="l"/>
              </a:tabLst>
            </a:pPr>
            <a:r>
              <a:rPr sz="1400" spc="-5" dirty="0">
                <a:latin typeface="Calibri"/>
                <a:cs typeface="Calibri"/>
              </a:rPr>
              <a:t>Politische, emotionale,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erzieherische </a:t>
            </a:r>
            <a:r>
              <a:rPr sz="1400" spc="-10" dirty="0">
                <a:latin typeface="Calibri"/>
                <a:cs typeface="Calibri"/>
              </a:rPr>
              <a:t>und </a:t>
            </a:r>
            <a:r>
              <a:rPr sz="1400" spc="-5" dirty="0">
                <a:latin typeface="Calibri"/>
                <a:cs typeface="Calibri"/>
              </a:rPr>
              <a:t> freizeitbezogene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Einflüsse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82879" y="88900"/>
            <a:ext cx="8822055" cy="853440"/>
            <a:chOff x="182879" y="88900"/>
            <a:chExt cx="8822055" cy="85344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9525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190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0890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280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280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340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26160" y="1062989"/>
              <a:ext cx="7550150" cy="3016250"/>
            </a:xfrm>
            <a:custGeom>
              <a:avLst/>
              <a:gdLst/>
              <a:ahLst/>
              <a:cxnLst/>
              <a:rect l="l" t="t" r="r" b="b"/>
              <a:pathLst>
                <a:path w="7550150" h="3016250">
                  <a:moveTo>
                    <a:pt x="7550150" y="0"/>
                  </a:moveTo>
                  <a:lnTo>
                    <a:pt x="0" y="0"/>
                  </a:lnTo>
                  <a:lnTo>
                    <a:pt x="0" y="3016250"/>
                  </a:lnTo>
                  <a:lnTo>
                    <a:pt x="7550150" y="3016250"/>
                  </a:lnTo>
                  <a:lnTo>
                    <a:pt x="755015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6160" y="1062989"/>
              <a:ext cx="7550150" cy="3016250"/>
            </a:xfrm>
            <a:custGeom>
              <a:avLst/>
              <a:gdLst/>
              <a:ahLst/>
              <a:cxnLst/>
              <a:rect l="l" t="t" r="r" b="b"/>
              <a:pathLst>
                <a:path w="7550150" h="3016250">
                  <a:moveTo>
                    <a:pt x="0" y="3016250"/>
                  </a:moveTo>
                  <a:lnTo>
                    <a:pt x="7550150" y="3016250"/>
                  </a:lnTo>
                  <a:lnTo>
                    <a:pt x="7550150" y="0"/>
                  </a:lnTo>
                  <a:lnTo>
                    <a:pt x="0" y="0"/>
                  </a:lnTo>
                  <a:lnTo>
                    <a:pt x="0" y="3016250"/>
                  </a:lnTo>
                  <a:close/>
                </a:path>
              </a:pathLst>
            </a:custGeom>
            <a:ln w="25400">
              <a:solidFill>
                <a:srgbClr val="001B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4984" y="3230878"/>
              <a:ext cx="904240" cy="18078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2420" y="2903217"/>
              <a:ext cx="3331845" cy="22225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24200" y="591058"/>
            <a:ext cx="526719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MEME</a:t>
            </a:r>
            <a:r>
              <a:rPr lang="de-AT" dirty="0"/>
              <a:t>S</a:t>
            </a:r>
            <a:r>
              <a:rPr spc="-15" dirty="0"/>
              <a:t> </a:t>
            </a:r>
            <a:r>
              <a:rPr dirty="0"/>
              <a:t>&amp;</a:t>
            </a:r>
            <a:r>
              <a:rPr spc="-15" dirty="0"/>
              <a:t> INFORMATIONSVERBREITUNG</a:t>
            </a:r>
            <a:r>
              <a:rPr spc="-25" dirty="0"/>
              <a:t> </a:t>
            </a:r>
            <a:r>
              <a:rPr dirty="0"/>
              <a:t>IM</a:t>
            </a:r>
            <a:r>
              <a:rPr spc="-15" dirty="0"/>
              <a:t> </a:t>
            </a:r>
            <a:r>
              <a:rPr dirty="0"/>
              <a:t>INTERNET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95832" y="1276096"/>
            <a:ext cx="3092450" cy="2535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7665" marR="284480" indent="-355600">
              <a:lnSpc>
                <a:spcPct val="99700"/>
              </a:lnSpc>
              <a:spcBef>
                <a:spcPts val="105"/>
              </a:spcBef>
              <a:buSzPct val="125000"/>
              <a:buFont typeface="Wingdings"/>
              <a:buChar char=""/>
              <a:tabLst>
                <a:tab pos="367665" algn="l"/>
                <a:tab pos="368300" algn="l"/>
              </a:tabLst>
            </a:pPr>
            <a:r>
              <a:rPr sz="1600" dirty="0">
                <a:latin typeface="Calibri"/>
                <a:cs typeface="Calibri"/>
              </a:rPr>
              <a:t>Memes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sind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Teil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eines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viralen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Humors, der </a:t>
            </a:r>
            <a:r>
              <a:rPr sz="1600" dirty="0">
                <a:latin typeface="Calibri"/>
                <a:cs typeface="Calibri"/>
              </a:rPr>
              <a:t>im </a:t>
            </a:r>
            <a:r>
              <a:rPr sz="1600" spc="-15" dirty="0">
                <a:latin typeface="Calibri"/>
                <a:cs typeface="Calibri"/>
              </a:rPr>
              <a:t>Internet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beliebt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ist.</a:t>
            </a:r>
            <a:endParaRPr sz="1600">
              <a:latin typeface="Calibri"/>
              <a:cs typeface="Calibri"/>
            </a:endParaRPr>
          </a:p>
          <a:p>
            <a:pPr marL="367665" marR="5080" indent="-355600">
              <a:lnSpc>
                <a:spcPct val="99600"/>
              </a:lnSpc>
              <a:spcBef>
                <a:spcPts val="625"/>
              </a:spcBef>
              <a:buSzPct val="125000"/>
              <a:buFont typeface="Wingdings"/>
              <a:buChar char=""/>
              <a:tabLst>
                <a:tab pos="367665" algn="l"/>
                <a:tab pos="368300" algn="l"/>
              </a:tabLst>
            </a:pPr>
            <a:r>
              <a:rPr sz="1600" dirty="0">
                <a:latin typeface="Calibri"/>
                <a:cs typeface="Calibri"/>
              </a:rPr>
              <a:t>Memes </a:t>
            </a:r>
            <a:r>
              <a:rPr sz="1600" spc="-5" dirty="0">
                <a:latin typeface="Calibri"/>
                <a:cs typeface="Calibri"/>
              </a:rPr>
              <a:t>sind nicht </a:t>
            </a:r>
            <a:r>
              <a:rPr sz="1600" dirty="0">
                <a:latin typeface="Calibri"/>
                <a:cs typeface="Calibri"/>
              </a:rPr>
              <a:t>mehr </a:t>
            </a:r>
            <a:r>
              <a:rPr sz="1600" spc="-5" dirty="0">
                <a:latin typeface="Calibri"/>
                <a:cs typeface="Calibri"/>
              </a:rPr>
              <a:t>nur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Bilder </a:t>
            </a:r>
            <a:r>
              <a:rPr sz="1600" dirty="0">
                <a:latin typeface="Calibri"/>
                <a:cs typeface="Calibri"/>
              </a:rPr>
              <a:t>von </a:t>
            </a:r>
            <a:r>
              <a:rPr sz="1600" spc="-5" dirty="0">
                <a:latin typeface="Calibri"/>
                <a:cs typeface="Calibri"/>
              </a:rPr>
              <a:t>Katzen mit lustigen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Bildunterschriften. Heutzutage </a:t>
            </a:r>
            <a:r>
              <a:rPr sz="1600" dirty="0">
                <a:latin typeface="Calibri"/>
                <a:cs typeface="Calibri"/>
              </a:rPr>
              <a:t> können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auch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dazu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verwendet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werden, </a:t>
            </a:r>
            <a:r>
              <a:rPr sz="1600" spc="-5" dirty="0">
                <a:latin typeface="Calibri"/>
                <a:cs typeface="Calibri"/>
              </a:rPr>
              <a:t>Desinformationen zu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verbreiten, um </a:t>
            </a:r>
            <a:r>
              <a:rPr sz="1600" dirty="0">
                <a:latin typeface="Calibri"/>
                <a:cs typeface="Calibri"/>
              </a:rPr>
              <a:t>andere </a:t>
            </a:r>
            <a:r>
              <a:rPr sz="1600" spc="-5" dirty="0">
                <a:latin typeface="Calibri"/>
                <a:cs typeface="Calibri"/>
              </a:rPr>
              <a:t>zu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beeinflussen.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sz="half" idx="3"/>
          </p:nvPr>
        </p:nvSpPr>
        <p:spPr>
          <a:xfrm>
            <a:off x="4457954" y="1279755"/>
            <a:ext cx="3693541" cy="255326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67665" marR="5080" indent="-355600">
              <a:lnSpc>
                <a:spcPct val="99600"/>
              </a:lnSpc>
              <a:spcBef>
                <a:spcPts val="110"/>
              </a:spcBef>
              <a:buSzPct val="125000"/>
              <a:buFont typeface="Wingdings"/>
              <a:buChar char=""/>
              <a:tabLst>
                <a:tab pos="367665" algn="l"/>
                <a:tab pos="368300" algn="l"/>
              </a:tabLst>
            </a:pPr>
            <a:r>
              <a:rPr dirty="0"/>
              <a:t>Meme</a:t>
            </a:r>
            <a:r>
              <a:rPr lang="de-AT" dirty="0"/>
              <a:t>s</a:t>
            </a:r>
            <a:r>
              <a:rPr dirty="0"/>
              <a:t> </a:t>
            </a:r>
            <a:r>
              <a:rPr spc="-5" dirty="0"/>
              <a:t>fördern Ideen und </a:t>
            </a:r>
            <a:r>
              <a:rPr dirty="0"/>
              <a:t> </a:t>
            </a:r>
            <a:r>
              <a:rPr spc="-5" dirty="0"/>
              <a:t>Verhaltensweisen, die </a:t>
            </a:r>
            <a:r>
              <a:rPr dirty="0"/>
              <a:t>von </a:t>
            </a:r>
            <a:r>
              <a:rPr spc="5" dirty="0"/>
              <a:t> </a:t>
            </a:r>
            <a:r>
              <a:rPr dirty="0"/>
              <a:t>Mensch </a:t>
            </a:r>
            <a:r>
              <a:rPr spc="-5" dirty="0"/>
              <a:t>zu </a:t>
            </a:r>
            <a:r>
              <a:rPr dirty="0"/>
              <a:t>Mensch </a:t>
            </a:r>
            <a:r>
              <a:rPr dirty="0" err="1"/>
              <a:t>weitergegeben</a:t>
            </a:r>
            <a:r>
              <a:rPr dirty="0"/>
              <a:t> werden, </a:t>
            </a:r>
            <a:r>
              <a:rPr spc="-10" dirty="0"/>
              <a:t>und </a:t>
            </a:r>
            <a:r>
              <a:rPr spc="-5" dirty="0"/>
              <a:t>das hat Auswirkungen darauf, wie die </a:t>
            </a:r>
            <a:r>
              <a:rPr spc="-350" dirty="0"/>
              <a:t> </a:t>
            </a:r>
            <a:r>
              <a:rPr spc="-5" dirty="0"/>
              <a:t>Gesellschaft</a:t>
            </a:r>
            <a:r>
              <a:rPr spc="-10" dirty="0"/>
              <a:t> </a:t>
            </a:r>
            <a:r>
              <a:rPr spc="-15" dirty="0"/>
              <a:t>funktioniert.</a:t>
            </a:r>
          </a:p>
          <a:p>
            <a:pPr marL="367665" marR="69215" indent="-355600">
              <a:lnSpc>
                <a:spcPct val="99600"/>
              </a:lnSpc>
              <a:spcBef>
                <a:spcPts val="630"/>
              </a:spcBef>
              <a:buSzPct val="125000"/>
              <a:buFont typeface="Wingdings"/>
              <a:buChar char=""/>
              <a:tabLst>
                <a:tab pos="367665" algn="l"/>
                <a:tab pos="368300" algn="l"/>
              </a:tabLst>
            </a:pPr>
            <a:r>
              <a:rPr spc="-5" dirty="0"/>
              <a:t>Das </a:t>
            </a:r>
            <a:r>
              <a:rPr dirty="0"/>
              <a:t>Wissen </a:t>
            </a:r>
            <a:r>
              <a:rPr spc="-5" dirty="0"/>
              <a:t>über Desinformation </a:t>
            </a:r>
            <a:r>
              <a:rPr spc="-350" dirty="0"/>
              <a:t> </a:t>
            </a:r>
            <a:r>
              <a:rPr spc="-5" dirty="0"/>
              <a:t>und Fehlinformation </a:t>
            </a:r>
            <a:r>
              <a:rPr dirty="0" err="1"/>
              <a:t>kann</a:t>
            </a:r>
            <a:r>
              <a:rPr dirty="0"/>
              <a:t> </a:t>
            </a:r>
            <a:r>
              <a:rPr spc="-5" dirty="0"/>
              <a:t>der</a:t>
            </a:r>
            <a:r>
              <a:rPr dirty="0"/>
              <a:t> </a:t>
            </a:r>
            <a:r>
              <a:rPr spc="-5" dirty="0"/>
              <a:t>Schlüssel sein, um</a:t>
            </a:r>
            <a:r>
              <a:rPr dirty="0"/>
              <a:t> </a:t>
            </a:r>
            <a:r>
              <a:rPr spc="-5" dirty="0"/>
              <a:t>die</a:t>
            </a:r>
            <a:r>
              <a:rPr dirty="0"/>
              <a:t> </a:t>
            </a:r>
            <a:r>
              <a:rPr spc="-5" dirty="0"/>
              <a:t>Informationsstörung </a:t>
            </a:r>
            <a:r>
              <a:rPr dirty="0"/>
              <a:t>in ihrem </a:t>
            </a:r>
            <a:r>
              <a:rPr spc="5" dirty="0"/>
              <a:t> </a:t>
            </a:r>
            <a:r>
              <a:rPr dirty="0"/>
              <a:t>Kern </a:t>
            </a:r>
            <a:r>
              <a:rPr spc="-5" dirty="0"/>
              <a:t>zu erkennen und zu </a:t>
            </a:r>
            <a:r>
              <a:rPr dirty="0"/>
              <a:t> </a:t>
            </a:r>
            <a:r>
              <a:rPr spc="-5" dirty="0"/>
              <a:t>bekämpfen</a:t>
            </a:r>
            <a:r>
              <a:rPr spc="-15" dirty="0"/>
              <a:t> </a:t>
            </a:r>
            <a:r>
              <a:rPr spc="-5" dirty="0"/>
              <a:t>(Flann,</a:t>
            </a:r>
            <a:r>
              <a:rPr spc="-10" dirty="0"/>
              <a:t> </a:t>
            </a:r>
            <a:r>
              <a:rPr spc="-5" dirty="0"/>
              <a:t>2020).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182879" y="88900"/>
            <a:ext cx="8822055" cy="853440"/>
            <a:chOff x="182879" y="88900"/>
            <a:chExt cx="8822055" cy="85344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9525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190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0890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280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280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340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7741" y="343247"/>
            <a:ext cx="5128516" cy="29136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566420">
              <a:lnSpc>
                <a:spcPct val="97500"/>
              </a:lnSpc>
              <a:spcBef>
                <a:spcPts val="155"/>
              </a:spcBef>
            </a:pPr>
            <a:r>
              <a:rPr dirty="0"/>
              <a:t>AKTIVITÄT 3.2.2 </a:t>
            </a:r>
            <a:r>
              <a:rPr spc="-5" dirty="0">
                <a:solidFill>
                  <a:srgbClr val="FFFFFF"/>
                </a:solidFill>
              </a:rPr>
              <a:t>WAS</a:t>
            </a:r>
            <a:r>
              <a:rPr spc="-5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BEDEUTET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DIESES</a:t>
            </a:r>
            <a:r>
              <a:rPr lang="de-AT" spc="-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MEM</a:t>
            </a:r>
            <a:r>
              <a:rPr lang="de-AT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5410" y="785593"/>
            <a:ext cx="6109335" cy="38606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91795">
              <a:spcAft>
                <a:spcPts val="600"/>
              </a:spcAf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Memes sind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den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sozialen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Medien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sehr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beliebt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 err="1">
                <a:solidFill>
                  <a:srgbClr val="FFFFFF"/>
                </a:solidFill>
                <a:latin typeface="Calibri"/>
                <a:cs typeface="Calibri"/>
              </a:rPr>
              <a:t>geworden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lang="de-AT" sz="13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Memes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werden</a:t>
            </a:r>
            <a:r>
              <a:rPr sz="13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satirischen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Zwecken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erstellt,</a:t>
            </a:r>
            <a:r>
              <a:rPr sz="13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um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auf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die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 Popkultur,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die soziale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Interaktion usw.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verweisen.</a:t>
            </a:r>
            <a:endParaRPr sz="1350" dirty="0">
              <a:latin typeface="Calibri"/>
              <a:cs typeface="Calibri"/>
            </a:endParaRPr>
          </a:p>
          <a:p>
            <a:pPr>
              <a:spcAft>
                <a:spcPts val="600"/>
              </a:spcAft>
            </a:pPr>
            <a:endParaRPr sz="300" dirty="0">
              <a:latin typeface="Calibri"/>
              <a:cs typeface="Calibri"/>
            </a:endParaRPr>
          </a:p>
          <a:p>
            <a:pPr marL="12700" marR="64769">
              <a:spcAft>
                <a:spcPts val="600"/>
              </a:spcAf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Schritt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1: </a:t>
            </a:r>
            <a:r>
              <a:rPr sz="1350" dirty="0" err="1">
                <a:solidFill>
                  <a:srgbClr val="FFFFFF"/>
                </a:solidFill>
                <a:latin typeface="Calibri"/>
                <a:cs typeface="Calibri"/>
              </a:rPr>
              <a:t>Lesen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lang="de-DE" sz="13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 err="1">
                <a:solidFill>
                  <a:srgbClr val="FFFFFF"/>
                </a:solidFill>
                <a:latin typeface="Calibri"/>
                <a:cs typeface="Calibri"/>
              </a:rPr>
              <a:t>folgende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 Artikel: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350" spc="-15" dirty="0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https://www.br.de/kultur/gesellschaft/die-macht-von-memes-politische-waffe-digital-kultur-einfluss-100.html</a:t>
            </a:r>
            <a:r>
              <a:rPr lang="en-US" sz="1350" spc="-15" dirty="0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</a:p>
          <a:p>
            <a:pPr marL="12700" marR="64769">
              <a:spcAft>
                <a:spcPts val="600"/>
              </a:spcAft>
            </a:pPr>
            <a:endParaRPr lang="en-US" sz="1350" spc="-15" dirty="0">
              <a:solidFill>
                <a:srgbClr val="FFFF00"/>
              </a:solidFill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12700" marR="64769">
              <a:spcAft>
                <a:spcPts val="600"/>
              </a:spcAft>
            </a:pPr>
            <a:r>
              <a:rPr lang="en-US" sz="1350" spc="-15" dirty="0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https://www.elternguide.online/das-internetphaenomen-memes/</a:t>
            </a:r>
            <a:r>
              <a:rPr lang="en-US" sz="1350" spc="-15" dirty="0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</a:p>
          <a:p>
            <a:pPr>
              <a:spcAft>
                <a:spcPts val="600"/>
              </a:spcAft>
            </a:pPr>
            <a:endParaRPr sz="300" dirty="0">
              <a:latin typeface="Calibri"/>
              <a:cs typeface="Calibri"/>
            </a:endParaRPr>
          </a:p>
          <a:p>
            <a:pPr marL="12700" marR="5080">
              <a:spcAft>
                <a:spcPts val="600"/>
              </a:spcAf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Schritt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Gehen Sie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zu: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u="sng" spc="-5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5"/>
              </a:rPr>
              <a:t>https://imgflip.com/memegenerator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und </a:t>
            </a:r>
            <a:r>
              <a:rPr sz="135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 err="1">
                <a:solidFill>
                  <a:srgbClr val="FFFFFF"/>
                </a:solidFill>
                <a:latin typeface="Calibri"/>
                <a:cs typeface="Calibri"/>
              </a:rPr>
              <a:t>erstellen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de-AT" sz="1350" spc="-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5080">
              <a:spcAft>
                <a:spcPts val="600"/>
              </a:spcAf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Ihr eigenes Meme!</a:t>
            </a:r>
            <a:endParaRPr sz="1350" dirty="0">
              <a:latin typeface="Calibri"/>
              <a:cs typeface="Calibri"/>
            </a:endParaRPr>
          </a:p>
          <a:p>
            <a:pPr marL="12700" marR="1879600">
              <a:spcAft>
                <a:spcPts val="600"/>
              </a:spcAf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Schritt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Wählen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ein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Bild</a:t>
            </a:r>
            <a:r>
              <a:rPr sz="13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 err="1">
                <a:solidFill>
                  <a:srgbClr val="FFFFFF"/>
                </a:solidFill>
                <a:latin typeface="Calibri"/>
                <a:cs typeface="Calibri"/>
              </a:rPr>
              <a:t>aus.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de-AT" sz="1350" spc="-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879600">
              <a:spcAft>
                <a:spcPts val="600"/>
              </a:spcAf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Schritt</a:t>
            </a:r>
            <a:r>
              <a:rPr sz="13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Was soll Ihr Meme </a:t>
            </a:r>
            <a:r>
              <a:rPr sz="1350" spc="-5" dirty="0" err="1">
                <a:solidFill>
                  <a:srgbClr val="FFFFFF"/>
                </a:solidFill>
                <a:latin typeface="Calibri"/>
                <a:cs typeface="Calibri"/>
              </a:rPr>
              <a:t>aussagen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lang="de-AT" sz="1350" spc="-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879600">
              <a:spcAft>
                <a:spcPts val="600"/>
              </a:spcAft>
            </a:pPr>
            <a:r>
              <a:rPr lang="de-DE" sz="1350" spc="-5" dirty="0">
                <a:solidFill>
                  <a:srgbClr val="FFFFFF"/>
                </a:solidFill>
                <a:latin typeface="Calibri"/>
                <a:cs typeface="Calibri"/>
              </a:rPr>
              <a:t>Schritt 5: Setzen Sie alles zusammen. </a:t>
            </a:r>
          </a:p>
          <a:p>
            <a:pPr marL="12700" marR="1879600">
              <a:spcAft>
                <a:spcPts val="600"/>
              </a:spcAft>
            </a:pPr>
            <a:r>
              <a:rPr lang="de-DE" sz="1350" spc="-5" dirty="0">
                <a:solidFill>
                  <a:srgbClr val="FFFFFF"/>
                </a:solidFill>
                <a:latin typeface="Calibri"/>
                <a:cs typeface="Calibri"/>
              </a:rPr>
              <a:t>Schritt 6: Präsentieren Sie es den anderen  Teilnehmer*innen!</a:t>
            </a:r>
            <a:endParaRPr sz="1350" spc="-5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1122" y="180341"/>
            <a:ext cx="8947468" cy="4408285"/>
            <a:chOff x="182245" y="88900"/>
            <a:chExt cx="8947468" cy="4408285"/>
          </a:xfrm>
        </p:grpSpPr>
        <p:sp>
          <p:nvSpPr>
            <p:cNvPr id="6" name="object 6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9525"/>
                  </a:lnTo>
                  <a:lnTo>
                    <a:pt x="291464" y="21589"/>
                  </a:lnTo>
                  <a:lnTo>
                    <a:pt x="250189" y="37464"/>
                  </a:lnTo>
                  <a:lnTo>
                    <a:pt x="210820" y="57785"/>
                  </a:lnTo>
                  <a:lnTo>
                    <a:pt x="174625" y="81914"/>
                  </a:lnTo>
                  <a:lnTo>
                    <a:pt x="140334" y="109854"/>
                  </a:lnTo>
                  <a:lnTo>
                    <a:pt x="109854" y="140335"/>
                  </a:lnTo>
                  <a:lnTo>
                    <a:pt x="81914" y="174625"/>
                  </a:lnTo>
                  <a:lnTo>
                    <a:pt x="57784" y="210820"/>
                  </a:lnTo>
                  <a:lnTo>
                    <a:pt x="37464" y="250189"/>
                  </a:lnTo>
                  <a:lnTo>
                    <a:pt x="21589" y="291464"/>
                  </a:lnTo>
                  <a:lnTo>
                    <a:pt x="9525" y="334645"/>
                  </a:lnTo>
                  <a:lnTo>
                    <a:pt x="2539" y="379729"/>
                  </a:lnTo>
                  <a:lnTo>
                    <a:pt x="0" y="426720"/>
                  </a:lnTo>
                  <a:lnTo>
                    <a:pt x="2539" y="473075"/>
                  </a:lnTo>
                  <a:lnTo>
                    <a:pt x="9525" y="518160"/>
                  </a:lnTo>
                  <a:lnTo>
                    <a:pt x="21589" y="561339"/>
                  </a:lnTo>
                  <a:lnTo>
                    <a:pt x="37464" y="602614"/>
                  </a:lnTo>
                  <a:lnTo>
                    <a:pt x="57784" y="641985"/>
                  </a:lnTo>
                  <a:lnTo>
                    <a:pt x="81914" y="678814"/>
                  </a:lnTo>
                  <a:lnTo>
                    <a:pt x="109854" y="712470"/>
                  </a:lnTo>
                  <a:lnTo>
                    <a:pt x="140334" y="743585"/>
                  </a:lnTo>
                  <a:lnTo>
                    <a:pt x="174625" y="770889"/>
                  </a:lnTo>
                  <a:lnTo>
                    <a:pt x="210820" y="795020"/>
                  </a:lnTo>
                  <a:lnTo>
                    <a:pt x="250189" y="815339"/>
                  </a:lnTo>
                  <a:lnTo>
                    <a:pt x="291464" y="831214"/>
                  </a:lnTo>
                  <a:lnTo>
                    <a:pt x="334645" y="843279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279"/>
                  </a:lnTo>
                  <a:lnTo>
                    <a:pt x="561339" y="831214"/>
                  </a:lnTo>
                  <a:lnTo>
                    <a:pt x="602614" y="815339"/>
                  </a:lnTo>
                  <a:lnTo>
                    <a:pt x="641984" y="795020"/>
                  </a:lnTo>
                  <a:lnTo>
                    <a:pt x="678814" y="770889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89" y="678814"/>
                  </a:lnTo>
                  <a:lnTo>
                    <a:pt x="795020" y="641985"/>
                  </a:lnTo>
                  <a:lnTo>
                    <a:pt x="815339" y="602614"/>
                  </a:lnTo>
                  <a:lnTo>
                    <a:pt x="831214" y="561339"/>
                  </a:lnTo>
                  <a:lnTo>
                    <a:pt x="843279" y="518160"/>
                  </a:lnTo>
                  <a:lnTo>
                    <a:pt x="850900" y="473075"/>
                  </a:lnTo>
                  <a:lnTo>
                    <a:pt x="853439" y="426720"/>
                  </a:lnTo>
                  <a:lnTo>
                    <a:pt x="850900" y="379729"/>
                  </a:lnTo>
                  <a:lnTo>
                    <a:pt x="843279" y="334645"/>
                  </a:lnTo>
                  <a:lnTo>
                    <a:pt x="831214" y="291464"/>
                  </a:lnTo>
                  <a:lnTo>
                    <a:pt x="815339" y="250189"/>
                  </a:lnTo>
                  <a:lnTo>
                    <a:pt x="795020" y="210820"/>
                  </a:lnTo>
                  <a:lnTo>
                    <a:pt x="770889" y="174625"/>
                  </a:lnTo>
                  <a:lnTo>
                    <a:pt x="742950" y="140335"/>
                  </a:lnTo>
                  <a:lnTo>
                    <a:pt x="712470" y="109854"/>
                  </a:lnTo>
                  <a:lnTo>
                    <a:pt x="678814" y="81914"/>
                  </a:lnTo>
                  <a:lnTo>
                    <a:pt x="641984" y="57785"/>
                  </a:lnTo>
                  <a:lnTo>
                    <a:pt x="602614" y="37464"/>
                  </a:lnTo>
                  <a:lnTo>
                    <a:pt x="561339" y="21589"/>
                  </a:lnTo>
                  <a:lnTo>
                    <a:pt x="518159" y="9525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2245" y="112522"/>
              <a:ext cx="1724787" cy="4749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3323" y="1348855"/>
              <a:ext cx="2866390" cy="31483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175" y="1150302"/>
              <a:ext cx="5002403" cy="331851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13684" y="523747"/>
            <a:ext cx="2613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AA14"/>
                </a:solidFill>
              </a:rPr>
              <a:t>1.3</a:t>
            </a:r>
            <a:r>
              <a:rPr spc="-25" dirty="0">
                <a:solidFill>
                  <a:srgbClr val="FFAA14"/>
                </a:solidFill>
              </a:rPr>
              <a:t> </a:t>
            </a:r>
            <a:r>
              <a:rPr spc="-5" dirty="0">
                <a:solidFill>
                  <a:srgbClr val="FFAA14"/>
                </a:solidFill>
              </a:rPr>
              <a:t>GESPONSERTER</a:t>
            </a:r>
            <a:r>
              <a:rPr spc="-25" dirty="0">
                <a:solidFill>
                  <a:srgbClr val="FFAA14"/>
                </a:solidFill>
              </a:rPr>
              <a:t> </a:t>
            </a:r>
            <a:r>
              <a:rPr spc="-15" dirty="0">
                <a:solidFill>
                  <a:srgbClr val="FFAA14"/>
                </a:solidFill>
              </a:rPr>
              <a:t>INHALT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2193" y="2022000"/>
            <a:ext cx="134937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de-AT" sz="1400" b="1" spc="-15" dirty="0">
                <a:solidFill>
                  <a:srgbClr val="FFFFFF"/>
                </a:solidFill>
                <a:latin typeface="Calibri"/>
                <a:cs typeface="Calibri"/>
              </a:rPr>
              <a:t>Markeneigener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Inhalt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5425" y="2551080"/>
            <a:ext cx="1096645" cy="1026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05"/>
              </a:spcBef>
            </a:pP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Wenn</a:t>
            </a:r>
            <a:r>
              <a:rPr sz="1100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Calibri"/>
                <a:cs typeface="Calibri"/>
              </a:rPr>
              <a:t>Anzeigen 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auf 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den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markeneigenen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Kanälen (soziale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Medien,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Blog,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etc.)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existieren.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08022" y="2034286"/>
            <a:ext cx="1105662" cy="4533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400" b="1" spc="-15" dirty="0" err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20" dirty="0" err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5" dirty="0" err="1">
                <a:solidFill>
                  <a:srgbClr val="FFFFFF"/>
                </a:solidFill>
                <a:latin typeface="Calibri"/>
                <a:cs typeface="Calibri"/>
              </a:rPr>
              <a:t>sp</a:t>
            </a:r>
            <a:r>
              <a:rPr sz="1400" b="1" spc="-20" dirty="0" err="1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400" b="1" spc="-15" dirty="0" err="1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400" b="1" spc="-10" dirty="0" err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" dirty="0" err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lang="de-AT" sz="1400" b="1" spc="-5" dirty="0">
                <a:solidFill>
                  <a:srgbClr val="FFFFFF"/>
                </a:solidFill>
                <a:latin typeface="Calibri"/>
                <a:cs typeface="Calibri"/>
              </a:rPr>
              <a:t>er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Inhalt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98781" y="2500679"/>
            <a:ext cx="1273175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Werbung, die an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Orten erscheint, die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mit dem Inhalt in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Verbindung 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stehen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(</a:t>
            </a:r>
            <a:r>
              <a:rPr sz="1100" spc="-5" dirty="0" err="1">
                <a:solidFill>
                  <a:srgbClr val="FFFFFF"/>
                </a:solidFill>
                <a:latin typeface="Calibri"/>
                <a:cs typeface="Calibri"/>
              </a:rPr>
              <a:t>Visagisten</a:t>
            </a:r>
            <a:r>
              <a:rPr lang="de-AT" sz="1100" spc="-5" dirty="0">
                <a:solidFill>
                  <a:srgbClr val="FFFFFF"/>
                </a:solidFill>
                <a:latin typeface="Calibri"/>
                <a:cs typeface="Calibri"/>
              </a:rPr>
              <a:t>*innen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die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Make-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Calibri"/>
                <a:cs typeface="Calibri"/>
              </a:rPr>
              <a:t>up-Marken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teilen)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3085" y="2034286"/>
            <a:ext cx="983615" cy="4533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nh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ei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e 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Werbung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60722" y="2500679"/>
            <a:ext cx="1318260" cy="1027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Wenn Werbung auf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den Websites 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Dritter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vorhanden</a:t>
            </a:r>
            <a:r>
              <a:rPr sz="11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ist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(externe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Konten in sozialen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Medien, Online-Shops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usw.)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2879" y="88900"/>
            <a:ext cx="8961119" cy="5053962"/>
            <a:chOff x="182879" y="88900"/>
            <a:chExt cx="8961119" cy="5053962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79" y="112153"/>
              <a:ext cx="1700911" cy="46087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9525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190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0890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280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280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340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407531" y="1008506"/>
              <a:ext cx="3523615" cy="3067231"/>
            </a:xfrm>
            <a:custGeom>
              <a:avLst/>
              <a:gdLst/>
              <a:ahLst/>
              <a:cxnLst/>
              <a:rect l="l" t="t" r="r" b="b"/>
              <a:pathLst>
                <a:path w="3523615" h="3016250">
                  <a:moveTo>
                    <a:pt x="3523614" y="0"/>
                  </a:moveTo>
                  <a:lnTo>
                    <a:pt x="0" y="0"/>
                  </a:lnTo>
                  <a:lnTo>
                    <a:pt x="0" y="3016250"/>
                  </a:lnTo>
                  <a:lnTo>
                    <a:pt x="3523614" y="3016250"/>
                  </a:lnTo>
                  <a:lnTo>
                    <a:pt x="352361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43799" y="4095749"/>
              <a:ext cx="1600199" cy="1047113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406125" y="997330"/>
            <a:ext cx="3523615" cy="3078407"/>
          </a:xfrm>
          <a:prstGeom prst="rect">
            <a:avLst/>
          </a:prstGeom>
          <a:ln w="25400">
            <a:solidFill>
              <a:srgbClr val="001B6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443230" marR="675640" indent="-28765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43865" algn="l"/>
              </a:tabLst>
            </a:pPr>
            <a:r>
              <a:rPr sz="1400" spc="-5" dirty="0">
                <a:latin typeface="Calibri"/>
                <a:cs typeface="Calibri"/>
              </a:rPr>
              <a:t>Gesponserte Inhalte werden mit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dem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Aufstieg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von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Online-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Influencer</a:t>
            </a:r>
            <a:r>
              <a:rPr lang="de-AT" sz="1400" spc="-5" dirty="0">
                <a:latin typeface="Calibri"/>
                <a:cs typeface="Calibri"/>
              </a:rPr>
              <a:t>*innen </a:t>
            </a:r>
            <a:r>
              <a:rPr sz="1400" spc="-5" dirty="0">
                <a:latin typeface="Calibri"/>
                <a:cs typeface="Calibri"/>
              </a:rPr>
              <a:t>und </a:t>
            </a:r>
            <a:r>
              <a:rPr lang="de-AT" sz="1400" spc="-5" dirty="0">
                <a:latin typeface="Calibri"/>
                <a:cs typeface="Calibri"/>
              </a:rPr>
              <a:t>Brand-Makern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immer </a:t>
            </a:r>
            <a:r>
              <a:rPr sz="1400" spc="-10" dirty="0">
                <a:latin typeface="Calibri"/>
                <a:cs typeface="Calibri"/>
              </a:rPr>
              <a:t>beliebter.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800" dirty="0">
              <a:latin typeface="Calibri"/>
              <a:cs typeface="Calibri"/>
            </a:endParaRPr>
          </a:p>
          <a:p>
            <a:pPr marL="443230" marR="278765" indent="-287655">
              <a:lnSpc>
                <a:spcPct val="100000"/>
              </a:lnSpc>
              <a:buFont typeface="Wingdings"/>
              <a:buChar char=""/>
              <a:tabLst>
                <a:tab pos="443865" algn="l"/>
              </a:tabLst>
            </a:pPr>
            <a:r>
              <a:rPr sz="1400" spc="-5" dirty="0">
                <a:latin typeface="Calibri"/>
                <a:cs typeface="Calibri"/>
              </a:rPr>
              <a:t>Gesponserte Inhalte sind Inhalte, </a:t>
            </a:r>
            <a:r>
              <a:rPr sz="1400" spc="-10" dirty="0">
                <a:latin typeface="Calibri"/>
                <a:cs typeface="Calibri"/>
              </a:rPr>
              <a:t>bei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" dirty="0" err="1">
                <a:latin typeface="Calibri"/>
                <a:cs typeface="Calibri"/>
              </a:rPr>
              <a:t>denen</a:t>
            </a:r>
            <a:r>
              <a:rPr sz="1400" spc="-5" dirty="0">
                <a:latin typeface="Calibri"/>
                <a:cs typeface="Calibri"/>
              </a:rPr>
              <a:t> Sponsor</a:t>
            </a:r>
            <a:r>
              <a:rPr lang="de-AT" sz="1400" spc="-5" dirty="0">
                <a:latin typeface="Calibri"/>
                <a:cs typeface="Calibri"/>
              </a:rPr>
              <a:t>*innen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" dirty="0" err="1">
                <a:latin typeface="Calibri"/>
                <a:cs typeface="Calibri"/>
              </a:rPr>
              <a:t>Herausgeber</a:t>
            </a:r>
            <a:r>
              <a:rPr lang="de-AT" sz="1400" spc="-5" dirty="0">
                <a:latin typeface="Calibri"/>
                <a:cs typeface="Calibri"/>
              </a:rPr>
              <a:t>*innen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 err="1">
                <a:latin typeface="Calibri"/>
                <a:cs typeface="Calibri"/>
              </a:rPr>
              <a:t>dafür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 err="1">
                <a:latin typeface="Calibri"/>
                <a:cs typeface="Calibri"/>
              </a:rPr>
              <a:t>bezahl</a:t>
            </a:r>
            <a:r>
              <a:rPr lang="de-AT" sz="1400" spc="-5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 err="1">
                <a:latin typeface="Calibri"/>
                <a:cs typeface="Calibri"/>
              </a:rPr>
              <a:t>Produkte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oder</a:t>
            </a:r>
            <a:r>
              <a:rPr sz="1400" spc="-5" dirty="0">
                <a:latin typeface="Calibri"/>
                <a:cs typeface="Calibri"/>
              </a:rPr>
              <a:t> Dienstleistungen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zu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bewerben.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/>
              <a:buChar char=""/>
            </a:pPr>
            <a:endParaRPr sz="800" dirty="0">
              <a:latin typeface="Calibri"/>
              <a:cs typeface="Calibri"/>
            </a:endParaRPr>
          </a:p>
          <a:p>
            <a:pPr marL="443230" marR="311785" indent="-287655">
              <a:lnSpc>
                <a:spcPct val="99500"/>
              </a:lnSpc>
              <a:buFont typeface="Wingdings"/>
              <a:buChar char=""/>
              <a:tabLst>
                <a:tab pos="443230" algn="l"/>
                <a:tab pos="443865" algn="l"/>
              </a:tabLst>
            </a:pPr>
            <a:r>
              <a:rPr sz="1400" spc="-5" dirty="0">
                <a:latin typeface="Calibri"/>
                <a:cs typeface="Calibri"/>
              </a:rPr>
              <a:t>Gesponserte Inhalte werden geschickt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beworben, da sie eher natürlich als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aufdringliche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Werbung erscheinen.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14701" y="610108"/>
            <a:ext cx="4526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WO</a:t>
            </a:r>
            <a:r>
              <a:rPr spc="-15" dirty="0"/>
              <a:t> ERSCHEINEN</a:t>
            </a:r>
            <a:r>
              <a:rPr spc="-35" dirty="0"/>
              <a:t> </a:t>
            </a:r>
            <a:r>
              <a:rPr spc="-10" dirty="0"/>
              <a:t>DIE</a:t>
            </a:r>
            <a:r>
              <a:rPr spc="-35" dirty="0"/>
              <a:t> </a:t>
            </a:r>
            <a:r>
              <a:rPr spc="-5" dirty="0"/>
              <a:t>GESPONSERTEN</a:t>
            </a:r>
            <a:r>
              <a:rPr spc="-15" dirty="0"/>
              <a:t> </a:t>
            </a:r>
            <a:r>
              <a:rPr dirty="0"/>
              <a:t>INHALTE?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9458" y="940815"/>
            <a:ext cx="51885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Gesponserte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Inhalte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sind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eine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beliebte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Form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Marketings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geworden.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Gesponserte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Inhalte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gibt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vielen Formen: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88695" y="1446783"/>
            <a:ext cx="3726179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15" dirty="0"/>
              <a:t>Videos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15" dirty="0"/>
              <a:t>Fotos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15" dirty="0"/>
              <a:t>Artikel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15" dirty="0"/>
              <a:t>Infografiken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5" dirty="0"/>
              <a:t>Gesponserte</a:t>
            </a:r>
            <a:r>
              <a:rPr dirty="0"/>
              <a:t> </a:t>
            </a:r>
            <a:r>
              <a:rPr spc="-5" dirty="0"/>
              <a:t>Tweets</a:t>
            </a:r>
            <a:r>
              <a:rPr dirty="0"/>
              <a:t> </a:t>
            </a:r>
            <a:r>
              <a:rPr spc="-5" dirty="0"/>
              <a:t>(Twitter),</a:t>
            </a:r>
            <a:r>
              <a:rPr spc="10" dirty="0"/>
              <a:t> </a:t>
            </a:r>
            <a:r>
              <a:rPr spc="-5" dirty="0"/>
              <a:t>Pins</a:t>
            </a:r>
            <a:r>
              <a:rPr spc="10" dirty="0"/>
              <a:t> </a:t>
            </a:r>
            <a:r>
              <a:rPr spc="-15" dirty="0"/>
              <a:t>(Pinterest)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5" dirty="0"/>
              <a:t>Instagram</a:t>
            </a:r>
            <a:r>
              <a:rPr spc="-25" dirty="0"/>
              <a:t> </a:t>
            </a:r>
            <a:r>
              <a:rPr spc="-10" dirty="0"/>
              <a:t>Live-Videos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5" dirty="0" err="1"/>
              <a:t>Faceboo</a:t>
            </a:r>
            <a:r>
              <a:rPr lang="de-AT" spc="-5" dirty="0"/>
              <a:t>k Storys</a:t>
            </a:r>
            <a:endParaRPr spc="-15" dirty="0">
              <a:highlight>
                <a:srgbClr val="FFFF00"/>
              </a:highlight>
            </a:endParaRP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15" dirty="0"/>
              <a:t>YouTube-Videos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15" dirty="0"/>
              <a:t>Podcasts</a:t>
            </a:r>
          </a:p>
          <a:p>
            <a:pPr marL="394335" indent="-382270">
              <a:buSzPct val="171428"/>
              <a:buFont typeface="Courier New"/>
              <a:buChar char="o"/>
              <a:tabLst>
                <a:tab pos="394970" algn="l"/>
              </a:tabLst>
            </a:pPr>
            <a:r>
              <a:rPr spc="-5" dirty="0"/>
              <a:t>Und</a:t>
            </a:r>
            <a:r>
              <a:rPr spc="-40" dirty="0"/>
              <a:t> </a:t>
            </a:r>
            <a:r>
              <a:rPr spc="-10" dirty="0"/>
              <a:t>mehr!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8695" y="3750566"/>
            <a:ext cx="563562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Menschen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neigen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dazu,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sich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mehr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mit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gesponserten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Inhalten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beschäftigen,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nicht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aufdringlich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sind.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Stattdessen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stehen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die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Nutzer</a:t>
            </a: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*innen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Produkten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und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Dienstleistungen weniger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skeptisch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gegenüber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sind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eher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bereit,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 err="1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 err="1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lang="de-AT" sz="1400" spc="-10" dirty="0">
                <a:solidFill>
                  <a:srgbClr val="FFFFFF"/>
                </a:solidFill>
                <a:latin typeface="Calibri"/>
                <a:cs typeface="Calibri"/>
              </a:rPr>
              <a:t> kaufen.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2879" y="88900"/>
            <a:ext cx="8822055" cy="853440"/>
            <a:chOff x="182879" y="88900"/>
            <a:chExt cx="8822055" cy="8534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9525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1915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190"/>
                  </a:lnTo>
                  <a:lnTo>
                    <a:pt x="21590" y="291465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7465" y="602615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0890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280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280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2615"/>
                  </a:lnTo>
                  <a:lnTo>
                    <a:pt x="831215" y="561340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1465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1915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214109" y="1732279"/>
            <a:ext cx="2676525" cy="2113977"/>
          </a:xfrm>
          <a:prstGeom prst="rect">
            <a:avLst/>
          </a:prstGeom>
          <a:solidFill>
            <a:srgbClr val="FFC000"/>
          </a:solidFill>
          <a:ln w="25400">
            <a:solidFill>
              <a:srgbClr val="001B6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341630" marR="434975">
              <a:lnSpc>
                <a:spcPct val="100000"/>
              </a:lnSpc>
              <a:spcBef>
                <a:spcPts val="900"/>
              </a:spcBef>
            </a:pPr>
            <a:r>
              <a:rPr sz="1500" b="1" spc="-5" dirty="0">
                <a:latin typeface="Calibri"/>
                <a:cs typeface="Calibri"/>
              </a:rPr>
              <a:t>WIE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SIE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GESPONSERTE </a:t>
            </a:r>
            <a:r>
              <a:rPr sz="1500" b="1" spc="-3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INHALTE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ERKENNEN</a:t>
            </a:r>
            <a:endParaRPr sz="1500" dirty="0">
              <a:latin typeface="Calibri"/>
              <a:cs typeface="Calibri"/>
            </a:endParaRPr>
          </a:p>
          <a:p>
            <a:pPr marL="341630" marR="989330">
              <a:lnSpc>
                <a:spcPct val="99600"/>
              </a:lnSpc>
              <a:spcBef>
                <a:spcPts val="15"/>
              </a:spcBef>
            </a:pPr>
            <a:r>
              <a:rPr sz="1400" spc="-5" dirty="0">
                <a:latin typeface="Calibri"/>
                <a:cs typeface="Calibri"/>
              </a:rPr>
              <a:t>Partner</a:t>
            </a:r>
            <a:r>
              <a:rPr lang="de-AT" sz="1400" spc="-5" dirty="0">
                <a:latin typeface="Calibri"/>
                <a:cs typeface="Calibri"/>
              </a:rPr>
              <a:t>*in</a:t>
            </a:r>
            <a:r>
              <a:rPr sz="1400" spc="-5" dirty="0">
                <a:latin typeface="Calibri"/>
                <a:cs typeface="Calibri"/>
              </a:rPr>
              <a:t> von...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Verbunden mit...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lang="de-AT" sz="1400" spc="-5" dirty="0">
                <a:latin typeface="Calibri"/>
                <a:cs typeface="Calibri"/>
              </a:rPr>
              <a:t>Unterstützt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von...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Gesponsert von...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Beworben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von...</a:t>
            </a:r>
            <a:endParaRPr sz="1400" dirty="0">
              <a:latin typeface="Calibri"/>
              <a:cs typeface="Calibri"/>
            </a:endParaRPr>
          </a:p>
          <a:p>
            <a:pPr marL="341630" marR="384810">
              <a:lnSpc>
                <a:spcPts val="1700"/>
              </a:lnSpc>
              <a:spcBef>
                <a:spcPts val="35"/>
              </a:spcBef>
            </a:pPr>
            <a:r>
              <a:rPr sz="1400" spc="-5" dirty="0">
                <a:latin typeface="Calibri"/>
                <a:cs typeface="Calibri"/>
              </a:rPr>
              <a:t>Präsentiert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von...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Bezahltes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Sponsoring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mit...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1434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495" y="2907028"/>
              <a:ext cx="1949450" cy="212471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40359" y="905510"/>
            <a:ext cx="2479041" cy="2053767"/>
          </a:xfrm>
          <a:prstGeom prst="rect">
            <a:avLst/>
          </a:prstGeom>
          <a:solidFill>
            <a:srgbClr val="FFFFFF"/>
          </a:solidFill>
          <a:ln w="25400">
            <a:solidFill>
              <a:srgbClr val="002986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77470" marR="50165">
              <a:lnSpc>
                <a:spcPct val="100000"/>
              </a:lnSpc>
              <a:spcBef>
                <a:spcPts val="175"/>
              </a:spcBef>
            </a:pPr>
            <a:r>
              <a:rPr sz="1200" dirty="0">
                <a:latin typeface="Calibri"/>
                <a:cs typeface="Calibri"/>
              </a:rPr>
              <a:t>Im Juni </a:t>
            </a:r>
            <a:r>
              <a:rPr sz="1200" spc="-5" dirty="0">
                <a:latin typeface="Calibri"/>
                <a:cs typeface="Calibri"/>
              </a:rPr>
              <a:t>2021 postete die </a:t>
            </a:r>
            <a:r>
              <a:rPr sz="1200" spc="-5" dirty="0" err="1">
                <a:latin typeface="Calibri"/>
                <a:cs typeface="Calibri"/>
              </a:rPr>
              <a:t>prominente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Influencerin Kim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Kardashian </a:t>
            </a:r>
            <a:r>
              <a:rPr sz="1200" dirty="0">
                <a:latin typeface="Calibri"/>
                <a:cs typeface="Calibri"/>
              </a:rPr>
              <a:t>auf ihrem </a:t>
            </a:r>
            <a:r>
              <a:rPr sz="1200" spc="-5" dirty="0">
                <a:latin typeface="Calibri"/>
                <a:cs typeface="Calibri"/>
              </a:rPr>
              <a:t>Social </a:t>
            </a:r>
            <a:r>
              <a:rPr sz="1200" dirty="0">
                <a:latin typeface="Calibri"/>
                <a:cs typeface="Calibri"/>
              </a:rPr>
              <a:t>Media-</a:t>
            </a:r>
            <a:r>
              <a:rPr sz="1200" dirty="0" err="1">
                <a:latin typeface="Calibri"/>
                <a:cs typeface="Calibri"/>
              </a:rPr>
              <a:t>Konto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über </a:t>
            </a:r>
            <a:r>
              <a:rPr sz="1200" dirty="0">
                <a:latin typeface="Calibri"/>
                <a:cs typeface="Calibri"/>
              </a:rPr>
              <a:t>ein </a:t>
            </a:r>
            <a:r>
              <a:rPr sz="1200" spc="-5" dirty="0">
                <a:latin typeface="Calibri"/>
                <a:cs typeface="Calibri"/>
              </a:rPr>
              <a:t>neues Projekt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namens </a:t>
            </a:r>
            <a:r>
              <a:rPr sz="1200" i="1" spc="-5" dirty="0">
                <a:latin typeface="Calibri"/>
                <a:cs typeface="Calibri"/>
              </a:rPr>
              <a:t>Ethereum </a:t>
            </a:r>
            <a:r>
              <a:rPr sz="1200" i="1" dirty="0">
                <a:latin typeface="Calibri"/>
                <a:cs typeface="Calibri"/>
              </a:rPr>
              <a:t>Max</a:t>
            </a:r>
            <a:r>
              <a:rPr sz="1200" dirty="0">
                <a:latin typeface="Calibri"/>
                <a:cs typeface="Calibri"/>
              </a:rPr>
              <a:t>. </a:t>
            </a:r>
            <a:r>
              <a:rPr sz="1200" spc="-5" dirty="0">
                <a:latin typeface="Calibri"/>
                <a:cs typeface="Calibri"/>
              </a:rPr>
              <a:t>Diese </a:t>
            </a:r>
            <a:r>
              <a:rPr sz="1200" dirty="0">
                <a:latin typeface="Calibri"/>
                <a:cs typeface="Calibri"/>
              </a:rPr>
              <a:t> Werbung warb </a:t>
            </a:r>
            <a:r>
              <a:rPr sz="1200" spc="-5" dirty="0">
                <a:latin typeface="Calibri"/>
                <a:cs typeface="Calibri"/>
              </a:rPr>
              <a:t>für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Kryptowährungsprojekte. Der </a:t>
            </a:r>
            <a:r>
              <a:rPr sz="1200" dirty="0" err="1">
                <a:latin typeface="Calibri"/>
                <a:cs typeface="Calibri"/>
              </a:rPr>
              <a:t>Beitrag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spaltete jedoch die Fans, da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sie </a:t>
            </a:r>
            <a:r>
              <a:rPr sz="1200" dirty="0">
                <a:latin typeface="Calibri"/>
                <a:cs typeface="Calibri"/>
              </a:rPr>
              <a:t>zu </a:t>
            </a:r>
            <a:r>
              <a:rPr sz="1200" spc="-5" dirty="0" err="1">
                <a:latin typeface="Calibri"/>
                <a:cs typeface="Calibri"/>
              </a:rPr>
              <a:t>dieser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" dirty="0" err="1">
                <a:latin typeface="Calibri"/>
                <a:cs typeface="Calibri"/>
              </a:rPr>
              <a:t>finanziellen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Entscheidung </a:t>
            </a:r>
            <a:r>
              <a:rPr sz="1200" dirty="0">
                <a:latin typeface="Calibri"/>
                <a:cs typeface="Calibri"/>
              </a:rPr>
              <a:t>ermutigte, </a:t>
            </a:r>
            <a:r>
              <a:rPr sz="1200" spc="-5" dirty="0">
                <a:latin typeface="Calibri"/>
                <a:cs typeface="Calibri"/>
              </a:rPr>
              <a:t>ohne die </a:t>
            </a:r>
            <a:r>
              <a:rPr sz="1200" dirty="0">
                <a:latin typeface="Calibri"/>
                <a:cs typeface="Calibri"/>
              </a:rPr>
              <a:t> Menschen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über die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mit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dem</a:t>
            </a:r>
            <a:r>
              <a:rPr lang="de-AT" sz="1200" spc="-5" dirty="0">
                <a:latin typeface="Calibri"/>
                <a:cs typeface="Calibri"/>
              </a:rPr>
              <a:t> Handel verbunden unbeständigen Risiken zu informieren.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68322" y="1180264"/>
            <a:ext cx="2987672" cy="3558025"/>
          </a:xfrm>
          <a:prstGeom prst="rect">
            <a:avLst/>
          </a:prstGeom>
          <a:solidFill>
            <a:srgbClr val="FFFFFF"/>
          </a:solidFill>
          <a:ln w="25400">
            <a:solidFill>
              <a:srgbClr val="002986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77470" marR="268605">
              <a:lnSpc>
                <a:spcPct val="100000"/>
              </a:lnSpc>
              <a:spcBef>
                <a:spcPts val="185"/>
              </a:spcBef>
            </a:pPr>
            <a:r>
              <a:rPr sz="1200" spc="-5" dirty="0">
                <a:latin typeface="Calibri"/>
                <a:cs typeface="Calibri"/>
              </a:rPr>
              <a:t>De</a:t>
            </a:r>
            <a:r>
              <a:rPr lang="de-AT" sz="1200" spc="-5" dirty="0">
                <a:latin typeface="Calibri"/>
                <a:cs typeface="Calibri"/>
              </a:rPr>
              <a:t>r „</a:t>
            </a:r>
            <a:r>
              <a:rPr sz="1200" dirty="0">
                <a:latin typeface="Calibri"/>
                <a:cs typeface="Calibri"/>
              </a:rPr>
              <a:t>Keeping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Up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with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Kardashian</a:t>
            </a:r>
            <a:r>
              <a:rPr lang="de-AT" sz="1200" spc="-5" dirty="0">
                <a:latin typeface="Calibri"/>
                <a:cs typeface="Calibri"/>
              </a:rPr>
              <a:t>"</a:t>
            </a:r>
            <a:r>
              <a:rPr sz="1200" spc="-5" dirty="0">
                <a:latin typeface="Calibri"/>
                <a:cs typeface="Calibri"/>
              </a:rPr>
              <a:t>-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Star </a:t>
            </a:r>
            <a:r>
              <a:rPr sz="1200" spc="-5" dirty="0" err="1">
                <a:latin typeface="Calibri"/>
                <a:cs typeface="Calibri"/>
              </a:rPr>
              <a:t>postete</a:t>
            </a:r>
            <a:r>
              <a:rPr lang="de-AT" sz="1200" spc="-5" dirty="0">
                <a:latin typeface="Calibri"/>
                <a:cs typeface="Calibri"/>
              </a:rPr>
              <a:t>:</a:t>
            </a:r>
          </a:p>
          <a:p>
            <a:pPr marL="77470" marR="268605">
              <a:lnSpc>
                <a:spcPct val="100000"/>
              </a:lnSpc>
              <a:spcBef>
                <a:spcPts val="185"/>
              </a:spcBef>
            </a:pPr>
            <a:r>
              <a:rPr lang="de-AT" sz="1200" spc="-5" dirty="0">
                <a:latin typeface="Calibri"/>
                <a:cs typeface="Calibri"/>
              </a:rPr>
              <a:t>„</a:t>
            </a:r>
            <a:r>
              <a:rPr sz="1200" dirty="0" err="1">
                <a:latin typeface="Calibri"/>
                <a:cs typeface="Calibri"/>
              </a:rPr>
              <a:t>Habt</a:t>
            </a:r>
            <a:r>
              <a:rPr sz="1200" dirty="0">
                <a:latin typeface="Calibri"/>
                <a:cs typeface="Calibri"/>
              </a:rPr>
              <a:t> ihr </a:t>
            </a:r>
            <a:r>
              <a:rPr sz="1200" spc="-5" dirty="0">
                <a:latin typeface="Calibri"/>
                <a:cs typeface="Calibri"/>
              </a:rPr>
              <a:t>mit </a:t>
            </a:r>
            <a:r>
              <a:rPr sz="1200" dirty="0">
                <a:latin typeface="Calibri"/>
                <a:cs typeface="Calibri"/>
              </a:rPr>
              <a:t>Kryptowährungen zu tun?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Dies </a:t>
            </a:r>
            <a:r>
              <a:rPr sz="1200" dirty="0">
                <a:latin typeface="Calibri"/>
                <a:cs typeface="Calibri"/>
              </a:rPr>
              <a:t>ist keine </a:t>
            </a:r>
            <a:r>
              <a:rPr sz="1200" spc="-5" dirty="0">
                <a:latin typeface="Calibri"/>
                <a:cs typeface="Calibri"/>
              </a:rPr>
              <a:t>Finanzberatung, sondern </a:t>
            </a:r>
            <a:r>
              <a:rPr sz="1200" dirty="0">
                <a:latin typeface="Calibri"/>
                <a:cs typeface="Calibri"/>
              </a:rPr>
              <a:t> ich teile </a:t>
            </a:r>
            <a:r>
              <a:rPr sz="1200" spc="-5" dirty="0">
                <a:latin typeface="Calibri"/>
                <a:cs typeface="Calibri"/>
              </a:rPr>
              <a:t>mit, </a:t>
            </a:r>
            <a:r>
              <a:rPr sz="1200" dirty="0">
                <a:latin typeface="Calibri"/>
                <a:cs typeface="Calibri"/>
              </a:rPr>
              <a:t>was mir </a:t>
            </a:r>
            <a:r>
              <a:rPr sz="1200" spc="-5" dirty="0">
                <a:latin typeface="Calibri"/>
                <a:cs typeface="Calibri"/>
              </a:rPr>
              <a:t>meine Freunde </a:t>
            </a:r>
            <a:r>
              <a:rPr sz="1200" spc="-5" dirty="0" err="1">
                <a:latin typeface="Calibri"/>
                <a:cs typeface="Calibri"/>
              </a:rPr>
              <a:t>gerade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" dirty="0" err="1">
                <a:latin typeface="Calibri"/>
                <a:cs typeface="Calibri"/>
              </a:rPr>
              <a:t>über</a:t>
            </a:r>
            <a:r>
              <a:rPr lang="de-AT" sz="1200" spc="-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den Ethereum </a:t>
            </a:r>
            <a:r>
              <a:rPr sz="1200" dirty="0">
                <a:latin typeface="Calibri"/>
                <a:cs typeface="Calibri"/>
              </a:rPr>
              <a:t>Max </a:t>
            </a:r>
            <a:r>
              <a:rPr sz="1200" spc="-5" dirty="0">
                <a:latin typeface="Calibri"/>
                <a:cs typeface="Calibri"/>
              </a:rPr>
              <a:t>Token </a:t>
            </a:r>
            <a:r>
              <a:rPr sz="1200" dirty="0" err="1">
                <a:latin typeface="Calibri"/>
                <a:cs typeface="Calibri"/>
              </a:rPr>
              <a:t>erzählt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haben!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Vor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Minuten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hat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Ethereum Max </a:t>
            </a:r>
            <a:r>
              <a:rPr sz="1200" dirty="0">
                <a:latin typeface="Calibri"/>
                <a:cs typeface="Calibri"/>
              </a:rPr>
              <a:t>400 </a:t>
            </a:r>
            <a:r>
              <a:rPr sz="1200" spc="-5" dirty="0">
                <a:latin typeface="Calibri"/>
                <a:cs typeface="Calibri"/>
              </a:rPr>
              <a:t>Billionen Token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 err="1">
                <a:latin typeface="Calibri"/>
                <a:cs typeface="Calibri"/>
              </a:rPr>
              <a:t>verbrannt</a:t>
            </a:r>
            <a:r>
              <a:rPr lang="de-AT" sz="1200" spc="-5" dirty="0">
                <a:latin typeface="Calibri"/>
                <a:cs typeface="Calibri"/>
              </a:rPr>
              <a:t> –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buchstäblich 50 Prozent </a:t>
            </a:r>
            <a:r>
              <a:rPr sz="1200" dirty="0">
                <a:latin typeface="Calibri"/>
                <a:cs typeface="Calibri"/>
              </a:rPr>
              <a:t>ihres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Verwaltungsgeldes, um der </a:t>
            </a:r>
            <a:r>
              <a:rPr sz="1200" spc="-5" dirty="0" err="1">
                <a:latin typeface="Calibri"/>
                <a:cs typeface="Calibri"/>
              </a:rPr>
              <a:t>gesamten</a:t>
            </a:r>
            <a:r>
              <a:rPr lang="de-AT" sz="1200" spc="-5" dirty="0">
                <a:latin typeface="Calibri"/>
                <a:cs typeface="Calibri"/>
              </a:rPr>
              <a:t>     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e-</a:t>
            </a:r>
            <a:r>
              <a:rPr sz="1200" dirty="0">
                <a:latin typeface="Calibri"/>
                <a:cs typeface="Calibri"/>
              </a:rPr>
              <a:t>max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Gemeinschaft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etwas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" dirty="0" err="1">
                <a:latin typeface="Calibri"/>
                <a:cs typeface="Calibri"/>
              </a:rPr>
              <a:t>zurückzugeben</a:t>
            </a:r>
            <a:r>
              <a:rPr sz="1200" spc="-5" dirty="0">
                <a:latin typeface="Calibri"/>
                <a:cs typeface="Calibri"/>
              </a:rPr>
              <a:t>.</a:t>
            </a:r>
            <a:r>
              <a:rPr lang="de-AT" sz="1200" spc="-5" dirty="0">
                <a:latin typeface="Calibri"/>
                <a:cs typeface="Calibri"/>
              </a:rPr>
              <a:t>"</a:t>
            </a:r>
            <a:endParaRPr sz="1150" dirty="0">
              <a:latin typeface="Calibri"/>
              <a:cs typeface="Calibri"/>
            </a:endParaRPr>
          </a:p>
          <a:p>
            <a:pPr marL="77470" marR="159385"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Kim </a:t>
            </a:r>
            <a:r>
              <a:rPr sz="1200" spc="-5" dirty="0">
                <a:latin typeface="Calibri"/>
                <a:cs typeface="Calibri"/>
              </a:rPr>
              <a:t>ermutigte </a:t>
            </a:r>
            <a:r>
              <a:rPr sz="1200" dirty="0">
                <a:latin typeface="Calibri"/>
                <a:cs typeface="Calibri"/>
              </a:rPr>
              <a:t>ihre </a:t>
            </a:r>
            <a:r>
              <a:rPr sz="1200" spc="-5" dirty="0">
                <a:latin typeface="Calibri"/>
                <a:cs typeface="Calibri"/>
              </a:rPr>
              <a:t>228 </a:t>
            </a:r>
            <a:r>
              <a:rPr sz="1200" dirty="0" err="1">
                <a:latin typeface="Calibri"/>
                <a:cs typeface="Calibri"/>
              </a:rPr>
              <a:t>Millionen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Follower</a:t>
            </a:r>
            <a:r>
              <a:rPr lang="de-AT" sz="1200" spc="-5" dirty="0">
                <a:latin typeface="Calibri"/>
                <a:cs typeface="Calibri"/>
              </a:rPr>
              <a:t>*innen</a:t>
            </a:r>
            <a:r>
              <a:rPr sz="1200" spc="-5" dirty="0">
                <a:latin typeface="Calibri"/>
                <a:cs typeface="Calibri"/>
              </a:rPr>
              <a:t>, </a:t>
            </a:r>
            <a:r>
              <a:rPr sz="1200" dirty="0">
                <a:latin typeface="Calibri"/>
                <a:cs typeface="Calibri"/>
              </a:rPr>
              <a:t>mehr zu erfahren </a:t>
            </a:r>
            <a:r>
              <a:rPr sz="1200" spc="-5" dirty="0">
                <a:latin typeface="Calibri"/>
                <a:cs typeface="Calibri"/>
              </a:rPr>
              <a:t>und </a:t>
            </a:r>
            <a:r>
              <a:rPr sz="1200" dirty="0">
                <a:latin typeface="Calibri"/>
                <a:cs typeface="Calibri"/>
              </a:rPr>
              <a:t> möglicherweise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Kryptowährung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zu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investieren.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Ihre </a:t>
            </a:r>
            <a:r>
              <a:rPr sz="1200" spc="-5" dirty="0">
                <a:latin typeface="Calibri"/>
                <a:cs typeface="Calibri"/>
              </a:rPr>
              <a:t>Fans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reagierten</a:t>
            </a:r>
            <a:r>
              <a:rPr lang="de-AT" sz="1200" dirty="0">
                <a:latin typeface="Calibri"/>
                <a:cs typeface="Calibri"/>
              </a:rPr>
              <a:t> </a:t>
            </a:r>
            <a:r>
              <a:rPr lang="de-DE" sz="1200" spc="-5" dirty="0">
                <a:latin typeface="Calibri"/>
                <a:cs typeface="Calibri"/>
              </a:rPr>
              <a:t>unterschiedlich</a:t>
            </a:r>
            <a:r>
              <a:rPr lang="de-DE" sz="1200" spc="-15" dirty="0">
                <a:latin typeface="Calibri"/>
                <a:cs typeface="Calibri"/>
              </a:rPr>
              <a:t> </a:t>
            </a:r>
            <a:r>
              <a:rPr lang="de-DE" sz="1200" dirty="0">
                <a:latin typeface="Calibri"/>
                <a:cs typeface="Calibri"/>
              </a:rPr>
              <a:t>auf</a:t>
            </a:r>
            <a:r>
              <a:rPr lang="de-DE" sz="1200" spc="-20" dirty="0">
                <a:latin typeface="Calibri"/>
                <a:cs typeface="Calibri"/>
              </a:rPr>
              <a:t> </a:t>
            </a:r>
            <a:r>
              <a:rPr lang="de-DE" sz="1200" dirty="0">
                <a:latin typeface="Calibri"/>
                <a:cs typeface="Calibri"/>
              </a:rPr>
              <a:t>ihre</a:t>
            </a:r>
            <a:r>
              <a:rPr lang="de-DE" sz="1200" spc="-20" dirty="0">
                <a:latin typeface="Calibri"/>
                <a:cs typeface="Calibri"/>
              </a:rPr>
              <a:t> </a:t>
            </a:r>
            <a:r>
              <a:rPr lang="de-DE" sz="1200" spc="-5" dirty="0">
                <a:latin typeface="Calibri"/>
                <a:cs typeface="Calibri"/>
              </a:rPr>
              <a:t>Verbindung</a:t>
            </a:r>
            <a:r>
              <a:rPr lang="de-DE" sz="1200" spc="-15" dirty="0">
                <a:latin typeface="Calibri"/>
                <a:cs typeface="Calibri"/>
              </a:rPr>
              <a:t> </a:t>
            </a:r>
            <a:r>
              <a:rPr lang="de-DE" sz="1200" dirty="0">
                <a:latin typeface="Calibri"/>
                <a:cs typeface="Calibri"/>
              </a:rPr>
              <a:t>zu dem Unternehmen.</a:t>
            </a:r>
          </a:p>
          <a:p>
            <a:pPr marL="77470" marR="159385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885439" y="250952"/>
            <a:ext cx="3896361" cy="56015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156335">
              <a:lnSpc>
                <a:spcPct val="101099"/>
              </a:lnSpc>
              <a:spcBef>
                <a:spcPts val="75"/>
              </a:spcBef>
            </a:pPr>
            <a:r>
              <a:rPr spc="-5" dirty="0"/>
              <a:t>TÄTIGKEIT</a:t>
            </a:r>
            <a:r>
              <a:rPr spc="395" dirty="0"/>
              <a:t> </a:t>
            </a:r>
            <a:r>
              <a:rPr spc="-15" dirty="0"/>
              <a:t>3.2.3 </a:t>
            </a:r>
            <a:r>
              <a:rPr spc="-10" dirty="0"/>
              <a:t> </a:t>
            </a:r>
            <a:r>
              <a:rPr dirty="0">
                <a:solidFill>
                  <a:srgbClr val="FFFFFF"/>
                </a:solidFill>
              </a:rPr>
              <a:t>FALLSTUDIE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lang="de-AT" spc="-30" dirty="0">
                <a:solidFill>
                  <a:srgbClr val="FFFFFF"/>
                </a:solidFill>
              </a:rPr>
              <a:t>– </a:t>
            </a:r>
            <a:r>
              <a:rPr spc="-2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INFLUENCER-SPONSORING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182245" y="88900"/>
            <a:ext cx="8822690" cy="3977640"/>
            <a:chOff x="182245" y="88900"/>
            <a:chExt cx="8822690" cy="397764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5679" y="1744345"/>
              <a:ext cx="2063496" cy="232219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9525"/>
                  </a:lnTo>
                  <a:lnTo>
                    <a:pt x="291464" y="21589"/>
                  </a:lnTo>
                  <a:lnTo>
                    <a:pt x="250189" y="38100"/>
                  </a:lnTo>
                  <a:lnTo>
                    <a:pt x="210820" y="58420"/>
                  </a:lnTo>
                  <a:lnTo>
                    <a:pt x="174625" y="82550"/>
                  </a:lnTo>
                  <a:lnTo>
                    <a:pt x="140334" y="109854"/>
                  </a:lnTo>
                  <a:lnTo>
                    <a:pt x="109854" y="140970"/>
                  </a:lnTo>
                  <a:lnTo>
                    <a:pt x="81914" y="174625"/>
                  </a:lnTo>
                  <a:lnTo>
                    <a:pt x="57784" y="211454"/>
                  </a:lnTo>
                  <a:lnTo>
                    <a:pt x="37464" y="250189"/>
                  </a:lnTo>
                  <a:lnTo>
                    <a:pt x="21589" y="292100"/>
                  </a:lnTo>
                  <a:lnTo>
                    <a:pt x="9525" y="335279"/>
                  </a:lnTo>
                  <a:lnTo>
                    <a:pt x="2539" y="380364"/>
                  </a:lnTo>
                  <a:lnTo>
                    <a:pt x="0" y="426720"/>
                  </a:lnTo>
                  <a:lnTo>
                    <a:pt x="2539" y="473075"/>
                  </a:lnTo>
                  <a:lnTo>
                    <a:pt x="9525" y="518160"/>
                  </a:lnTo>
                  <a:lnTo>
                    <a:pt x="21589" y="561339"/>
                  </a:lnTo>
                  <a:lnTo>
                    <a:pt x="37464" y="603250"/>
                  </a:lnTo>
                  <a:lnTo>
                    <a:pt x="57784" y="641985"/>
                  </a:lnTo>
                  <a:lnTo>
                    <a:pt x="81914" y="678814"/>
                  </a:lnTo>
                  <a:lnTo>
                    <a:pt x="109854" y="712470"/>
                  </a:lnTo>
                  <a:lnTo>
                    <a:pt x="140334" y="743585"/>
                  </a:lnTo>
                  <a:lnTo>
                    <a:pt x="174625" y="770889"/>
                  </a:lnTo>
                  <a:lnTo>
                    <a:pt x="210820" y="795020"/>
                  </a:lnTo>
                  <a:lnTo>
                    <a:pt x="250189" y="815339"/>
                  </a:lnTo>
                  <a:lnTo>
                    <a:pt x="291464" y="831850"/>
                  </a:lnTo>
                  <a:lnTo>
                    <a:pt x="334645" y="843279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279"/>
                  </a:lnTo>
                  <a:lnTo>
                    <a:pt x="561339" y="831850"/>
                  </a:lnTo>
                  <a:lnTo>
                    <a:pt x="602614" y="815339"/>
                  </a:lnTo>
                  <a:lnTo>
                    <a:pt x="641984" y="795020"/>
                  </a:lnTo>
                  <a:lnTo>
                    <a:pt x="678814" y="770889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89" y="678814"/>
                  </a:lnTo>
                  <a:lnTo>
                    <a:pt x="795020" y="641985"/>
                  </a:lnTo>
                  <a:lnTo>
                    <a:pt x="815339" y="603250"/>
                  </a:lnTo>
                  <a:lnTo>
                    <a:pt x="831214" y="561339"/>
                  </a:lnTo>
                  <a:lnTo>
                    <a:pt x="843279" y="518160"/>
                  </a:lnTo>
                  <a:lnTo>
                    <a:pt x="850900" y="473075"/>
                  </a:lnTo>
                  <a:lnTo>
                    <a:pt x="853439" y="426720"/>
                  </a:lnTo>
                  <a:lnTo>
                    <a:pt x="850900" y="380364"/>
                  </a:lnTo>
                  <a:lnTo>
                    <a:pt x="843279" y="335279"/>
                  </a:lnTo>
                  <a:lnTo>
                    <a:pt x="831214" y="292100"/>
                  </a:lnTo>
                  <a:lnTo>
                    <a:pt x="815339" y="250189"/>
                  </a:lnTo>
                  <a:lnTo>
                    <a:pt x="795020" y="211454"/>
                  </a:lnTo>
                  <a:lnTo>
                    <a:pt x="770889" y="174625"/>
                  </a:lnTo>
                  <a:lnTo>
                    <a:pt x="742950" y="140970"/>
                  </a:lnTo>
                  <a:lnTo>
                    <a:pt x="712470" y="109854"/>
                  </a:lnTo>
                  <a:lnTo>
                    <a:pt x="678814" y="82550"/>
                  </a:lnTo>
                  <a:lnTo>
                    <a:pt x="641984" y="58420"/>
                  </a:lnTo>
                  <a:lnTo>
                    <a:pt x="602614" y="38100"/>
                  </a:lnTo>
                  <a:lnTo>
                    <a:pt x="561339" y="21589"/>
                  </a:lnTo>
                  <a:lnTo>
                    <a:pt x="518159" y="9525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245" y="112649"/>
              <a:ext cx="1724787" cy="474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38400" y="350899"/>
            <a:ext cx="3691635" cy="8464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66825" marR="5080" indent="-166370">
              <a:lnSpc>
                <a:spcPct val="101099"/>
              </a:lnSpc>
              <a:spcBef>
                <a:spcPts val="75"/>
              </a:spcBef>
            </a:pPr>
            <a:r>
              <a:rPr spc="-5" dirty="0"/>
              <a:t>TÄTIGKEIT</a:t>
            </a:r>
            <a:r>
              <a:rPr spc="-55" dirty="0"/>
              <a:t> </a:t>
            </a:r>
            <a:r>
              <a:rPr spc="-20" dirty="0"/>
              <a:t>3.2.3 </a:t>
            </a:r>
            <a:r>
              <a:rPr spc="-395" dirty="0"/>
              <a:t> </a:t>
            </a:r>
            <a:r>
              <a:rPr spc="-15" dirty="0">
                <a:solidFill>
                  <a:srgbClr val="FFFFFF"/>
                </a:solidFill>
              </a:rPr>
              <a:t>DISKUSSION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47800" y="1276350"/>
            <a:ext cx="5915660" cy="23698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8735">
              <a:lnSpc>
                <a:spcPct val="100699"/>
              </a:lnSpc>
              <a:spcBef>
                <a:spcPts val="85"/>
              </a:spcBef>
            </a:pP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Warum,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glauben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Sie,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waren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die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Fans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geteilter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Meinung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über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Kim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Kardashians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Werbung?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Calibri"/>
              <a:cs typeface="Calibri"/>
            </a:endParaRPr>
          </a:p>
          <a:p>
            <a:pPr marL="12700" marR="467359">
              <a:lnSpc>
                <a:spcPct val="100699"/>
              </a:lnSpc>
              <a:spcBef>
                <a:spcPts val="5"/>
              </a:spcBef>
            </a:pP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Glauben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Sie,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dass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gesponserte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Inhalte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Kontroversen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führen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können?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Und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warum?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 dirty="0">
              <a:latin typeface="Calibri"/>
              <a:cs typeface="Calibri"/>
            </a:endParaRPr>
          </a:p>
          <a:p>
            <a:pPr marL="12700" marR="1364615">
              <a:lnSpc>
                <a:spcPct val="100000"/>
              </a:lnSpc>
            </a:pP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Welche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Gefahren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sind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mit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gesponserten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Inhalten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für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junge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Menschen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verbunden?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 dirty="0">
              <a:latin typeface="Calibri"/>
              <a:cs typeface="Calibri"/>
            </a:endParaRPr>
          </a:p>
          <a:p>
            <a:pPr marL="12700" marR="868680" indent="38735">
              <a:lnSpc>
                <a:spcPct val="100000"/>
              </a:lnSpc>
            </a:pPr>
            <a:r>
              <a:rPr lang="de-AT" sz="1400" spc="-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Welche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Gefahren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sind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mit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gesponserten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Inhalten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für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Erwachsene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verbunden?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245" y="90169"/>
            <a:ext cx="8822690" cy="853440"/>
            <a:chOff x="182245" y="90169"/>
            <a:chExt cx="8822690" cy="853440"/>
          </a:xfrm>
        </p:grpSpPr>
        <p:sp>
          <p:nvSpPr>
            <p:cNvPr id="6" name="object 6"/>
            <p:cNvSpPr/>
            <p:nvPr/>
          </p:nvSpPr>
          <p:spPr>
            <a:xfrm>
              <a:off x="8151495" y="90169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10159"/>
                  </a:lnTo>
                  <a:lnTo>
                    <a:pt x="291464" y="21589"/>
                  </a:lnTo>
                  <a:lnTo>
                    <a:pt x="250189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4" y="109854"/>
                  </a:lnTo>
                  <a:lnTo>
                    <a:pt x="109854" y="140969"/>
                  </a:lnTo>
                  <a:lnTo>
                    <a:pt x="81914" y="174625"/>
                  </a:lnTo>
                  <a:lnTo>
                    <a:pt x="57784" y="211454"/>
                  </a:lnTo>
                  <a:lnTo>
                    <a:pt x="37464" y="250825"/>
                  </a:lnTo>
                  <a:lnTo>
                    <a:pt x="21589" y="292100"/>
                  </a:lnTo>
                  <a:lnTo>
                    <a:pt x="9525" y="335279"/>
                  </a:lnTo>
                  <a:lnTo>
                    <a:pt x="2539" y="380364"/>
                  </a:lnTo>
                  <a:lnTo>
                    <a:pt x="0" y="426719"/>
                  </a:lnTo>
                  <a:lnTo>
                    <a:pt x="2539" y="473075"/>
                  </a:lnTo>
                  <a:lnTo>
                    <a:pt x="9525" y="518159"/>
                  </a:lnTo>
                  <a:lnTo>
                    <a:pt x="21589" y="561975"/>
                  </a:lnTo>
                  <a:lnTo>
                    <a:pt x="37464" y="603250"/>
                  </a:lnTo>
                  <a:lnTo>
                    <a:pt x="57784" y="641984"/>
                  </a:lnTo>
                  <a:lnTo>
                    <a:pt x="81914" y="678814"/>
                  </a:lnTo>
                  <a:lnTo>
                    <a:pt x="109854" y="712469"/>
                  </a:lnTo>
                  <a:lnTo>
                    <a:pt x="140334" y="743584"/>
                  </a:lnTo>
                  <a:lnTo>
                    <a:pt x="174625" y="771525"/>
                  </a:lnTo>
                  <a:lnTo>
                    <a:pt x="210820" y="795019"/>
                  </a:lnTo>
                  <a:lnTo>
                    <a:pt x="250189" y="815339"/>
                  </a:lnTo>
                  <a:lnTo>
                    <a:pt x="291464" y="831850"/>
                  </a:lnTo>
                  <a:lnTo>
                    <a:pt x="334645" y="843914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914"/>
                  </a:lnTo>
                  <a:lnTo>
                    <a:pt x="561339" y="831850"/>
                  </a:lnTo>
                  <a:lnTo>
                    <a:pt x="602614" y="815339"/>
                  </a:lnTo>
                  <a:lnTo>
                    <a:pt x="641984" y="795019"/>
                  </a:lnTo>
                  <a:lnTo>
                    <a:pt x="678814" y="771525"/>
                  </a:lnTo>
                  <a:lnTo>
                    <a:pt x="712470" y="743584"/>
                  </a:lnTo>
                  <a:lnTo>
                    <a:pt x="742950" y="712469"/>
                  </a:lnTo>
                  <a:lnTo>
                    <a:pt x="770889" y="678814"/>
                  </a:lnTo>
                  <a:lnTo>
                    <a:pt x="795020" y="641984"/>
                  </a:lnTo>
                  <a:lnTo>
                    <a:pt x="815339" y="603250"/>
                  </a:lnTo>
                  <a:lnTo>
                    <a:pt x="831214" y="561975"/>
                  </a:lnTo>
                  <a:lnTo>
                    <a:pt x="843279" y="518159"/>
                  </a:lnTo>
                  <a:lnTo>
                    <a:pt x="850900" y="473075"/>
                  </a:lnTo>
                  <a:lnTo>
                    <a:pt x="853439" y="426719"/>
                  </a:lnTo>
                  <a:lnTo>
                    <a:pt x="850900" y="380364"/>
                  </a:lnTo>
                  <a:lnTo>
                    <a:pt x="843279" y="335279"/>
                  </a:lnTo>
                  <a:lnTo>
                    <a:pt x="831214" y="292100"/>
                  </a:lnTo>
                  <a:lnTo>
                    <a:pt x="815339" y="250825"/>
                  </a:lnTo>
                  <a:lnTo>
                    <a:pt x="795020" y="211454"/>
                  </a:lnTo>
                  <a:lnTo>
                    <a:pt x="770889" y="174625"/>
                  </a:lnTo>
                  <a:lnTo>
                    <a:pt x="742950" y="140969"/>
                  </a:lnTo>
                  <a:lnTo>
                    <a:pt x="712470" y="109854"/>
                  </a:lnTo>
                  <a:lnTo>
                    <a:pt x="678814" y="82550"/>
                  </a:lnTo>
                  <a:lnTo>
                    <a:pt x="641984" y="58419"/>
                  </a:lnTo>
                  <a:lnTo>
                    <a:pt x="602614" y="38100"/>
                  </a:lnTo>
                  <a:lnTo>
                    <a:pt x="561339" y="21589"/>
                  </a:lnTo>
                  <a:lnTo>
                    <a:pt x="518159" y="10159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5945" y="213359"/>
              <a:ext cx="765175" cy="6083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245" y="113410"/>
              <a:ext cx="1724787" cy="474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69894" y="782320"/>
            <a:ext cx="3164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1.4</a:t>
            </a:r>
            <a:r>
              <a:rPr spc="-20" dirty="0"/>
              <a:t> </a:t>
            </a:r>
            <a:r>
              <a:rPr spc="-5" dirty="0"/>
              <a:t>TIEFGRÜNDIGE</a:t>
            </a:r>
            <a:r>
              <a:rPr spc="-20" dirty="0"/>
              <a:t> </a:t>
            </a:r>
            <a:r>
              <a:rPr spc="-15" dirty="0"/>
              <a:t>FAKE-MEDIEN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2204" y="1396492"/>
            <a:ext cx="3910329" cy="29464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5080" indent="-287020">
              <a:lnSpc>
                <a:spcPct val="99600"/>
              </a:lnSpc>
              <a:spcBef>
                <a:spcPts val="110"/>
              </a:spcBef>
              <a:buClr>
                <a:srgbClr val="FFEF6B"/>
              </a:buClr>
              <a:buFont typeface="Wingdings"/>
              <a:buChar char=""/>
              <a:tabLst>
                <a:tab pos="299720" algn="l"/>
              </a:tabLst>
            </a:pPr>
            <a:r>
              <a:rPr sz="1600" i="1" spc="-5" dirty="0">
                <a:solidFill>
                  <a:srgbClr val="FFFFFF"/>
                </a:solidFill>
                <a:latin typeface="Calibri"/>
                <a:cs typeface="Calibri"/>
              </a:rPr>
              <a:t>Deep Fake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Media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ist eine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Art von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synthetischen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Medien,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Fehlinformationen verbreiten. Mithilfe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künstlicher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Intelligenz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ist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die Technologie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600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der Lage,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gefälschte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digitale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Inhalte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zu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erstellen.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EF6B"/>
              </a:buClr>
              <a:buFont typeface="Wingdings"/>
              <a:buChar char=""/>
            </a:pPr>
            <a:endParaRPr sz="1550" dirty="0">
              <a:latin typeface="Calibri"/>
              <a:cs typeface="Calibri"/>
            </a:endParaRPr>
          </a:p>
          <a:p>
            <a:pPr marL="299085" marR="55244" indent="-287020">
              <a:lnSpc>
                <a:spcPct val="99600"/>
              </a:lnSpc>
              <a:buClr>
                <a:srgbClr val="FFEF6B"/>
              </a:buClr>
              <a:buFont typeface="Wingdings"/>
              <a:buChar char=""/>
              <a:tabLst>
                <a:tab pos="299720" algn="l"/>
              </a:tabLst>
            </a:pP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Bei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Deep Fake Media ist „</a:t>
            </a: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sehen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nicht mehr </a:t>
            </a:r>
            <a:r>
              <a:rPr lang="de-AT"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glauben“.</a:t>
            </a: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Deep</a:t>
            </a:r>
            <a:r>
              <a:rPr lang="de-AT"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Fake</a:t>
            </a: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lang="de-AT"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verwendet</a:t>
            </a:r>
            <a:r>
              <a:rPr lang="de-AT"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ein </a:t>
            </a:r>
            <a:r>
              <a:rPr lang="de-AT"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vorhandenes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Bild oder Video, das so </a:t>
            </a: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bearbeitet wird, dass </a:t>
            </a: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es eine andere, </a:t>
            </a:r>
            <a:r>
              <a:rPr lang="de-AT"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künstliche</a:t>
            </a:r>
            <a:r>
              <a:rPr lang="de-AT"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Realität</a:t>
            </a:r>
            <a:r>
              <a:rPr lang="de-AT"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darstellt.</a:t>
            </a:r>
            <a:endParaRPr lang="de-AT" sz="16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879" y="88900"/>
            <a:ext cx="8822056" cy="4789708"/>
            <a:chOff x="182879" y="88900"/>
            <a:chExt cx="8822056" cy="4789708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879" y="112141"/>
              <a:ext cx="1708658" cy="4705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10160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825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975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1525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915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915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1525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975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825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10160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5945" y="212089"/>
              <a:ext cx="765175" cy="6083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0431" y="4034375"/>
              <a:ext cx="723137" cy="844233"/>
            </a:xfrm>
            <a:prstGeom prst="rect">
              <a:avLst/>
            </a:prstGeom>
          </p:spPr>
        </p:pic>
      </p:grpSp>
      <p:pic>
        <p:nvPicPr>
          <p:cNvPr id="11" name="Online Media 5" title="How Deep Fakes Will Make Fake News Worse - The Deets">
            <a:hlinkClick r:id="" action="ppaction://media"/>
            <a:extLst>
              <a:ext uri="{FF2B5EF4-FFF2-40B4-BE49-F238E27FC236}">
                <a16:creationId xmlns:a16="http://schemas.microsoft.com/office/drawing/2014/main" id="{CAA818A6-002E-13E8-3C30-C61FF8BE7AE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4841299" y="1619071"/>
            <a:ext cx="4099147" cy="2316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2298" y="374396"/>
            <a:ext cx="3220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DIE</a:t>
            </a:r>
            <a:r>
              <a:rPr spc="-30" dirty="0"/>
              <a:t> </a:t>
            </a:r>
            <a:r>
              <a:rPr spc="-5" dirty="0"/>
              <a:t>GEFAHREN</a:t>
            </a:r>
            <a:r>
              <a:rPr spc="-25" dirty="0"/>
              <a:t> </a:t>
            </a:r>
            <a:r>
              <a:rPr spc="-5" dirty="0"/>
              <a:t>DER</a:t>
            </a:r>
            <a:r>
              <a:rPr spc="-15" dirty="0"/>
              <a:t> </a:t>
            </a:r>
            <a:r>
              <a:rPr spc="-20" dirty="0"/>
              <a:t>FAKE-MEDIEN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570" y="1596136"/>
            <a:ext cx="4953000" cy="22156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99720" marR="5080" indent="-287655">
              <a:lnSpc>
                <a:spcPct val="98400"/>
              </a:lnSpc>
              <a:spcBef>
                <a:spcPts val="130"/>
              </a:spcBef>
              <a:buSzPct val="150000"/>
              <a:buFont typeface="Wingdings"/>
              <a:buChar char=""/>
              <a:tabLst>
                <a:tab pos="300355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Deep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Fake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können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oft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sehr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realistisch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wirken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und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deshalb kann diese Art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von manipulierten Medien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beunruhigend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sein. Viele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Deep Fake-Videos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haben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sich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viral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verbreitet,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was ein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besorgniserregendes neues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Phänomen ist.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"/>
            </a:pPr>
            <a:endParaRPr sz="1700" dirty="0">
              <a:latin typeface="Calibri"/>
              <a:cs typeface="Calibri"/>
            </a:endParaRPr>
          </a:p>
          <a:p>
            <a:pPr marL="299720" marR="427990" indent="-287655">
              <a:lnSpc>
                <a:spcPts val="1850"/>
              </a:lnSpc>
              <a:buSzPct val="150000"/>
              <a:buFont typeface="Wingdings"/>
              <a:buChar char=""/>
              <a:tabLst>
                <a:tab pos="300355" algn="l"/>
              </a:tabLst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Expert</a:t>
            </a:r>
            <a:r>
              <a:rPr lang="de-AT" sz="1600" spc="-5" dirty="0">
                <a:solidFill>
                  <a:srgbClr val="FFFFFF"/>
                </a:solidFill>
                <a:latin typeface="Calibri"/>
                <a:cs typeface="Calibri"/>
              </a:rPr>
              <a:t>*innen </a:t>
            </a:r>
            <a:r>
              <a:rPr sz="1600" dirty="0" err="1">
                <a:solidFill>
                  <a:srgbClr val="FFFFFF"/>
                </a:solidFill>
                <a:latin typeface="Calibri"/>
                <a:cs typeface="Calibri"/>
              </a:rPr>
              <a:t>gehen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davon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aus,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dass gefälschte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Medien </a:t>
            </a:r>
            <a:r>
              <a:rPr sz="1600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schon bald nicht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mehr von echten Medien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zu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unterscheiden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sein werden.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78309" y="3778469"/>
            <a:ext cx="2604515" cy="525337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algn="ctr">
              <a:lnSpc>
                <a:spcPct val="101400"/>
              </a:lnSpc>
              <a:spcBef>
                <a:spcPts val="80"/>
              </a:spcBef>
            </a:pP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Echtes Video VS </a:t>
            </a:r>
            <a:r>
              <a:rPr sz="1100" spc="-5" dirty="0" err="1">
                <a:solidFill>
                  <a:srgbClr val="FFFFFF"/>
                </a:solidFill>
                <a:latin typeface="Arial MT"/>
                <a:cs typeface="Arial MT"/>
              </a:rPr>
              <a:t>manipulierte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-2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de-AT" sz="1100" spc="-5" dirty="0">
                <a:solidFill>
                  <a:srgbClr val="FFFFFF"/>
                </a:solidFill>
                <a:latin typeface="Arial MT"/>
                <a:cs typeface="Arial MT"/>
              </a:rPr>
              <a:t>Deep Fake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 des gleichen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Filmmaterials. </a:t>
            </a:r>
            <a:endParaRPr lang="de-AT" sz="1100" spc="-5" dirty="0">
              <a:solidFill>
                <a:srgbClr val="FFFFFF"/>
              </a:solidFill>
              <a:latin typeface="Arial MT"/>
              <a:cs typeface="Arial MT"/>
            </a:endParaRPr>
          </a:p>
          <a:p>
            <a:pPr marL="12065" marR="5080" algn="ctr">
              <a:lnSpc>
                <a:spcPct val="101400"/>
              </a:lnSpc>
              <a:spcBef>
                <a:spcPts val="80"/>
              </a:spcBef>
            </a:pP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(The Guardian, </a:t>
            </a:r>
            <a:r>
              <a:rPr sz="1100" spc="-2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2019)</a:t>
            </a:r>
            <a:endParaRPr sz="110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2245" y="89535"/>
            <a:ext cx="8822690" cy="3435350"/>
            <a:chOff x="182245" y="89535"/>
            <a:chExt cx="8822690" cy="34353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1635" y="1620012"/>
              <a:ext cx="3237865" cy="19043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51495" y="89535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9525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1915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190"/>
                  </a:lnTo>
                  <a:lnTo>
                    <a:pt x="21590" y="291465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7465" y="602615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0890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280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280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2615"/>
                  </a:lnTo>
                  <a:lnTo>
                    <a:pt x="831215" y="561340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1465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1915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945" y="213360"/>
              <a:ext cx="765175" cy="6083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245" y="112776"/>
              <a:ext cx="1724787" cy="474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89022" y="619252"/>
            <a:ext cx="3956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A9F28"/>
                </a:solidFill>
                <a:latin typeface="Calibri"/>
                <a:cs typeface="Calibri"/>
              </a:rPr>
              <a:t>WIE</a:t>
            </a:r>
            <a:r>
              <a:rPr sz="1800" b="1" spc="-2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A9F28"/>
                </a:solidFill>
                <a:latin typeface="Calibri"/>
                <a:cs typeface="Calibri"/>
              </a:rPr>
              <a:t>MAN</a:t>
            </a:r>
            <a:r>
              <a:rPr sz="1800" b="1" spc="-2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A9F28"/>
                </a:solidFill>
                <a:latin typeface="Calibri"/>
                <a:cs typeface="Calibri"/>
              </a:rPr>
              <a:t>GEFÄLSCHTE</a:t>
            </a:r>
            <a:r>
              <a:rPr sz="1800" b="1" spc="-10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A9F28"/>
                </a:solidFill>
                <a:latin typeface="Calibri"/>
                <a:cs typeface="Calibri"/>
              </a:rPr>
              <a:t>MEDIEN</a:t>
            </a:r>
            <a:r>
              <a:rPr sz="1800" b="1" spc="-25" dirty="0">
                <a:solidFill>
                  <a:srgbClr val="FA9F2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A9F28"/>
                </a:solidFill>
                <a:latin typeface="Calibri"/>
                <a:cs typeface="Calibri"/>
              </a:rPr>
              <a:t>ERKENNT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88264"/>
            <a:ext cx="9143365" cy="5054600"/>
            <a:chOff x="0" y="88264"/>
            <a:chExt cx="9143365" cy="50546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2775"/>
              <a:ext cx="1708658" cy="47015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51494" y="88264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30" y="2540"/>
                  </a:lnTo>
                  <a:lnTo>
                    <a:pt x="334645" y="9525"/>
                  </a:lnTo>
                  <a:lnTo>
                    <a:pt x="291465" y="21590"/>
                  </a:lnTo>
                  <a:lnTo>
                    <a:pt x="250190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5" y="109855"/>
                  </a:lnTo>
                  <a:lnTo>
                    <a:pt x="109855" y="140970"/>
                  </a:lnTo>
                  <a:lnTo>
                    <a:pt x="81915" y="174625"/>
                  </a:lnTo>
                  <a:lnTo>
                    <a:pt x="57785" y="211454"/>
                  </a:lnTo>
                  <a:lnTo>
                    <a:pt x="37465" y="250190"/>
                  </a:lnTo>
                  <a:lnTo>
                    <a:pt x="21590" y="292100"/>
                  </a:lnTo>
                  <a:lnTo>
                    <a:pt x="9525" y="335280"/>
                  </a:lnTo>
                  <a:lnTo>
                    <a:pt x="2540" y="380365"/>
                  </a:lnTo>
                  <a:lnTo>
                    <a:pt x="0" y="426720"/>
                  </a:lnTo>
                  <a:lnTo>
                    <a:pt x="2540" y="473075"/>
                  </a:lnTo>
                  <a:lnTo>
                    <a:pt x="9525" y="518159"/>
                  </a:lnTo>
                  <a:lnTo>
                    <a:pt x="21590" y="561340"/>
                  </a:lnTo>
                  <a:lnTo>
                    <a:pt x="37465" y="603250"/>
                  </a:lnTo>
                  <a:lnTo>
                    <a:pt x="57785" y="641985"/>
                  </a:lnTo>
                  <a:lnTo>
                    <a:pt x="81915" y="678815"/>
                  </a:lnTo>
                  <a:lnTo>
                    <a:pt x="109855" y="712470"/>
                  </a:lnTo>
                  <a:lnTo>
                    <a:pt x="140335" y="743585"/>
                  </a:lnTo>
                  <a:lnTo>
                    <a:pt x="174625" y="770890"/>
                  </a:lnTo>
                  <a:lnTo>
                    <a:pt x="210820" y="795020"/>
                  </a:lnTo>
                  <a:lnTo>
                    <a:pt x="250190" y="815340"/>
                  </a:lnTo>
                  <a:lnTo>
                    <a:pt x="291465" y="831850"/>
                  </a:lnTo>
                  <a:lnTo>
                    <a:pt x="334645" y="843280"/>
                  </a:lnTo>
                  <a:lnTo>
                    <a:pt x="379730" y="850900"/>
                  </a:lnTo>
                  <a:lnTo>
                    <a:pt x="426720" y="853440"/>
                  </a:lnTo>
                  <a:lnTo>
                    <a:pt x="473075" y="850900"/>
                  </a:lnTo>
                  <a:lnTo>
                    <a:pt x="518160" y="843280"/>
                  </a:lnTo>
                  <a:lnTo>
                    <a:pt x="561340" y="831850"/>
                  </a:lnTo>
                  <a:lnTo>
                    <a:pt x="602615" y="815340"/>
                  </a:lnTo>
                  <a:lnTo>
                    <a:pt x="641985" y="795020"/>
                  </a:lnTo>
                  <a:lnTo>
                    <a:pt x="678815" y="770890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90" y="678815"/>
                  </a:lnTo>
                  <a:lnTo>
                    <a:pt x="795020" y="641985"/>
                  </a:lnTo>
                  <a:lnTo>
                    <a:pt x="815340" y="603250"/>
                  </a:lnTo>
                  <a:lnTo>
                    <a:pt x="831215" y="561340"/>
                  </a:lnTo>
                  <a:lnTo>
                    <a:pt x="843280" y="518159"/>
                  </a:lnTo>
                  <a:lnTo>
                    <a:pt x="850900" y="473075"/>
                  </a:lnTo>
                  <a:lnTo>
                    <a:pt x="853440" y="426720"/>
                  </a:lnTo>
                  <a:lnTo>
                    <a:pt x="850900" y="380365"/>
                  </a:lnTo>
                  <a:lnTo>
                    <a:pt x="843280" y="335280"/>
                  </a:lnTo>
                  <a:lnTo>
                    <a:pt x="831215" y="292100"/>
                  </a:lnTo>
                  <a:lnTo>
                    <a:pt x="815340" y="250190"/>
                  </a:lnTo>
                  <a:lnTo>
                    <a:pt x="795020" y="211454"/>
                  </a:lnTo>
                  <a:lnTo>
                    <a:pt x="770890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5" y="82550"/>
                  </a:lnTo>
                  <a:lnTo>
                    <a:pt x="641985" y="58419"/>
                  </a:lnTo>
                  <a:lnTo>
                    <a:pt x="602615" y="38100"/>
                  </a:lnTo>
                  <a:lnTo>
                    <a:pt x="561340" y="21590"/>
                  </a:lnTo>
                  <a:lnTo>
                    <a:pt x="518160" y="9525"/>
                  </a:lnTo>
                  <a:lnTo>
                    <a:pt x="473075" y="2540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944" y="212089"/>
              <a:ext cx="765175" cy="6083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532505"/>
              <a:ext cx="2570226" cy="16103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3670916"/>
              <a:ext cx="2346325" cy="1471796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3F87F09A-27BE-F4C7-24B9-AB0603993A0E}"/>
              </a:ext>
            </a:extLst>
          </p:cNvPr>
          <p:cNvGrpSpPr/>
          <p:nvPr/>
        </p:nvGrpSpPr>
        <p:grpSpPr>
          <a:xfrm>
            <a:off x="1798320" y="2099361"/>
            <a:ext cx="5667375" cy="2703195"/>
            <a:chOff x="1760232" y="1172223"/>
            <a:chExt cx="5667375" cy="2703195"/>
          </a:xfrm>
        </p:grpSpPr>
        <p:grpSp>
          <p:nvGrpSpPr>
            <p:cNvPr id="19" name="object 19">
              <a:extLst>
                <a:ext uri="{FF2B5EF4-FFF2-40B4-BE49-F238E27FC236}">
                  <a16:creationId xmlns:a16="http://schemas.microsoft.com/office/drawing/2014/main" id="{90F75E58-E286-5C0C-5C07-76A900D96A12}"/>
                </a:ext>
              </a:extLst>
            </p:cNvPr>
            <p:cNvGrpSpPr/>
            <p:nvPr/>
          </p:nvGrpSpPr>
          <p:grpSpPr>
            <a:xfrm>
              <a:off x="4648212" y="1172223"/>
              <a:ext cx="2779395" cy="894080"/>
              <a:chOff x="4648212" y="1172223"/>
              <a:chExt cx="2779395" cy="894080"/>
            </a:xfrm>
          </p:grpSpPr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id="{BC2260FA-EE4F-A3D3-7AC1-CADBB8215760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648212" y="1172223"/>
                <a:ext cx="1383004" cy="865477"/>
              </a:xfrm>
              <a:prstGeom prst="rect">
                <a:avLst/>
              </a:prstGeom>
            </p:spPr>
          </p:pic>
          <p:pic>
            <p:nvPicPr>
              <p:cNvPr id="60" name="object 21">
                <a:extLst>
                  <a:ext uri="{FF2B5EF4-FFF2-40B4-BE49-F238E27FC236}">
                    <a16:creationId xmlns:a16="http://schemas.microsoft.com/office/drawing/2014/main" id="{54E9AC20-7C4A-7975-F601-953930D5D9F4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4686299" y="1193164"/>
                <a:ext cx="1312545" cy="788035"/>
              </a:xfrm>
              <a:prstGeom prst="rect">
                <a:avLst/>
              </a:prstGeom>
            </p:spPr>
          </p:pic>
          <p:pic>
            <p:nvPicPr>
              <p:cNvPr id="61" name="object 22">
                <a:extLst>
                  <a:ext uri="{FF2B5EF4-FFF2-40B4-BE49-F238E27FC236}">
                    <a16:creationId xmlns:a16="http://schemas.microsoft.com/office/drawing/2014/main" id="{CFD8D92B-68A3-7892-873D-2A4EF3663E3B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6044577" y="1200798"/>
                <a:ext cx="1383004" cy="865477"/>
              </a:xfrm>
              <a:prstGeom prst="rect">
                <a:avLst/>
              </a:prstGeom>
            </p:spPr>
          </p:pic>
          <p:pic>
            <p:nvPicPr>
              <p:cNvPr id="62" name="object 23">
                <a:extLst>
                  <a:ext uri="{FF2B5EF4-FFF2-40B4-BE49-F238E27FC236}">
                    <a16:creationId xmlns:a16="http://schemas.microsoft.com/office/drawing/2014/main" id="{E9B0027E-8AC1-07DE-0C02-50D91880E457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6082029" y="1222374"/>
                <a:ext cx="1312545" cy="788035"/>
              </a:xfrm>
              <a:prstGeom prst="rect">
                <a:avLst/>
              </a:prstGeom>
            </p:spPr>
          </p:pic>
        </p:grpSp>
        <p:grpSp>
          <p:nvGrpSpPr>
            <p:cNvPr id="20" name="object 35">
              <a:extLst>
                <a:ext uri="{FF2B5EF4-FFF2-40B4-BE49-F238E27FC236}">
                  <a16:creationId xmlns:a16="http://schemas.microsoft.com/office/drawing/2014/main" id="{B0C28F82-0D4E-37EC-F863-8FD60D10A72E}"/>
                </a:ext>
              </a:extLst>
            </p:cNvPr>
            <p:cNvGrpSpPr/>
            <p:nvPr/>
          </p:nvGrpSpPr>
          <p:grpSpPr>
            <a:xfrm>
              <a:off x="3203568" y="3009913"/>
              <a:ext cx="1385570" cy="865505"/>
              <a:chOff x="3203568" y="3009913"/>
              <a:chExt cx="1385570" cy="865505"/>
            </a:xfrm>
          </p:grpSpPr>
          <p:pic>
            <p:nvPicPr>
              <p:cNvPr id="57" name="object 36">
                <a:extLst>
                  <a:ext uri="{FF2B5EF4-FFF2-40B4-BE49-F238E27FC236}">
                    <a16:creationId xmlns:a16="http://schemas.microsoft.com/office/drawing/2014/main" id="{DA2D9E22-ACD7-E6DC-E451-F9507D8FEA0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3203568" y="3009913"/>
                <a:ext cx="1384947" cy="865477"/>
              </a:xfrm>
              <a:prstGeom prst="rect">
                <a:avLst/>
              </a:prstGeom>
            </p:spPr>
          </p:pic>
          <p:pic>
            <p:nvPicPr>
              <p:cNvPr id="58" name="object 37">
                <a:extLst>
                  <a:ext uri="{FF2B5EF4-FFF2-40B4-BE49-F238E27FC236}">
                    <a16:creationId xmlns:a16="http://schemas.microsoft.com/office/drawing/2014/main" id="{2F2CD440-A286-53B9-85B2-0C55F8AC0672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3241040" y="3030854"/>
                <a:ext cx="1313814" cy="788035"/>
              </a:xfrm>
              <a:prstGeom prst="rect">
                <a:avLst/>
              </a:prstGeom>
            </p:spPr>
          </p:pic>
        </p:grpSp>
        <p:grpSp>
          <p:nvGrpSpPr>
            <p:cNvPr id="21" name="object 38">
              <a:extLst>
                <a:ext uri="{FF2B5EF4-FFF2-40B4-BE49-F238E27FC236}">
                  <a16:creationId xmlns:a16="http://schemas.microsoft.com/office/drawing/2014/main" id="{7A137E4A-214D-3FAD-C24B-7DDB322A0999}"/>
                </a:ext>
              </a:extLst>
            </p:cNvPr>
            <p:cNvGrpSpPr/>
            <p:nvPr/>
          </p:nvGrpSpPr>
          <p:grpSpPr>
            <a:xfrm>
              <a:off x="4648212" y="3009913"/>
              <a:ext cx="1383030" cy="865505"/>
              <a:chOff x="4648212" y="3009913"/>
              <a:chExt cx="1383030" cy="865505"/>
            </a:xfrm>
          </p:grpSpPr>
          <p:pic>
            <p:nvPicPr>
              <p:cNvPr id="54" name="object 39">
                <a:extLst>
                  <a:ext uri="{FF2B5EF4-FFF2-40B4-BE49-F238E27FC236}">
                    <a16:creationId xmlns:a16="http://schemas.microsoft.com/office/drawing/2014/main" id="{54761ED2-D3F8-B756-EC6E-6473AB09AC00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648212" y="3009913"/>
                <a:ext cx="1383004" cy="865477"/>
              </a:xfrm>
              <a:prstGeom prst="rect">
                <a:avLst/>
              </a:prstGeom>
            </p:spPr>
          </p:pic>
          <p:pic>
            <p:nvPicPr>
              <p:cNvPr id="55" name="object 40">
                <a:extLst>
                  <a:ext uri="{FF2B5EF4-FFF2-40B4-BE49-F238E27FC236}">
                    <a16:creationId xmlns:a16="http://schemas.microsoft.com/office/drawing/2014/main" id="{E6D2364A-430D-3C06-B838-EAAA20D5BBB7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4686299" y="3030854"/>
                <a:ext cx="1312545" cy="788035"/>
              </a:xfrm>
              <a:prstGeom prst="rect">
                <a:avLst/>
              </a:prstGeom>
            </p:spPr>
          </p:pic>
          <p:sp>
            <p:nvSpPr>
              <p:cNvPr id="56" name="object 41">
                <a:extLst>
                  <a:ext uri="{FF2B5EF4-FFF2-40B4-BE49-F238E27FC236}">
                    <a16:creationId xmlns:a16="http://schemas.microsoft.com/office/drawing/2014/main" id="{568AC1C5-856D-9D67-55CE-688E3A291AB0}"/>
                  </a:ext>
                </a:extLst>
              </p:cNvPr>
              <p:cNvSpPr/>
              <p:nvPr/>
            </p:nvSpPr>
            <p:spPr>
              <a:xfrm>
                <a:off x="4686299" y="3030854"/>
                <a:ext cx="1312545" cy="788035"/>
              </a:xfrm>
              <a:custGeom>
                <a:avLst/>
                <a:gdLst/>
                <a:ahLst/>
                <a:cxnLst/>
                <a:rect l="l" t="t" r="r" b="b"/>
                <a:pathLst>
                  <a:path w="1312545" h="788035">
                    <a:moveTo>
                      <a:pt x="0" y="788035"/>
                    </a:moveTo>
                    <a:lnTo>
                      <a:pt x="1312545" y="788035"/>
                    </a:lnTo>
                    <a:lnTo>
                      <a:pt x="1312545" y="0"/>
                    </a:lnTo>
                    <a:lnTo>
                      <a:pt x="0" y="0"/>
                    </a:lnTo>
                    <a:lnTo>
                      <a:pt x="0" y="788035"/>
                    </a:lnTo>
                    <a:close/>
                  </a:path>
                </a:pathLst>
              </a:custGeom>
              <a:ln w="9525">
                <a:solidFill>
                  <a:srgbClr val="FBED6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2" name="object 42">
              <a:extLst>
                <a:ext uri="{FF2B5EF4-FFF2-40B4-BE49-F238E27FC236}">
                  <a16:creationId xmlns:a16="http://schemas.microsoft.com/office/drawing/2014/main" id="{509B682C-B5C3-4411-2A90-4D39519C748A}"/>
                </a:ext>
              </a:extLst>
            </p:cNvPr>
            <p:cNvSpPr txBox="1"/>
            <p:nvPr/>
          </p:nvSpPr>
          <p:spPr>
            <a:xfrm>
              <a:off x="4684395" y="3044726"/>
              <a:ext cx="1312544" cy="228973"/>
            </a:xfrm>
            <a:prstGeom prst="rect">
              <a:avLst/>
            </a:prstGeom>
          </p:spPr>
          <p:txBody>
            <a:bodyPr vert="horz" wrap="square" lIns="0" tIns="30480" rIns="0" bIns="0" rtlCol="0">
              <a:spAutoFit/>
            </a:bodyPr>
            <a:lstStyle/>
            <a:p>
              <a:pPr marL="12700" marR="5080" indent="38100">
                <a:lnSpc>
                  <a:spcPct val="91500"/>
                </a:lnSpc>
                <a:spcBef>
                  <a:spcPts val="240"/>
                </a:spcBef>
              </a:pPr>
              <a:endParaRPr sz="1400" dirty="0">
                <a:latin typeface="Calibri"/>
                <a:cs typeface="Calibri"/>
              </a:endParaRPr>
            </a:p>
          </p:txBody>
        </p:sp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53663CD8-34AC-6044-705B-CE8E1AF0D66D}"/>
                </a:ext>
              </a:extLst>
            </p:cNvPr>
            <p:cNvGrpSpPr/>
            <p:nvPr/>
          </p:nvGrpSpPr>
          <p:grpSpPr>
            <a:xfrm>
              <a:off x="1760232" y="1172223"/>
              <a:ext cx="5667375" cy="1813560"/>
              <a:chOff x="1760232" y="1172223"/>
              <a:chExt cx="5667375" cy="1813560"/>
            </a:xfrm>
          </p:grpSpPr>
          <p:grpSp>
            <p:nvGrpSpPr>
              <p:cNvPr id="25" name="object 30">
                <a:extLst>
                  <a:ext uri="{FF2B5EF4-FFF2-40B4-BE49-F238E27FC236}">
                    <a16:creationId xmlns:a16="http://schemas.microsoft.com/office/drawing/2014/main" id="{A0DA147A-2DF5-6467-A669-F26C857FB477}"/>
                  </a:ext>
                </a:extLst>
              </p:cNvPr>
              <p:cNvGrpSpPr/>
              <p:nvPr/>
            </p:nvGrpSpPr>
            <p:grpSpPr>
              <a:xfrm>
                <a:off x="4648212" y="2091068"/>
                <a:ext cx="2779395" cy="894715"/>
                <a:chOff x="4648212" y="2091068"/>
                <a:chExt cx="2779395" cy="894715"/>
              </a:xfrm>
            </p:grpSpPr>
            <p:pic>
              <p:nvPicPr>
                <p:cNvPr id="50" name="object 31">
                  <a:extLst>
                    <a:ext uri="{FF2B5EF4-FFF2-40B4-BE49-F238E27FC236}">
                      <a16:creationId xmlns:a16="http://schemas.microsoft.com/office/drawing/2014/main" id="{FE2A2ECE-FDD3-F959-0FD4-F9F6B7D4888D}"/>
                    </a:ext>
                  </a:extLst>
                </p:cNvPr>
                <p:cNvPicPr/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4648212" y="2091068"/>
                  <a:ext cx="1383004" cy="865477"/>
                </a:xfrm>
                <a:prstGeom prst="rect">
                  <a:avLst/>
                </a:prstGeom>
              </p:spPr>
            </p:pic>
            <p:pic>
              <p:nvPicPr>
                <p:cNvPr id="51" name="object 32">
                  <a:extLst>
                    <a:ext uri="{FF2B5EF4-FFF2-40B4-BE49-F238E27FC236}">
                      <a16:creationId xmlns:a16="http://schemas.microsoft.com/office/drawing/2014/main" id="{0ACA6B08-5B8E-CD7F-4B9F-1434B5DDF497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4686299" y="2112010"/>
                  <a:ext cx="1312545" cy="788034"/>
                </a:xfrm>
                <a:prstGeom prst="rect">
                  <a:avLst/>
                </a:prstGeom>
              </p:spPr>
            </p:pic>
            <p:pic>
              <p:nvPicPr>
                <p:cNvPr id="52" name="object 33">
                  <a:extLst>
                    <a:ext uri="{FF2B5EF4-FFF2-40B4-BE49-F238E27FC236}">
                      <a16:creationId xmlns:a16="http://schemas.microsoft.com/office/drawing/2014/main" id="{E65F908E-9CC7-776C-184E-39D23A12F56E}"/>
                    </a:ext>
                  </a:extLst>
                </p:cNvPr>
                <p:cNvPicPr/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6044577" y="2120278"/>
                  <a:ext cx="1383004" cy="865477"/>
                </a:xfrm>
                <a:prstGeom prst="rect">
                  <a:avLst/>
                </a:prstGeom>
              </p:spPr>
            </p:pic>
            <p:pic>
              <p:nvPicPr>
                <p:cNvPr id="53" name="object 34">
                  <a:extLst>
                    <a:ext uri="{FF2B5EF4-FFF2-40B4-BE49-F238E27FC236}">
                      <a16:creationId xmlns:a16="http://schemas.microsoft.com/office/drawing/2014/main" id="{27588398-FEBF-C9B1-3C80-E62DA2393FE3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6082029" y="2141220"/>
                  <a:ext cx="1312545" cy="788034"/>
                </a:xfrm>
                <a:prstGeom prst="rect">
                  <a:avLst/>
                </a:prstGeom>
              </p:spPr>
            </p:pic>
          </p:grpSp>
          <p:sp>
            <p:nvSpPr>
              <p:cNvPr id="27" name="object 45">
                <a:extLst>
                  <a:ext uri="{FF2B5EF4-FFF2-40B4-BE49-F238E27FC236}">
                    <a16:creationId xmlns:a16="http://schemas.microsoft.com/office/drawing/2014/main" id="{568C7903-12FB-0212-C621-82BC2C6439A4}"/>
                  </a:ext>
                </a:extLst>
              </p:cNvPr>
              <p:cNvSpPr/>
              <p:nvPr/>
            </p:nvSpPr>
            <p:spPr>
              <a:xfrm>
                <a:off x="6082029" y="2141220"/>
                <a:ext cx="1312545" cy="788035"/>
              </a:xfrm>
              <a:custGeom>
                <a:avLst/>
                <a:gdLst/>
                <a:ahLst/>
                <a:cxnLst/>
                <a:rect l="l" t="t" r="r" b="b"/>
                <a:pathLst>
                  <a:path w="1312545" h="788035">
                    <a:moveTo>
                      <a:pt x="0" y="788034"/>
                    </a:moveTo>
                    <a:lnTo>
                      <a:pt x="1312545" y="788034"/>
                    </a:lnTo>
                    <a:lnTo>
                      <a:pt x="1312545" y="0"/>
                    </a:lnTo>
                    <a:lnTo>
                      <a:pt x="0" y="0"/>
                    </a:lnTo>
                    <a:lnTo>
                      <a:pt x="0" y="788034"/>
                    </a:lnTo>
                    <a:close/>
                  </a:path>
                </a:pathLst>
              </a:custGeom>
              <a:ln w="9525">
                <a:solidFill>
                  <a:srgbClr val="FBED6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46">
                <a:extLst>
                  <a:ext uri="{FF2B5EF4-FFF2-40B4-BE49-F238E27FC236}">
                    <a16:creationId xmlns:a16="http://schemas.microsoft.com/office/drawing/2014/main" id="{4887145F-675C-482A-BAE1-5A4D1B5997C5}"/>
                  </a:ext>
                </a:extLst>
              </p:cNvPr>
              <p:cNvSpPr txBox="1"/>
              <p:nvPr/>
            </p:nvSpPr>
            <p:spPr>
              <a:xfrm>
                <a:off x="6097269" y="2141220"/>
                <a:ext cx="1310666" cy="625364"/>
              </a:xfrm>
              <a:prstGeom prst="rect">
                <a:avLst/>
              </a:prstGeom>
            </p:spPr>
            <p:txBody>
              <a:bodyPr vert="horz" wrap="square" lIns="0" tIns="30480" rIns="0" bIns="0" rtlCol="0">
                <a:spAutoFit/>
              </a:bodyPr>
              <a:lstStyle/>
              <a:p>
                <a:pPr marL="12700" marR="5080" indent="26670" algn="ctr">
                  <a:lnSpc>
                    <a:spcPct val="91600"/>
                  </a:lnSpc>
                  <a:spcBef>
                    <a:spcPts val="240"/>
                  </a:spcBef>
                </a:pPr>
                <a:r>
                  <a:rPr sz="1400" spc="-15" dirty="0" err="1">
                    <a:latin typeface="Calibri"/>
                    <a:cs typeface="Calibri"/>
                  </a:rPr>
                  <a:t>R</a:t>
                </a:r>
                <a:r>
                  <a:rPr sz="1400" spc="-20" dirty="0" err="1">
                    <a:latin typeface="Calibri"/>
                    <a:cs typeface="Calibri"/>
                  </a:rPr>
                  <a:t>o</a:t>
                </a:r>
                <a:r>
                  <a:rPr sz="1400" spc="-15" dirty="0" err="1">
                    <a:latin typeface="Calibri"/>
                    <a:cs typeface="Calibri"/>
                  </a:rPr>
                  <a:t>b</a:t>
                </a:r>
                <a:r>
                  <a:rPr sz="1400" spc="-20" dirty="0" err="1">
                    <a:latin typeface="Calibri"/>
                    <a:cs typeface="Calibri"/>
                  </a:rPr>
                  <a:t>o</a:t>
                </a:r>
                <a:r>
                  <a:rPr sz="1400" spc="-15" dirty="0" err="1">
                    <a:latin typeface="Calibri"/>
                    <a:cs typeface="Calibri"/>
                  </a:rPr>
                  <a:t>ti</a:t>
                </a:r>
                <a:r>
                  <a:rPr sz="1400" spc="-20" dirty="0" err="1">
                    <a:latin typeface="Calibri"/>
                    <a:cs typeface="Calibri"/>
                  </a:rPr>
                  <a:t>s</a:t>
                </a:r>
                <a:r>
                  <a:rPr sz="1400" spc="-5" dirty="0" err="1">
                    <a:latin typeface="Calibri"/>
                    <a:cs typeface="Calibri"/>
                  </a:rPr>
                  <a:t>ch</a:t>
                </a:r>
                <a:r>
                  <a:rPr sz="1400" spc="-5" dirty="0">
                    <a:latin typeface="Calibri"/>
                    <a:cs typeface="Calibri"/>
                  </a:rPr>
                  <a:t> </a:t>
                </a:r>
                <a:r>
                  <a:rPr sz="1400" dirty="0">
                    <a:latin typeface="Calibri"/>
                    <a:cs typeface="Calibri"/>
                  </a:rPr>
                  <a:t> </a:t>
                </a:r>
                <a:r>
                  <a:rPr sz="1400" spc="-15" dirty="0" err="1">
                    <a:latin typeface="Calibri"/>
                    <a:cs typeface="Calibri"/>
                  </a:rPr>
                  <a:t>klingend</a:t>
                </a:r>
                <a:r>
                  <a:rPr sz="1400" spc="-305" dirty="0">
                    <a:latin typeface="Calibri"/>
                    <a:cs typeface="Calibri"/>
                  </a:rPr>
                  <a:t> </a:t>
                </a:r>
                <a:r>
                  <a:rPr sz="1400" spc="-20" dirty="0">
                    <a:latin typeface="Calibri"/>
                    <a:cs typeface="Calibri"/>
                  </a:rPr>
                  <a:t>es</a:t>
                </a:r>
                <a:r>
                  <a:rPr lang="de-AT" sz="1400" spc="-20" dirty="0">
                    <a:latin typeface="Calibri"/>
                    <a:cs typeface="Calibri"/>
                  </a:rPr>
                  <a:t> Filmmaterial</a:t>
                </a:r>
                <a:endParaRPr sz="1400" dirty="0">
                  <a:latin typeface="Calibri"/>
                  <a:cs typeface="Calibri"/>
                </a:endParaRPr>
              </a:p>
            </p:txBody>
          </p:sp>
          <p:grpSp>
            <p:nvGrpSpPr>
              <p:cNvPr id="29" name="Gruppieren 28">
                <a:extLst>
                  <a:ext uri="{FF2B5EF4-FFF2-40B4-BE49-F238E27FC236}">
                    <a16:creationId xmlns:a16="http://schemas.microsoft.com/office/drawing/2014/main" id="{731EA870-4EE8-DF41-C6A4-171D3CCFBBD6}"/>
                  </a:ext>
                </a:extLst>
              </p:cNvPr>
              <p:cNvGrpSpPr/>
              <p:nvPr/>
            </p:nvGrpSpPr>
            <p:grpSpPr>
              <a:xfrm>
                <a:off x="1760232" y="1172223"/>
                <a:ext cx="4238613" cy="1784350"/>
                <a:chOff x="1760232" y="1172223"/>
                <a:chExt cx="4238613" cy="1784350"/>
              </a:xfrm>
            </p:grpSpPr>
            <p:grpSp>
              <p:nvGrpSpPr>
                <p:cNvPr id="30" name="object 13">
                  <a:extLst>
                    <a:ext uri="{FF2B5EF4-FFF2-40B4-BE49-F238E27FC236}">
                      <a16:creationId xmlns:a16="http://schemas.microsoft.com/office/drawing/2014/main" id="{85F7430C-63D8-65B1-7287-3B1A8E5F47B9}"/>
                    </a:ext>
                  </a:extLst>
                </p:cNvPr>
                <p:cNvGrpSpPr/>
                <p:nvPr/>
              </p:nvGrpSpPr>
              <p:grpSpPr>
                <a:xfrm>
                  <a:off x="1760232" y="1172223"/>
                  <a:ext cx="1383004" cy="865477"/>
                  <a:chOff x="1760232" y="1172223"/>
                  <a:chExt cx="1383004" cy="865477"/>
                </a:xfrm>
              </p:grpSpPr>
              <p:pic>
                <p:nvPicPr>
                  <p:cNvPr id="48" name="object 14">
                    <a:extLst>
                      <a:ext uri="{FF2B5EF4-FFF2-40B4-BE49-F238E27FC236}">
                        <a16:creationId xmlns:a16="http://schemas.microsoft.com/office/drawing/2014/main" id="{934960AA-2F61-383F-B10F-EF3D9160F6B4}"/>
                      </a:ext>
                    </a:extLst>
                  </p:cNvPr>
                  <p:cNvPicPr/>
                  <p:nvPr/>
                </p:nvPicPr>
                <p:blipFill>
                  <a:blip r:embed="rId7" cstate="print"/>
                  <a:stretch>
                    <a:fillRect/>
                  </a:stretch>
                </p:blipFill>
                <p:spPr>
                  <a:xfrm>
                    <a:off x="1760232" y="1172223"/>
                    <a:ext cx="1383004" cy="865477"/>
                  </a:xfrm>
                  <a:prstGeom prst="rect">
                    <a:avLst/>
                  </a:prstGeom>
                </p:spPr>
              </p:pic>
              <p:pic>
                <p:nvPicPr>
                  <p:cNvPr id="49" name="object 15">
                    <a:extLst>
                      <a:ext uri="{FF2B5EF4-FFF2-40B4-BE49-F238E27FC236}">
                        <a16:creationId xmlns:a16="http://schemas.microsoft.com/office/drawing/2014/main" id="{270948C1-8AA4-6C07-A472-99F5A0E84655}"/>
                      </a:ext>
                    </a:extLst>
                  </p:cNvPr>
                  <p:cNvPicPr/>
                  <p:nvPr/>
                </p:nvPicPr>
                <p:blipFill>
                  <a:blip r:embed="rId11" cstate="print"/>
                  <a:stretch>
                    <a:fillRect/>
                  </a:stretch>
                </p:blipFill>
                <p:spPr>
                  <a:xfrm>
                    <a:off x="1770190" y="1198840"/>
                    <a:ext cx="1312545" cy="78803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1" name="object 16">
                  <a:extLst>
                    <a:ext uri="{FF2B5EF4-FFF2-40B4-BE49-F238E27FC236}">
                      <a16:creationId xmlns:a16="http://schemas.microsoft.com/office/drawing/2014/main" id="{6C699726-401F-1FA9-5F1A-2D8C5F9E5B32}"/>
                    </a:ext>
                  </a:extLst>
                </p:cNvPr>
                <p:cNvGrpSpPr/>
                <p:nvPr/>
              </p:nvGrpSpPr>
              <p:grpSpPr>
                <a:xfrm>
                  <a:off x="3203568" y="1172223"/>
                  <a:ext cx="1385570" cy="865505"/>
                  <a:chOff x="3203568" y="1172223"/>
                  <a:chExt cx="1385570" cy="865505"/>
                </a:xfrm>
              </p:grpSpPr>
              <p:pic>
                <p:nvPicPr>
                  <p:cNvPr id="46" name="object 17">
                    <a:extLst>
                      <a:ext uri="{FF2B5EF4-FFF2-40B4-BE49-F238E27FC236}">
                        <a16:creationId xmlns:a16="http://schemas.microsoft.com/office/drawing/2014/main" id="{59575025-F0C9-4F4F-F05F-20516FD23721}"/>
                      </a:ext>
                    </a:extLst>
                  </p:cNvPr>
                  <p:cNvPicPr/>
                  <p:nvPr/>
                </p:nvPicPr>
                <p:blipFill>
                  <a:blip r:embed="rId9" cstate="print"/>
                  <a:stretch>
                    <a:fillRect/>
                  </a:stretch>
                </p:blipFill>
                <p:spPr>
                  <a:xfrm>
                    <a:off x="3203568" y="1172223"/>
                    <a:ext cx="1384947" cy="865477"/>
                  </a:xfrm>
                  <a:prstGeom prst="rect">
                    <a:avLst/>
                  </a:prstGeom>
                </p:spPr>
              </p:pic>
              <p:pic>
                <p:nvPicPr>
                  <p:cNvPr id="47" name="object 18">
                    <a:extLst>
                      <a:ext uri="{FF2B5EF4-FFF2-40B4-BE49-F238E27FC236}">
                        <a16:creationId xmlns:a16="http://schemas.microsoft.com/office/drawing/2014/main" id="{683CCE63-B056-9507-EF0B-F721FCA91709}"/>
                      </a:ext>
                    </a:extLst>
                  </p:cNvPr>
                  <p:cNvPicPr/>
                  <p:nvPr/>
                </p:nvPicPr>
                <p:blipFill>
                  <a:blip r:embed="rId10" cstate="print"/>
                  <a:stretch>
                    <a:fillRect/>
                  </a:stretch>
                </p:blipFill>
                <p:spPr>
                  <a:xfrm>
                    <a:off x="3241040" y="1193164"/>
                    <a:ext cx="1313814" cy="78803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" name="object 24">
                  <a:extLst>
                    <a:ext uri="{FF2B5EF4-FFF2-40B4-BE49-F238E27FC236}">
                      <a16:creationId xmlns:a16="http://schemas.microsoft.com/office/drawing/2014/main" id="{08DE9884-83DD-C85E-0661-95050327D5ED}"/>
                    </a:ext>
                  </a:extLst>
                </p:cNvPr>
                <p:cNvGrpSpPr/>
                <p:nvPr/>
              </p:nvGrpSpPr>
              <p:grpSpPr>
                <a:xfrm>
                  <a:off x="1760232" y="2091068"/>
                  <a:ext cx="1383030" cy="865505"/>
                  <a:chOff x="1760232" y="2091068"/>
                  <a:chExt cx="1383030" cy="865505"/>
                </a:xfrm>
              </p:grpSpPr>
              <p:pic>
                <p:nvPicPr>
                  <p:cNvPr id="44" name="object 25">
                    <a:extLst>
                      <a:ext uri="{FF2B5EF4-FFF2-40B4-BE49-F238E27FC236}">
                        <a16:creationId xmlns:a16="http://schemas.microsoft.com/office/drawing/2014/main" id="{D3B458D0-EDBF-58F7-82DF-30073822F71C}"/>
                      </a:ext>
                    </a:extLst>
                  </p:cNvPr>
                  <p:cNvPicPr/>
                  <p:nvPr/>
                </p:nvPicPr>
                <p:blipFill>
                  <a:blip r:embed="rId7" cstate="print"/>
                  <a:stretch>
                    <a:fillRect/>
                  </a:stretch>
                </p:blipFill>
                <p:spPr>
                  <a:xfrm>
                    <a:off x="1760232" y="2091068"/>
                    <a:ext cx="1383004" cy="865477"/>
                  </a:xfrm>
                  <a:prstGeom prst="rect">
                    <a:avLst/>
                  </a:prstGeom>
                </p:spPr>
              </p:pic>
              <p:pic>
                <p:nvPicPr>
                  <p:cNvPr id="45" name="object 26">
                    <a:extLst>
                      <a:ext uri="{FF2B5EF4-FFF2-40B4-BE49-F238E27FC236}">
                        <a16:creationId xmlns:a16="http://schemas.microsoft.com/office/drawing/2014/main" id="{545A47B2-CB65-5F7D-4D43-CC98E3ECE93A}"/>
                      </a:ext>
                    </a:extLst>
                  </p:cNvPr>
                  <p:cNvPicPr/>
                  <p:nvPr/>
                </p:nvPicPr>
                <p:blipFill>
                  <a:blip r:embed="rId11" cstate="print"/>
                  <a:stretch>
                    <a:fillRect/>
                  </a:stretch>
                </p:blipFill>
                <p:spPr>
                  <a:xfrm>
                    <a:off x="1798319" y="2112010"/>
                    <a:ext cx="1312545" cy="78803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3" name="object 27">
                  <a:extLst>
                    <a:ext uri="{FF2B5EF4-FFF2-40B4-BE49-F238E27FC236}">
                      <a16:creationId xmlns:a16="http://schemas.microsoft.com/office/drawing/2014/main" id="{0195CE39-AACB-4BC8-AC6F-B6C6029A644D}"/>
                    </a:ext>
                  </a:extLst>
                </p:cNvPr>
                <p:cNvGrpSpPr/>
                <p:nvPr/>
              </p:nvGrpSpPr>
              <p:grpSpPr>
                <a:xfrm>
                  <a:off x="3203568" y="2091068"/>
                  <a:ext cx="1385570" cy="865505"/>
                  <a:chOff x="3203568" y="2091068"/>
                  <a:chExt cx="1385570" cy="865505"/>
                </a:xfrm>
              </p:grpSpPr>
              <p:pic>
                <p:nvPicPr>
                  <p:cNvPr id="42" name="object 28">
                    <a:extLst>
                      <a:ext uri="{FF2B5EF4-FFF2-40B4-BE49-F238E27FC236}">
                        <a16:creationId xmlns:a16="http://schemas.microsoft.com/office/drawing/2014/main" id="{48683289-AB3C-7B44-9A99-CE23C074AEC7}"/>
                      </a:ext>
                    </a:extLst>
                  </p:cNvPr>
                  <p:cNvPicPr/>
                  <p:nvPr/>
                </p:nvPicPr>
                <p:blipFill>
                  <a:blip r:embed="rId9" cstate="print"/>
                  <a:stretch>
                    <a:fillRect/>
                  </a:stretch>
                </p:blipFill>
                <p:spPr>
                  <a:xfrm>
                    <a:off x="3203568" y="2091068"/>
                    <a:ext cx="1384947" cy="865477"/>
                  </a:xfrm>
                  <a:prstGeom prst="rect">
                    <a:avLst/>
                  </a:prstGeom>
                </p:spPr>
              </p:pic>
              <p:pic>
                <p:nvPicPr>
                  <p:cNvPr id="43" name="object 29">
                    <a:extLst>
                      <a:ext uri="{FF2B5EF4-FFF2-40B4-BE49-F238E27FC236}">
                        <a16:creationId xmlns:a16="http://schemas.microsoft.com/office/drawing/2014/main" id="{87E8285A-5563-5F4C-0E71-B9E940E99FD7}"/>
                      </a:ext>
                    </a:extLst>
                  </p:cNvPr>
                  <p:cNvPicPr/>
                  <p:nvPr/>
                </p:nvPicPr>
                <p:blipFill>
                  <a:blip r:embed="rId10" cstate="print"/>
                  <a:stretch>
                    <a:fillRect/>
                  </a:stretch>
                </p:blipFill>
                <p:spPr>
                  <a:xfrm>
                    <a:off x="3241040" y="2112010"/>
                    <a:ext cx="1313814" cy="78803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4" name="object 48">
                  <a:extLst>
                    <a:ext uri="{FF2B5EF4-FFF2-40B4-BE49-F238E27FC236}">
                      <a16:creationId xmlns:a16="http://schemas.microsoft.com/office/drawing/2014/main" id="{E174E12F-380E-3C4D-5524-F825155A32EE}"/>
                    </a:ext>
                  </a:extLst>
                </p:cNvPr>
                <p:cNvSpPr/>
                <p:nvPr/>
              </p:nvSpPr>
              <p:spPr>
                <a:xfrm>
                  <a:off x="4686300" y="2112010"/>
                  <a:ext cx="1312545" cy="788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2545" h="788035">
                      <a:moveTo>
                        <a:pt x="0" y="788034"/>
                      </a:moveTo>
                      <a:lnTo>
                        <a:pt x="1312545" y="788034"/>
                      </a:lnTo>
                      <a:lnTo>
                        <a:pt x="1312545" y="0"/>
                      </a:lnTo>
                      <a:lnTo>
                        <a:pt x="0" y="0"/>
                      </a:lnTo>
                      <a:lnTo>
                        <a:pt x="0" y="788034"/>
                      </a:lnTo>
                      <a:close/>
                    </a:path>
                  </a:pathLst>
                </a:custGeom>
                <a:ln w="9525">
                  <a:solidFill>
                    <a:srgbClr val="FBED63"/>
                  </a:solidFill>
                </a:ln>
              </p:spPr>
              <p:txBody>
                <a:bodyPr wrap="square" lIns="0" tIns="0" rIns="0" bIns="0" rtlCol="0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object 49">
                  <a:extLst>
                    <a:ext uri="{FF2B5EF4-FFF2-40B4-BE49-F238E27FC236}">
                      <a16:creationId xmlns:a16="http://schemas.microsoft.com/office/drawing/2014/main" id="{BC6FB630-39CA-5C14-94B1-2B9BE7D0DEAE}"/>
                    </a:ext>
                  </a:extLst>
                </p:cNvPr>
                <p:cNvSpPr txBox="1"/>
                <p:nvPr/>
              </p:nvSpPr>
              <p:spPr>
                <a:xfrm>
                  <a:off x="4683441" y="2272236"/>
                  <a:ext cx="1312545" cy="440955"/>
                </a:xfrm>
                <a:prstGeom prst="rect">
                  <a:avLst/>
                </a:prstGeom>
              </p:spPr>
              <p:txBody>
                <a:bodyPr vert="horz" wrap="square" lIns="0" tIns="8890" rIns="0" bIns="0" rtlCol="0">
                  <a:spAutoFit/>
                </a:bodyPr>
                <a:lstStyle/>
                <a:p>
                  <a:pPr marL="12700" marR="5080" algn="ctr">
                    <a:lnSpc>
                      <a:spcPct val="101600"/>
                    </a:lnSpc>
                    <a:spcBef>
                      <a:spcPts val="70"/>
                    </a:spcBef>
                  </a:pPr>
                  <a:r>
                    <a:rPr sz="1400" spc="-10" dirty="0" err="1">
                      <a:latin typeface="Calibri"/>
                      <a:cs typeface="Calibri"/>
                    </a:rPr>
                    <a:t>Schlechte</a:t>
                  </a:r>
                  <a:r>
                    <a:rPr sz="1400" spc="-10" dirty="0">
                      <a:latin typeface="Calibri"/>
                      <a:cs typeface="Calibri"/>
                    </a:rPr>
                    <a:t> </a:t>
                  </a:r>
                  <a:r>
                    <a:rPr sz="1400" spc="-10" dirty="0" err="1">
                      <a:latin typeface="Calibri"/>
                      <a:cs typeface="Calibri"/>
                    </a:rPr>
                    <a:t>Lippen</a:t>
                  </a:r>
                  <a:r>
                    <a:rPr lang="de-AT" sz="1400" spc="-10" dirty="0">
                      <a:latin typeface="Calibri"/>
                      <a:cs typeface="Calibri"/>
                    </a:rPr>
                    <a:t>-</a:t>
                  </a:r>
                  <a:r>
                    <a:rPr sz="1400" spc="-10" dirty="0" err="1">
                      <a:latin typeface="Calibri"/>
                      <a:cs typeface="Calibri"/>
                    </a:rPr>
                    <a:t>s</a:t>
                  </a:r>
                  <a:r>
                    <a:rPr sz="1400" spc="-5" dirty="0" err="1">
                      <a:latin typeface="Calibri"/>
                      <a:cs typeface="Calibri"/>
                    </a:rPr>
                    <a:t>y</a:t>
                  </a:r>
                  <a:r>
                    <a:rPr sz="1400" spc="-10" dirty="0" err="1">
                      <a:latin typeface="Calibri"/>
                      <a:cs typeface="Calibri"/>
                    </a:rPr>
                    <a:t>n</a:t>
                  </a:r>
                  <a:r>
                    <a:rPr sz="1400" dirty="0" err="1">
                      <a:latin typeface="Calibri"/>
                      <a:cs typeface="Calibri"/>
                    </a:rPr>
                    <a:t>c</a:t>
                  </a:r>
                  <a:r>
                    <a:rPr sz="1400" spc="-10" dirty="0" err="1">
                      <a:latin typeface="Calibri"/>
                      <a:cs typeface="Calibri"/>
                    </a:rPr>
                    <a:t>hronisation</a:t>
                  </a:r>
                  <a:endParaRPr sz="1400" dirty="0">
                    <a:latin typeface="Calibri"/>
                    <a:cs typeface="Calibri"/>
                  </a:endParaRPr>
                </a:p>
              </p:txBody>
            </p:sp>
            <p:sp>
              <p:nvSpPr>
                <p:cNvPr id="36" name="object 50">
                  <a:extLst>
                    <a:ext uri="{FF2B5EF4-FFF2-40B4-BE49-F238E27FC236}">
                      <a16:creationId xmlns:a16="http://schemas.microsoft.com/office/drawing/2014/main" id="{8039220A-66A2-43E6-8413-7E65FE7CB5AD}"/>
                    </a:ext>
                  </a:extLst>
                </p:cNvPr>
                <p:cNvSpPr/>
                <p:nvPr/>
              </p:nvSpPr>
              <p:spPr>
                <a:xfrm>
                  <a:off x="3241039" y="2112010"/>
                  <a:ext cx="1313815" cy="788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3814" h="788035">
                      <a:moveTo>
                        <a:pt x="0" y="788034"/>
                      </a:moveTo>
                      <a:lnTo>
                        <a:pt x="1313814" y="788034"/>
                      </a:lnTo>
                      <a:lnTo>
                        <a:pt x="1313814" y="0"/>
                      </a:lnTo>
                      <a:lnTo>
                        <a:pt x="0" y="0"/>
                      </a:lnTo>
                      <a:lnTo>
                        <a:pt x="0" y="788034"/>
                      </a:lnTo>
                      <a:close/>
                    </a:path>
                  </a:pathLst>
                </a:custGeom>
                <a:ln w="9525">
                  <a:solidFill>
                    <a:srgbClr val="FBED63"/>
                  </a:solidFill>
                </a:ln>
              </p:spPr>
              <p:txBody>
                <a:bodyPr wrap="square" lIns="0" tIns="0" rIns="0" bIns="0" rtlCol="0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object 51">
                  <a:extLst>
                    <a:ext uri="{FF2B5EF4-FFF2-40B4-BE49-F238E27FC236}">
                      <a16:creationId xmlns:a16="http://schemas.microsoft.com/office/drawing/2014/main" id="{FAA203EE-D4A1-6467-F840-E3F4F54E1916}"/>
                    </a:ext>
                  </a:extLst>
                </p:cNvPr>
                <p:cNvSpPr txBox="1"/>
                <p:nvPr/>
              </p:nvSpPr>
              <p:spPr>
                <a:xfrm>
                  <a:off x="3221393" y="2091068"/>
                  <a:ext cx="1333461" cy="228204"/>
                </a:xfrm>
                <a:prstGeom prst="rect">
                  <a:avLst/>
                </a:prstGeom>
              </p:spPr>
              <p:txBody>
                <a:bodyPr vert="horz" wrap="square" lIns="0" tIns="19050" rIns="0" bIns="0" rtlCol="0">
                  <a:spAutoFit/>
                </a:bodyPr>
                <a:lstStyle/>
                <a:p>
                  <a:pPr marL="12700" marR="5080" algn="ctr">
                    <a:lnSpc>
                      <a:spcPct val="96700"/>
                    </a:lnSpc>
                    <a:spcBef>
                      <a:spcPts val="150"/>
                    </a:spcBef>
                  </a:pPr>
                  <a:endParaRPr sz="1400" dirty="0">
                    <a:latin typeface="Calibri"/>
                    <a:cs typeface="Calibri"/>
                  </a:endParaRPr>
                </a:p>
              </p:txBody>
            </p:sp>
          </p:grpSp>
        </p:grpSp>
      </p:grpSp>
      <p:grpSp>
        <p:nvGrpSpPr>
          <p:cNvPr id="67" name="object 5">
            <a:extLst>
              <a:ext uri="{FF2B5EF4-FFF2-40B4-BE49-F238E27FC236}">
                <a16:creationId xmlns:a16="http://schemas.microsoft.com/office/drawing/2014/main" id="{481F9CD0-5721-69A1-91FA-5044E0D758AF}"/>
              </a:ext>
            </a:extLst>
          </p:cNvPr>
          <p:cNvGrpSpPr/>
          <p:nvPr/>
        </p:nvGrpSpPr>
        <p:grpSpPr>
          <a:xfrm>
            <a:off x="3258685" y="1189380"/>
            <a:ext cx="1385570" cy="865505"/>
            <a:chOff x="3203568" y="281953"/>
            <a:chExt cx="1385570" cy="865505"/>
          </a:xfrm>
        </p:grpSpPr>
        <p:pic>
          <p:nvPicPr>
            <p:cNvPr id="68" name="object 6">
              <a:extLst>
                <a:ext uri="{FF2B5EF4-FFF2-40B4-BE49-F238E27FC236}">
                  <a16:creationId xmlns:a16="http://schemas.microsoft.com/office/drawing/2014/main" id="{1B41B8E5-BDB0-8B74-27D2-666A6FD098A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03568" y="281953"/>
              <a:ext cx="1384947" cy="865477"/>
            </a:xfrm>
            <a:prstGeom prst="rect">
              <a:avLst/>
            </a:prstGeom>
          </p:spPr>
        </p:pic>
        <p:pic>
          <p:nvPicPr>
            <p:cNvPr id="69" name="object 7">
              <a:extLst>
                <a:ext uri="{FF2B5EF4-FFF2-40B4-BE49-F238E27FC236}">
                  <a16:creationId xmlns:a16="http://schemas.microsoft.com/office/drawing/2014/main" id="{8862D38C-9ADD-F6F9-E596-97B7ADF3DE63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41040" y="302894"/>
              <a:ext cx="1313814" cy="788035"/>
            </a:xfrm>
            <a:prstGeom prst="rect">
              <a:avLst/>
            </a:prstGeom>
          </p:spPr>
        </p:pic>
      </p:grpSp>
      <p:grpSp>
        <p:nvGrpSpPr>
          <p:cNvPr id="70" name="object 8">
            <a:extLst>
              <a:ext uri="{FF2B5EF4-FFF2-40B4-BE49-F238E27FC236}">
                <a16:creationId xmlns:a16="http://schemas.microsoft.com/office/drawing/2014/main" id="{F0586B47-A1F0-3695-227C-3468FE91DA10}"/>
              </a:ext>
            </a:extLst>
          </p:cNvPr>
          <p:cNvGrpSpPr/>
          <p:nvPr/>
        </p:nvGrpSpPr>
        <p:grpSpPr>
          <a:xfrm>
            <a:off x="4703329" y="1189380"/>
            <a:ext cx="2779395" cy="865505"/>
            <a:chOff x="4648212" y="281953"/>
            <a:chExt cx="2779395" cy="865505"/>
          </a:xfrm>
        </p:grpSpPr>
        <p:pic>
          <p:nvPicPr>
            <p:cNvPr id="71" name="object 9">
              <a:extLst>
                <a:ext uri="{FF2B5EF4-FFF2-40B4-BE49-F238E27FC236}">
                  <a16:creationId xmlns:a16="http://schemas.microsoft.com/office/drawing/2014/main" id="{7533DF48-6FAA-0FA8-C58F-852EA3DA686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8212" y="281953"/>
              <a:ext cx="1383004" cy="865477"/>
            </a:xfrm>
            <a:prstGeom prst="rect">
              <a:avLst/>
            </a:prstGeom>
          </p:spPr>
        </p:pic>
        <p:pic>
          <p:nvPicPr>
            <p:cNvPr id="72" name="object 10">
              <a:extLst>
                <a:ext uri="{FF2B5EF4-FFF2-40B4-BE49-F238E27FC236}">
                  <a16:creationId xmlns:a16="http://schemas.microsoft.com/office/drawing/2014/main" id="{EBA19D3C-1F7F-D0A0-B5B3-994FDBD3E4BB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6299" y="302894"/>
              <a:ext cx="1312545" cy="788035"/>
            </a:xfrm>
            <a:prstGeom prst="rect">
              <a:avLst/>
            </a:prstGeom>
          </p:spPr>
        </p:pic>
        <p:pic>
          <p:nvPicPr>
            <p:cNvPr id="73" name="object 11">
              <a:extLst>
                <a:ext uri="{FF2B5EF4-FFF2-40B4-BE49-F238E27FC236}">
                  <a16:creationId xmlns:a16="http://schemas.microsoft.com/office/drawing/2014/main" id="{06EA229C-1FFD-5A4C-0D6B-DA06DE269DD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4577" y="281953"/>
              <a:ext cx="1383004" cy="865477"/>
            </a:xfrm>
            <a:prstGeom prst="rect">
              <a:avLst/>
            </a:prstGeom>
          </p:spPr>
        </p:pic>
        <p:pic>
          <p:nvPicPr>
            <p:cNvPr id="74" name="object 12">
              <a:extLst>
                <a:ext uri="{FF2B5EF4-FFF2-40B4-BE49-F238E27FC236}">
                  <a16:creationId xmlns:a16="http://schemas.microsoft.com/office/drawing/2014/main" id="{61C5EA71-2184-8C56-DE6E-75924AA14773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82029" y="302894"/>
              <a:ext cx="1312545" cy="788035"/>
            </a:xfrm>
            <a:prstGeom prst="rect">
              <a:avLst/>
            </a:prstGeom>
          </p:spPr>
        </p:pic>
      </p:grpSp>
      <p:sp>
        <p:nvSpPr>
          <p:cNvPr id="79" name="Textfeld 78">
            <a:extLst>
              <a:ext uri="{FF2B5EF4-FFF2-40B4-BE49-F238E27FC236}">
                <a16:creationId xmlns:a16="http://schemas.microsoft.com/office/drawing/2014/main" id="{D6F34BAE-6A40-ADE5-EA8E-06FA812B20F3}"/>
              </a:ext>
            </a:extLst>
          </p:cNvPr>
          <p:cNvSpPr txBox="1"/>
          <p:nvPr/>
        </p:nvSpPr>
        <p:spPr>
          <a:xfrm>
            <a:off x="3329818" y="1306861"/>
            <a:ext cx="1313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/>
              <a:t>Fehlendes</a:t>
            </a:r>
            <a:r>
              <a:rPr lang="fr-FR" sz="1400" dirty="0"/>
              <a:t> </a:t>
            </a:r>
            <a:r>
              <a:rPr lang="fr-FR" sz="1400" dirty="0" err="1"/>
              <a:t>Blinzeln</a:t>
            </a:r>
            <a:endParaRPr lang="fr-FR" sz="1400" dirty="0"/>
          </a:p>
        </p:txBody>
      </p:sp>
      <p:grpSp>
        <p:nvGrpSpPr>
          <p:cNvPr id="80" name="object 5">
            <a:extLst>
              <a:ext uri="{FF2B5EF4-FFF2-40B4-BE49-F238E27FC236}">
                <a16:creationId xmlns:a16="http://schemas.microsoft.com/office/drawing/2014/main" id="{7EDA16EC-F47F-FC5E-4E6B-A36F198BCE72}"/>
              </a:ext>
            </a:extLst>
          </p:cNvPr>
          <p:cNvGrpSpPr/>
          <p:nvPr/>
        </p:nvGrpSpPr>
        <p:grpSpPr>
          <a:xfrm>
            <a:off x="1772078" y="1208000"/>
            <a:ext cx="1385570" cy="865505"/>
            <a:chOff x="3203568" y="281953"/>
            <a:chExt cx="1385570" cy="865505"/>
          </a:xfrm>
        </p:grpSpPr>
        <p:pic>
          <p:nvPicPr>
            <p:cNvPr id="81" name="object 6">
              <a:extLst>
                <a:ext uri="{FF2B5EF4-FFF2-40B4-BE49-F238E27FC236}">
                  <a16:creationId xmlns:a16="http://schemas.microsoft.com/office/drawing/2014/main" id="{EC7D678B-F221-DD37-2A37-18E9A8D20714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03568" y="281953"/>
              <a:ext cx="1384947" cy="865477"/>
            </a:xfrm>
            <a:prstGeom prst="rect">
              <a:avLst/>
            </a:prstGeom>
          </p:spPr>
        </p:pic>
        <p:pic>
          <p:nvPicPr>
            <p:cNvPr id="82" name="object 7">
              <a:extLst>
                <a:ext uri="{FF2B5EF4-FFF2-40B4-BE49-F238E27FC236}">
                  <a16:creationId xmlns:a16="http://schemas.microsoft.com/office/drawing/2014/main" id="{E4ED8E0C-94E4-442B-2CC0-D44B178E5A27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41040" y="302894"/>
              <a:ext cx="1313814" cy="788035"/>
            </a:xfrm>
            <a:prstGeom prst="rect">
              <a:avLst/>
            </a:prstGeom>
          </p:spPr>
        </p:pic>
      </p:grpSp>
      <p:sp>
        <p:nvSpPr>
          <p:cNvPr id="83" name="Textfeld 82">
            <a:extLst>
              <a:ext uri="{FF2B5EF4-FFF2-40B4-BE49-F238E27FC236}">
                <a16:creationId xmlns:a16="http://schemas.microsoft.com/office/drawing/2014/main" id="{F41773C2-FF16-E91C-76DC-04598A79D38D}"/>
              </a:ext>
            </a:extLst>
          </p:cNvPr>
          <p:cNvSpPr txBox="1"/>
          <p:nvPr/>
        </p:nvSpPr>
        <p:spPr>
          <a:xfrm>
            <a:off x="1811932" y="1220812"/>
            <a:ext cx="12300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/>
              <a:t>Unnatürliche</a:t>
            </a:r>
            <a:r>
              <a:rPr lang="fr-FR" sz="1400" dirty="0"/>
              <a:t> </a:t>
            </a:r>
            <a:r>
              <a:rPr lang="fr-FR" sz="1400" dirty="0" err="1"/>
              <a:t>Augen</a:t>
            </a:r>
            <a:r>
              <a:rPr lang="fr-FR" sz="1400" dirty="0"/>
              <a:t>-</a:t>
            </a:r>
          </a:p>
          <a:p>
            <a:pPr algn="ctr"/>
            <a:r>
              <a:rPr lang="fr-FR" sz="1400" dirty="0" err="1"/>
              <a:t>bewegung</a:t>
            </a:r>
            <a:endParaRPr lang="fr-FR" sz="1400" dirty="0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08CA6535-B397-E97D-4D97-A6093AA342E3}"/>
              </a:ext>
            </a:extLst>
          </p:cNvPr>
          <p:cNvSpPr txBox="1"/>
          <p:nvPr/>
        </p:nvSpPr>
        <p:spPr>
          <a:xfrm>
            <a:off x="4741416" y="1371274"/>
            <a:ext cx="15069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9870" marR="298450" indent="-149860">
              <a:lnSpc>
                <a:spcPts val="1540"/>
              </a:lnSpc>
            </a:pPr>
            <a:r>
              <a:rPr lang="de-DE" sz="1400" kern="0" spc="-15" dirty="0" err="1">
                <a:solidFill>
                  <a:srgbClr val="000000"/>
                </a:solidFill>
                <a:latin typeface="Calibri"/>
                <a:cs typeface="Calibri"/>
              </a:rPr>
              <a:t>Un</a:t>
            </a:r>
            <a:r>
              <a:rPr lang="de-DE" sz="1400" kern="0" spc="-20" dirty="0" err="1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r>
              <a:rPr lang="de-DE" sz="1400" kern="0" spc="-15" dirty="0" err="1">
                <a:solidFill>
                  <a:srgbClr val="000000"/>
                </a:solidFill>
                <a:latin typeface="Calibri"/>
                <a:cs typeface="Calibri"/>
              </a:rPr>
              <a:t>atürl</a:t>
            </a:r>
            <a:r>
              <a:rPr lang="de-DE" sz="1400" kern="0" spc="-20" dirty="0" err="1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lang="de-DE" sz="1400" kern="0" spc="-5" dirty="0" err="1">
                <a:solidFill>
                  <a:srgbClr val="000000"/>
                </a:solidFill>
                <a:latin typeface="Calibri"/>
                <a:cs typeface="Calibri"/>
              </a:rPr>
              <a:t>c</a:t>
            </a:r>
            <a:r>
              <a:rPr lang="de-DE" sz="1400" kern="0" spc="-25" dirty="0" err="1">
                <a:solidFill>
                  <a:srgbClr val="000000"/>
                </a:solidFill>
                <a:latin typeface="Calibri"/>
                <a:cs typeface="Calibri"/>
              </a:rPr>
              <a:t>h</a:t>
            </a:r>
            <a:r>
              <a:rPr lang="de-DE" sz="1400" kern="0" spc="-5" dirty="0" err="1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lang="de-DE" sz="1400" kern="0" spc="-10" dirty="0" err="1">
                <a:solidFill>
                  <a:srgbClr val="000000"/>
                </a:solidFill>
                <a:latin typeface="Calibri"/>
                <a:cs typeface="Calibri"/>
              </a:rPr>
              <a:t>Mimik</a:t>
            </a:r>
            <a:endParaRPr lang="de-DE" sz="1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E5352D83-B683-CF68-DB0D-D8E904077695}"/>
              </a:ext>
            </a:extLst>
          </p:cNvPr>
          <p:cNvSpPr txBox="1"/>
          <p:nvPr/>
        </p:nvSpPr>
        <p:spPr>
          <a:xfrm>
            <a:off x="6059054" y="1342851"/>
            <a:ext cx="1559281" cy="520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8105" marR="236220" algn="ctr">
              <a:lnSpc>
                <a:spcPct val="101499"/>
              </a:lnSpc>
            </a:pPr>
            <a:r>
              <a:rPr lang="de-DE" sz="1400" spc="-20" dirty="0">
                <a:latin typeface="Calibri"/>
                <a:cs typeface="Calibri"/>
              </a:rPr>
              <a:t>Veränderung</a:t>
            </a:r>
            <a:r>
              <a:rPr lang="de-DE" sz="1400" spc="-10" dirty="0">
                <a:latin typeface="Calibri"/>
                <a:cs typeface="Calibri"/>
              </a:rPr>
              <a:t> </a:t>
            </a:r>
            <a:r>
              <a:rPr lang="de-DE" sz="1400" spc="-25" dirty="0">
                <a:latin typeface="Calibri"/>
                <a:cs typeface="Calibri"/>
              </a:rPr>
              <a:t>d</a:t>
            </a:r>
            <a:r>
              <a:rPr lang="de-DE" sz="1400" spc="-10" dirty="0">
                <a:latin typeface="Calibri"/>
                <a:cs typeface="Calibri"/>
              </a:rPr>
              <a:t>e</a:t>
            </a:r>
            <a:r>
              <a:rPr lang="de-DE" sz="1400" spc="-5" dirty="0">
                <a:latin typeface="Calibri"/>
                <a:cs typeface="Calibri"/>
              </a:rPr>
              <a:t>s Gesichts</a:t>
            </a: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CC3DD9FD-B138-83CE-9241-C2C38EA3ABD5}"/>
              </a:ext>
            </a:extLst>
          </p:cNvPr>
          <p:cNvSpPr txBox="1"/>
          <p:nvPr/>
        </p:nvSpPr>
        <p:spPr>
          <a:xfrm>
            <a:off x="1736875" y="2275792"/>
            <a:ext cx="155928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830" marR="147320" indent="-262255" algn="ctr">
              <a:lnSpc>
                <a:spcPts val="1620"/>
              </a:lnSpc>
            </a:pPr>
            <a:r>
              <a:rPr lang="de-DE" sz="1400" spc="-5" dirty="0">
                <a:latin typeface="Calibri"/>
                <a:cs typeface="Calibri"/>
              </a:rPr>
              <a:t>Unnatürliche</a:t>
            </a:r>
          </a:p>
          <a:p>
            <a:pPr marL="417830" marR="147320" indent="-262255" algn="ctr">
              <a:lnSpc>
                <a:spcPts val="1620"/>
              </a:lnSpc>
            </a:pPr>
            <a:r>
              <a:rPr lang="de-DE" sz="1400" spc="-20" dirty="0" err="1">
                <a:latin typeface="Calibri"/>
                <a:cs typeface="Calibri"/>
              </a:rPr>
              <a:t>Körperf</a:t>
            </a:r>
            <a:r>
              <a:rPr lang="de-DE" sz="1400" spc="-10" dirty="0" err="1">
                <a:latin typeface="Calibri"/>
                <a:cs typeface="Calibri"/>
              </a:rPr>
              <a:t>om</a:t>
            </a: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122B5A2C-5C9A-70C8-7496-146FD84065E8}"/>
              </a:ext>
            </a:extLst>
          </p:cNvPr>
          <p:cNvSpPr txBox="1"/>
          <p:nvPr/>
        </p:nvSpPr>
        <p:spPr>
          <a:xfrm>
            <a:off x="3207084" y="2257172"/>
            <a:ext cx="1559282" cy="524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75" marR="166370" algn="ctr">
              <a:lnSpc>
                <a:spcPct val="101800"/>
              </a:lnSpc>
            </a:pPr>
            <a:r>
              <a:rPr lang="de-DE" sz="1400" spc="-5" dirty="0">
                <a:latin typeface="Calibri"/>
                <a:cs typeface="Calibri"/>
              </a:rPr>
              <a:t>Unnatürliche  </a:t>
            </a:r>
            <a:r>
              <a:rPr lang="de-DE" sz="1400" spc="-20" dirty="0">
                <a:latin typeface="Calibri"/>
                <a:cs typeface="Calibri"/>
              </a:rPr>
              <a:t>Haare</a:t>
            </a: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91" name="Textfeld 90">
            <a:extLst>
              <a:ext uri="{FF2B5EF4-FFF2-40B4-BE49-F238E27FC236}">
                <a16:creationId xmlns:a16="http://schemas.microsoft.com/office/drawing/2014/main" id="{6A36E427-26D1-F8C5-30CF-F51B4D7FA038}"/>
              </a:ext>
            </a:extLst>
          </p:cNvPr>
          <p:cNvSpPr txBox="1"/>
          <p:nvPr/>
        </p:nvSpPr>
        <p:spPr>
          <a:xfrm>
            <a:off x="5972317" y="2227704"/>
            <a:ext cx="1559282" cy="68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" marR="133350" indent="-1270" algn="ctr">
              <a:lnSpc>
                <a:spcPct val="91600"/>
              </a:lnSpc>
              <a:spcBef>
                <a:spcPts val="665"/>
              </a:spcBef>
            </a:pPr>
            <a:r>
              <a:rPr lang="de-DE" sz="1400" spc="-5" dirty="0">
                <a:latin typeface="Calibri"/>
                <a:cs typeface="Calibri"/>
              </a:rPr>
              <a:t>Komische </a:t>
            </a:r>
            <a:r>
              <a:rPr lang="de-DE" sz="1400" dirty="0">
                <a:latin typeface="Calibri"/>
                <a:cs typeface="Calibri"/>
              </a:rPr>
              <a:t> </a:t>
            </a:r>
            <a:r>
              <a:rPr lang="de-DE" sz="1400" spc="-5" dirty="0">
                <a:latin typeface="Calibri"/>
                <a:cs typeface="Calibri"/>
              </a:rPr>
              <a:t>Kopf- </a:t>
            </a:r>
            <a:r>
              <a:rPr lang="de-DE" sz="1400" spc="-10" dirty="0">
                <a:latin typeface="Calibri"/>
                <a:cs typeface="Calibri"/>
              </a:rPr>
              <a:t>und </a:t>
            </a:r>
            <a:r>
              <a:rPr lang="de-DE" sz="1400" spc="-5" dirty="0">
                <a:latin typeface="Calibri"/>
                <a:cs typeface="Calibri"/>
              </a:rPr>
              <a:t> </a:t>
            </a:r>
            <a:r>
              <a:rPr lang="de-DE" sz="1400" spc="-20" dirty="0">
                <a:latin typeface="Calibri"/>
                <a:cs typeface="Calibri"/>
              </a:rPr>
              <a:t>K</a:t>
            </a:r>
            <a:r>
              <a:rPr lang="de-DE" sz="1400" spc="-10" dirty="0">
                <a:latin typeface="Calibri"/>
                <a:cs typeface="Calibri"/>
              </a:rPr>
              <a:t>ö</a:t>
            </a:r>
            <a:r>
              <a:rPr lang="de-DE" sz="1400" spc="-15" dirty="0">
                <a:latin typeface="Calibri"/>
                <a:cs typeface="Calibri"/>
              </a:rPr>
              <a:t>r</a:t>
            </a:r>
            <a:r>
              <a:rPr lang="de-DE" sz="1400" spc="-20" dirty="0">
                <a:latin typeface="Calibri"/>
                <a:cs typeface="Calibri"/>
              </a:rPr>
              <a:t>p</a:t>
            </a:r>
            <a:r>
              <a:rPr lang="de-DE" sz="1400" spc="-10" dirty="0">
                <a:latin typeface="Calibri"/>
                <a:cs typeface="Calibri"/>
              </a:rPr>
              <a:t>e</a:t>
            </a:r>
            <a:r>
              <a:rPr lang="de-DE" sz="1400" spc="-15" dirty="0">
                <a:latin typeface="Calibri"/>
                <a:cs typeface="Calibri"/>
              </a:rPr>
              <a:t>r</a:t>
            </a:r>
            <a:r>
              <a:rPr lang="de-DE" sz="1400" spc="-20" dirty="0">
                <a:latin typeface="Calibri"/>
                <a:cs typeface="Calibri"/>
              </a:rPr>
              <a:t>h</a:t>
            </a:r>
            <a:r>
              <a:rPr lang="de-DE" sz="1400" spc="-5" dirty="0">
                <a:latin typeface="Calibri"/>
                <a:cs typeface="Calibri"/>
              </a:rPr>
              <a:t>a</a:t>
            </a:r>
            <a:r>
              <a:rPr lang="de-DE" sz="1400" spc="-25" dirty="0">
                <a:latin typeface="Calibri"/>
                <a:cs typeface="Calibri"/>
              </a:rPr>
              <a:t>l</a:t>
            </a:r>
            <a:r>
              <a:rPr lang="de-DE" sz="1400" spc="-15" dirty="0">
                <a:latin typeface="Calibri"/>
                <a:cs typeface="Calibri"/>
              </a:rPr>
              <a:t>tu</a:t>
            </a:r>
            <a:r>
              <a:rPr lang="de-DE" sz="1400" spc="-20" dirty="0">
                <a:latin typeface="Calibri"/>
                <a:cs typeface="Calibri"/>
              </a:rPr>
              <a:t>n</a:t>
            </a:r>
            <a:r>
              <a:rPr lang="de-DE" sz="1400" spc="-5" dirty="0">
                <a:latin typeface="Calibri"/>
                <a:cs typeface="Calibri"/>
              </a:rPr>
              <a:t>g</a:t>
            </a: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47EBA7B4-42F3-DDE5-D535-762FA29742E5}"/>
              </a:ext>
            </a:extLst>
          </p:cNvPr>
          <p:cNvSpPr txBox="1"/>
          <p:nvPr/>
        </p:nvSpPr>
        <p:spPr>
          <a:xfrm>
            <a:off x="1678331" y="3128029"/>
            <a:ext cx="1646304" cy="524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75" marR="166370" algn="ctr">
              <a:lnSpc>
                <a:spcPct val="101800"/>
              </a:lnSpc>
            </a:pPr>
            <a:r>
              <a:rPr lang="de-DE" sz="1400" spc="-5" dirty="0">
                <a:latin typeface="Calibri"/>
                <a:cs typeface="Calibri"/>
              </a:rPr>
              <a:t>Ungleichmäßige  Kopfpositionen</a:t>
            </a: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AAF98AD2-38AB-E8BC-1D0E-A36198C65435}"/>
              </a:ext>
            </a:extLst>
          </p:cNvPr>
          <p:cNvSpPr txBox="1"/>
          <p:nvPr/>
        </p:nvSpPr>
        <p:spPr>
          <a:xfrm>
            <a:off x="3108622" y="3066148"/>
            <a:ext cx="1723465" cy="744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75" marR="166370" algn="ctr">
              <a:lnSpc>
                <a:spcPct val="101800"/>
              </a:lnSpc>
            </a:pPr>
            <a:r>
              <a:rPr lang="de-DE" sz="1400" spc="-5" dirty="0">
                <a:latin typeface="Calibri"/>
                <a:cs typeface="Calibri"/>
              </a:rPr>
              <a:t>Ungewöhnliche  Beleuchtung  oder Verfärbung</a:t>
            </a: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9ED4D15E-B1C9-7A93-0AD9-4CD979C3F798}"/>
              </a:ext>
            </a:extLst>
          </p:cNvPr>
          <p:cNvSpPr txBox="1"/>
          <p:nvPr/>
        </p:nvSpPr>
        <p:spPr>
          <a:xfrm>
            <a:off x="3207084" y="4092365"/>
            <a:ext cx="1559282" cy="524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75" marR="166370" algn="ctr">
              <a:lnSpc>
                <a:spcPct val="101800"/>
              </a:lnSpc>
            </a:pPr>
            <a:r>
              <a:rPr lang="de-DE" sz="1400" spc="-5" dirty="0">
                <a:latin typeface="Calibri"/>
                <a:cs typeface="Calibri"/>
              </a:rPr>
              <a:t>Digitaler  Hintergrund</a:t>
            </a:r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E3EC3668-B6AD-8A43-47BE-F47506F3024E}"/>
              </a:ext>
            </a:extLst>
          </p:cNvPr>
          <p:cNvSpPr txBox="1"/>
          <p:nvPr/>
        </p:nvSpPr>
        <p:spPr>
          <a:xfrm>
            <a:off x="4660016" y="2228087"/>
            <a:ext cx="1559282" cy="524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75" marR="166370" algn="ctr">
              <a:lnSpc>
                <a:spcPct val="101800"/>
              </a:lnSpc>
            </a:pPr>
            <a:r>
              <a:rPr lang="de-DE" sz="1400" spc="-5" dirty="0">
                <a:latin typeface="Calibri"/>
                <a:cs typeface="Calibri"/>
              </a:rPr>
              <a:t>Abnormale</a:t>
            </a:r>
          </a:p>
          <a:p>
            <a:pPr marL="130175" marR="166370" algn="ctr">
              <a:lnSpc>
                <a:spcPct val="101800"/>
              </a:lnSpc>
            </a:pPr>
            <a:r>
              <a:rPr lang="de-DE" sz="1400" spc="-5" dirty="0">
                <a:latin typeface="Calibri"/>
                <a:cs typeface="Calibri"/>
              </a:rPr>
              <a:t>Hautfarben</a:t>
            </a: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320926C9-F05E-057B-D803-3F67C19E38FF}"/>
              </a:ext>
            </a:extLst>
          </p:cNvPr>
          <p:cNvSpPr txBox="1"/>
          <p:nvPr/>
        </p:nvSpPr>
        <p:spPr>
          <a:xfrm>
            <a:off x="4540374" y="3933119"/>
            <a:ext cx="1725699" cy="90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75" marR="166370" algn="ctr">
              <a:lnSpc>
                <a:spcPct val="101800"/>
              </a:lnSpc>
            </a:pPr>
            <a:r>
              <a:rPr lang="de-DE" sz="1300" spc="-5" dirty="0" err="1">
                <a:latin typeface="Calibri"/>
                <a:cs typeface="Calibri"/>
              </a:rPr>
              <a:t>Verschwommnes</a:t>
            </a:r>
            <a:r>
              <a:rPr lang="de-DE" sz="1300" spc="-5" dirty="0">
                <a:latin typeface="Calibri"/>
                <a:cs typeface="Calibri"/>
              </a:rPr>
              <a:t>  oder falsch  ausgerichtetes Bildmaterial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35729" y="1642110"/>
            <a:ext cx="4620895" cy="2776855"/>
          </a:xfrm>
          <a:prstGeom prst="rect">
            <a:avLst/>
          </a:prstGeom>
          <a:solidFill>
            <a:srgbClr val="FFC000"/>
          </a:solidFill>
          <a:ln w="25400">
            <a:solidFill>
              <a:srgbClr val="001B60"/>
            </a:solidFill>
          </a:ln>
        </p:spPr>
        <p:txBody>
          <a:bodyPr vert="horz" wrap="square" lIns="0" tIns="142875" rIns="0" bIns="0" rtlCol="0">
            <a:spAutoFit/>
          </a:bodyPr>
          <a:lstStyle/>
          <a:p>
            <a:pPr marL="167005" marR="52705" algn="just">
              <a:lnSpc>
                <a:spcPct val="100000"/>
              </a:lnSpc>
              <a:spcBef>
                <a:spcPts val="1125"/>
              </a:spcBef>
            </a:pPr>
            <a:r>
              <a:rPr sz="1400" spc="-5" dirty="0">
                <a:latin typeface="Calibri"/>
                <a:cs typeface="Calibri"/>
              </a:rPr>
              <a:t>Deep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Fake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Media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hat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Macht,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politische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soziale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Unruhen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zu verursachen.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Calibri"/>
              <a:cs typeface="Calibri"/>
            </a:endParaRPr>
          </a:p>
          <a:p>
            <a:pPr marL="167005" marR="51435" algn="just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Diese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moderne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Bedrohung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kann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Manipulationen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den </a:t>
            </a:r>
            <a:r>
              <a:rPr sz="1400" spc="-5" dirty="0">
                <a:latin typeface="Calibri"/>
                <a:cs typeface="Calibri"/>
              </a:rPr>
              <a:t> sozialen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Medien,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Erpressung,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Wahlmanipulationen,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Identitätsdiebstahl und Finanzbetrug fördern.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Calibri"/>
              <a:cs typeface="Calibri"/>
            </a:endParaRPr>
          </a:p>
          <a:p>
            <a:pPr marL="167005" marR="48895" algn="just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Calibri"/>
                <a:cs typeface="Calibri"/>
              </a:rPr>
              <a:t>Deep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Fake</a:t>
            </a:r>
            <a:r>
              <a:rPr lang="de-AT" sz="1400" spc="-5" dirty="0">
                <a:latin typeface="Calibri"/>
                <a:cs typeface="Calibri"/>
              </a:rPr>
              <a:t>-</a:t>
            </a:r>
            <a:r>
              <a:rPr sz="1400" spc="-5" dirty="0">
                <a:latin typeface="Calibri"/>
                <a:cs typeface="Calibri"/>
              </a:rPr>
              <a:t>Medi</a:t>
            </a:r>
            <a:r>
              <a:rPr lang="de-AT" sz="1400" spc="-5" dirty="0">
                <a:latin typeface="Calibri"/>
                <a:cs typeface="Calibri"/>
              </a:rPr>
              <a:t>en </a:t>
            </a:r>
            <a:r>
              <a:rPr sz="1400" spc="-5" dirty="0" err="1">
                <a:latin typeface="Calibri"/>
                <a:cs typeface="Calibri"/>
              </a:rPr>
              <a:t>tragen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zu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Fake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News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bei,</a:t>
            </a:r>
            <a:r>
              <a:rPr sz="1400" spc="-5" dirty="0">
                <a:latin typeface="Calibri"/>
                <a:cs typeface="Calibri"/>
              </a:rPr>
              <a:t> indem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sie </a:t>
            </a:r>
            <a:r>
              <a:rPr sz="1400" spc="-5" dirty="0">
                <a:latin typeface="Calibri"/>
                <a:cs typeface="Calibri"/>
              </a:rPr>
              <a:t> manipulierte falsche Informationen im Internet verbreiten.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Dies kann zu Propaganda führen, die Informationen verzerrt,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Ideologien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manipuliert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toxische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subjektive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Realitäten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fördert.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71268" y="520700"/>
            <a:ext cx="4891531" cy="53989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algn="ctr">
              <a:lnSpc>
                <a:spcPts val="1860"/>
              </a:lnSpc>
              <a:spcBef>
                <a:spcPts val="409"/>
              </a:spcBef>
            </a:pPr>
            <a:r>
              <a:rPr lang="de-DE" spc="-5" dirty="0"/>
              <a:t>WIE TRAGEN DIE DEEP FAKE-MEDIEN ZU DEN FAKE NEWS BEI? </a:t>
            </a:r>
            <a:endParaRPr spc="-15" dirty="0"/>
          </a:p>
        </p:txBody>
      </p:sp>
      <p:grpSp>
        <p:nvGrpSpPr>
          <p:cNvPr id="5" name="object 5"/>
          <p:cNvGrpSpPr/>
          <p:nvPr/>
        </p:nvGrpSpPr>
        <p:grpSpPr>
          <a:xfrm>
            <a:off x="182879" y="88900"/>
            <a:ext cx="8822055" cy="4652645"/>
            <a:chOff x="182879" y="88900"/>
            <a:chExt cx="8822055" cy="46526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2204"/>
              <a:ext cx="1706245" cy="4608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5939" y="2067560"/>
              <a:ext cx="3071368" cy="26739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9525"/>
                  </a:lnTo>
                  <a:lnTo>
                    <a:pt x="291464" y="21589"/>
                  </a:lnTo>
                  <a:lnTo>
                    <a:pt x="250189" y="38100"/>
                  </a:lnTo>
                  <a:lnTo>
                    <a:pt x="210820" y="58420"/>
                  </a:lnTo>
                  <a:lnTo>
                    <a:pt x="174625" y="82550"/>
                  </a:lnTo>
                  <a:lnTo>
                    <a:pt x="140334" y="109854"/>
                  </a:lnTo>
                  <a:lnTo>
                    <a:pt x="109854" y="140970"/>
                  </a:lnTo>
                  <a:lnTo>
                    <a:pt x="81914" y="174625"/>
                  </a:lnTo>
                  <a:lnTo>
                    <a:pt x="57784" y="211454"/>
                  </a:lnTo>
                  <a:lnTo>
                    <a:pt x="37464" y="250189"/>
                  </a:lnTo>
                  <a:lnTo>
                    <a:pt x="21589" y="292100"/>
                  </a:lnTo>
                  <a:lnTo>
                    <a:pt x="9525" y="335279"/>
                  </a:lnTo>
                  <a:lnTo>
                    <a:pt x="2539" y="380364"/>
                  </a:lnTo>
                  <a:lnTo>
                    <a:pt x="0" y="426720"/>
                  </a:lnTo>
                  <a:lnTo>
                    <a:pt x="2539" y="473075"/>
                  </a:lnTo>
                  <a:lnTo>
                    <a:pt x="9525" y="518160"/>
                  </a:lnTo>
                  <a:lnTo>
                    <a:pt x="21589" y="561339"/>
                  </a:lnTo>
                  <a:lnTo>
                    <a:pt x="37464" y="603250"/>
                  </a:lnTo>
                  <a:lnTo>
                    <a:pt x="57784" y="641985"/>
                  </a:lnTo>
                  <a:lnTo>
                    <a:pt x="81914" y="678814"/>
                  </a:lnTo>
                  <a:lnTo>
                    <a:pt x="109854" y="712470"/>
                  </a:lnTo>
                  <a:lnTo>
                    <a:pt x="140334" y="743585"/>
                  </a:lnTo>
                  <a:lnTo>
                    <a:pt x="174625" y="770889"/>
                  </a:lnTo>
                  <a:lnTo>
                    <a:pt x="210820" y="795020"/>
                  </a:lnTo>
                  <a:lnTo>
                    <a:pt x="250189" y="815339"/>
                  </a:lnTo>
                  <a:lnTo>
                    <a:pt x="291464" y="831850"/>
                  </a:lnTo>
                  <a:lnTo>
                    <a:pt x="334645" y="843279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279"/>
                  </a:lnTo>
                  <a:lnTo>
                    <a:pt x="561339" y="831850"/>
                  </a:lnTo>
                  <a:lnTo>
                    <a:pt x="602614" y="815339"/>
                  </a:lnTo>
                  <a:lnTo>
                    <a:pt x="641984" y="795020"/>
                  </a:lnTo>
                  <a:lnTo>
                    <a:pt x="678814" y="770889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89" y="678814"/>
                  </a:lnTo>
                  <a:lnTo>
                    <a:pt x="795020" y="641985"/>
                  </a:lnTo>
                  <a:lnTo>
                    <a:pt x="815339" y="603250"/>
                  </a:lnTo>
                  <a:lnTo>
                    <a:pt x="831214" y="561339"/>
                  </a:lnTo>
                  <a:lnTo>
                    <a:pt x="843279" y="518160"/>
                  </a:lnTo>
                  <a:lnTo>
                    <a:pt x="850900" y="473075"/>
                  </a:lnTo>
                  <a:lnTo>
                    <a:pt x="853439" y="426720"/>
                  </a:lnTo>
                  <a:lnTo>
                    <a:pt x="850900" y="380364"/>
                  </a:lnTo>
                  <a:lnTo>
                    <a:pt x="843279" y="335279"/>
                  </a:lnTo>
                  <a:lnTo>
                    <a:pt x="831214" y="292100"/>
                  </a:lnTo>
                  <a:lnTo>
                    <a:pt x="815339" y="250189"/>
                  </a:lnTo>
                  <a:lnTo>
                    <a:pt x="795020" y="211454"/>
                  </a:lnTo>
                  <a:lnTo>
                    <a:pt x="770889" y="174625"/>
                  </a:lnTo>
                  <a:lnTo>
                    <a:pt x="742950" y="140970"/>
                  </a:lnTo>
                  <a:lnTo>
                    <a:pt x="712470" y="109854"/>
                  </a:lnTo>
                  <a:lnTo>
                    <a:pt x="678814" y="82550"/>
                  </a:lnTo>
                  <a:lnTo>
                    <a:pt x="641984" y="58420"/>
                  </a:lnTo>
                  <a:lnTo>
                    <a:pt x="602614" y="38100"/>
                  </a:lnTo>
                  <a:lnTo>
                    <a:pt x="561339" y="21589"/>
                  </a:lnTo>
                  <a:lnTo>
                    <a:pt x="518159" y="9525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2794" y="317246"/>
            <a:ext cx="1524000" cy="5778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5875" marR="5080" indent="-3810">
              <a:lnSpc>
                <a:spcPct val="101200"/>
              </a:lnSpc>
              <a:spcBef>
                <a:spcPts val="75"/>
              </a:spcBef>
            </a:pPr>
            <a:r>
              <a:rPr spc="-5" dirty="0"/>
              <a:t>TÄTIGKEIT</a:t>
            </a:r>
            <a:r>
              <a:rPr spc="-45" dirty="0"/>
              <a:t> </a:t>
            </a:r>
            <a:r>
              <a:rPr spc="-15" dirty="0"/>
              <a:t>3.2.4 </a:t>
            </a:r>
            <a:r>
              <a:rPr spc="-395" dirty="0"/>
              <a:t> </a:t>
            </a:r>
            <a:r>
              <a:rPr spc="-5" dirty="0">
                <a:solidFill>
                  <a:srgbClr val="FFFFFF"/>
                </a:solidFill>
              </a:rPr>
              <a:t>FAKE</a:t>
            </a:r>
            <a:r>
              <a:rPr spc="-7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QUIZ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4801" y="1623567"/>
            <a:ext cx="4710048" cy="3016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6880" algn="just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alibri"/>
                <a:cs typeface="Calibri"/>
              </a:rPr>
              <a:t>Schritt 1: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Besuchen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Sie die Website: </a:t>
            </a:r>
            <a:r>
              <a:rPr sz="1600" spc="-3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u="heavy" spc="-15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https://www.basecamp.digital/fake-news-quiz/</a:t>
            </a:r>
            <a:endParaRPr lang="en-US" sz="1600" u="heavy" spc="-15" dirty="0">
              <a:solidFill>
                <a:srgbClr val="FFFFFF"/>
              </a:solidFill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12700" marR="436880" algn="just">
              <a:lnSpc>
                <a:spcPct val="100000"/>
              </a:lnSpc>
              <a:spcBef>
                <a:spcPts val="100"/>
              </a:spcBef>
            </a:pPr>
            <a:endParaRPr lang="en-US" sz="1600" u="heavy" spc="-15" dirty="0">
              <a:solidFill>
                <a:srgbClr val="FFFFFF"/>
              </a:solidFill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12700" marR="436880" algn="just">
              <a:lnSpc>
                <a:spcPct val="100000"/>
              </a:lnSpc>
              <a:spcBef>
                <a:spcPts val="100"/>
              </a:spcBef>
            </a:pPr>
            <a:r>
              <a:rPr lang="en-US" sz="1600" u="heavy" spc="-15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und </a:t>
            </a:r>
          </a:p>
          <a:p>
            <a:pPr marL="12700" marR="436880" algn="just">
              <a:lnSpc>
                <a:spcPct val="100000"/>
              </a:lnSpc>
              <a:spcBef>
                <a:spcPts val="100"/>
              </a:spcBef>
            </a:pPr>
            <a:endParaRPr lang="en-US" sz="1600" u="heavy" spc="-15" dirty="0">
              <a:solidFill>
                <a:srgbClr val="FFFFFF"/>
              </a:solidFill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12700" marR="436880" algn="just">
              <a:lnSpc>
                <a:spcPct val="100000"/>
              </a:lnSpc>
              <a:spcBef>
                <a:spcPts val="100"/>
              </a:spcBef>
            </a:pPr>
            <a:r>
              <a:rPr lang="en-US" sz="1600" u="heavy" spc="-15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https://www.br.de/sogehtmedien/stimmt-das/deepfakes/unterrichtsmaterial-deepfakes-quiz-100.html</a:t>
            </a:r>
            <a:r>
              <a:rPr lang="en-US" sz="1600" u="heavy" spc="-15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</a:p>
          <a:p>
            <a:pPr marL="12700" marR="436880" algn="just">
              <a:lnSpc>
                <a:spcPct val="100000"/>
              </a:lnSpc>
              <a:spcBef>
                <a:spcPts val="100"/>
              </a:spcBef>
            </a:pPr>
            <a:endParaRPr sz="155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Schritt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2: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Schließen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das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Quiz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ab.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Calibri"/>
                <a:cs typeface="Calibri"/>
              </a:rPr>
              <a:t>Schritt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3: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Überprüfen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Sie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Ihre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Antworten.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245" y="89535"/>
            <a:ext cx="8822690" cy="3648710"/>
            <a:chOff x="182245" y="89535"/>
            <a:chExt cx="8822690" cy="3648710"/>
          </a:xfrm>
        </p:grpSpPr>
        <p:sp>
          <p:nvSpPr>
            <p:cNvPr id="6" name="object 6"/>
            <p:cNvSpPr/>
            <p:nvPr/>
          </p:nvSpPr>
          <p:spPr>
            <a:xfrm>
              <a:off x="8151495" y="89535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10160"/>
                  </a:lnTo>
                  <a:lnTo>
                    <a:pt x="291464" y="22225"/>
                  </a:lnTo>
                  <a:lnTo>
                    <a:pt x="250189" y="38100"/>
                  </a:lnTo>
                  <a:lnTo>
                    <a:pt x="210820" y="58419"/>
                  </a:lnTo>
                  <a:lnTo>
                    <a:pt x="174625" y="82550"/>
                  </a:lnTo>
                  <a:lnTo>
                    <a:pt x="140334" y="109854"/>
                  </a:lnTo>
                  <a:lnTo>
                    <a:pt x="109854" y="140969"/>
                  </a:lnTo>
                  <a:lnTo>
                    <a:pt x="81914" y="174625"/>
                  </a:lnTo>
                  <a:lnTo>
                    <a:pt x="57784" y="211454"/>
                  </a:lnTo>
                  <a:lnTo>
                    <a:pt x="37464" y="250825"/>
                  </a:lnTo>
                  <a:lnTo>
                    <a:pt x="21589" y="292100"/>
                  </a:lnTo>
                  <a:lnTo>
                    <a:pt x="9525" y="335279"/>
                  </a:lnTo>
                  <a:lnTo>
                    <a:pt x="2539" y="380364"/>
                  </a:lnTo>
                  <a:lnTo>
                    <a:pt x="0" y="426719"/>
                  </a:lnTo>
                  <a:lnTo>
                    <a:pt x="2539" y="473710"/>
                  </a:lnTo>
                  <a:lnTo>
                    <a:pt x="9525" y="518794"/>
                  </a:lnTo>
                  <a:lnTo>
                    <a:pt x="21589" y="561975"/>
                  </a:lnTo>
                  <a:lnTo>
                    <a:pt x="37464" y="603250"/>
                  </a:lnTo>
                  <a:lnTo>
                    <a:pt x="57784" y="642619"/>
                  </a:lnTo>
                  <a:lnTo>
                    <a:pt x="81914" y="678814"/>
                  </a:lnTo>
                  <a:lnTo>
                    <a:pt x="109854" y="713104"/>
                  </a:lnTo>
                  <a:lnTo>
                    <a:pt x="140334" y="743585"/>
                  </a:lnTo>
                  <a:lnTo>
                    <a:pt x="174625" y="771525"/>
                  </a:lnTo>
                  <a:lnTo>
                    <a:pt x="210820" y="795654"/>
                  </a:lnTo>
                  <a:lnTo>
                    <a:pt x="250189" y="815975"/>
                  </a:lnTo>
                  <a:lnTo>
                    <a:pt x="291464" y="831850"/>
                  </a:lnTo>
                  <a:lnTo>
                    <a:pt x="334645" y="843914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914"/>
                  </a:lnTo>
                  <a:lnTo>
                    <a:pt x="561339" y="831850"/>
                  </a:lnTo>
                  <a:lnTo>
                    <a:pt x="602614" y="815975"/>
                  </a:lnTo>
                  <a:lnTo>
                    <a:pt x="641984" y="795654"/>
                  </a:lnTo>
                  <a:lnTo>
                    <a:pt x="678814" y="771525"/>
                  </a:lnTo>
                  <a:lnTo>
                    <a:pt x="712470" y="743585"/>
                  </a:lnTo>
                  <a:lnTo>
                    <a:pt x="742950" y="713104"/>
                  </a:lnTo>
                  <a:lnTo>
                    <a:pt x="770889" y="678814"/>
                  </a:lnTo>
                  <a:lnTo>
                    <a:pt x="795020" y="642619"/>
                  </a:lnTo>
                  <a:lnTo>
                    <a:pt x="815339" y="603250"/>
                  </a:lnTo>
                  <a:lnTo>
                    <a:pt x="831214" y="561975"/>
                  </a:lnTo>
                  <a:lnTo>
                    <a:pt x="843279" y="518794"/>
                  </a:lnTo>
                  <a:lnTo>
                    <a:pt x="850900" y="473710"/>
                  </a:lnTo>
                  <a:lnTo>
                    <a:pt x="853439" y="426719"/>
                  </a:lnTo>
                  <a:lnTo>
                    <a:pt x="850900" y="380364"/>
                  </a:lnTo>
                  <a:lnTo>
                    <a:pt x="843279" y="335279"/>
                  </a:lnTo>
                  <a:lnTo>
                    <a:pt x="831214" y="292100"/>
                  </a:lnTo>
                  <a:lnTo>
                    <a:pt x="815339" y="250825"/>
                  </a:lnTo>
                  <a:lnTo>
                    <a:pt x="795020" y="211454"/>
                  </a:lnTo>
                  <a:lnTo>
                    <a:pt x="770889" y="174625"/>
                  </a:lnTo>
                  <a:lnTo>
                    <a:pt x="742950" y="140969"/>
                  </a:lnTo>
                  <a:lnTo>
                    <a:pt x="712470" y="109854"/>
                  </a:lnTo>
                  <a:lnTo>
                    <a:pt x="678814" y="82550"/>
                  </a:lnTo>
                  <a:lnTo>
                    <a:pt x="641984" y="58419"/>
                  </a:lnTo>
                  <a:lnTo>
                    <a:pt x="602614" y="38100"/>
                  </a:lnTo>
                  <a:lnTo>
                    <a:pt x="561339" y="22225"/>
                  </a:lnTo>
                  <a:lnTo>
                    <a:pt x="518159" y="10160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5945" y="212725"/>
              <a:ext cx="765175" cy="6083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245" y="113030"/>
              <a:ext cx="1724787" cy="4749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46395" y="1656460"/>
              <a:ext cx="3251835" cy="20815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0947" y="644397"/>
            <a:ext cx="2015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FFAA15"/>
                </a:solidFill>
              </a:rPr>
              <a:t>SELBSTBEURTEILUNG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22727" y="1372108"/>
            <a:ext cx="5227320" cy="725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Bitte füllen Sie das </a:t>
            </a:r>
            <a:r>
              <a:rPr sz="1800" spc="-15" dirty="0">
                <a:latin typeface="Calibri"/>
                <a:cs typeface="Calibri"/>
              </a:rPr>
              <a:t>Formular </a:t>
            </a:r>
            <a:r>
              <a:rPr sz="1800" spc="-10" dirty="0">
                <a:latin typeface="Calibri"/>
                <a:cs typeface="Calibri"/>
              </a:rPr>
              <a:t>zur </a:t>
            </a:r>
            <a:r>
              <a:rPr sz="1800" spc="-5" dirty="0">
                <a:latin typeface="Calibri"/>
                <a:cs typeface="Calibri"/>
              </a:rPr>
              <a:t>Selbsteinschätzung </a:t>
            </a:r>
            <a:r>
              <a:rPr sz="1800" dirty="0">
                <a:latin typeface="Calibri"/>
                <a:cs typeface="Calibri"/>
              </a:rPr>
              <a:t>aus: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u="heavy" spc="-15" dirty="0">
                <a:solidFill>
                  <a:srgbClr val="004AF8"/>
                </a:solidFill>
                <a:uFill>
                  <a:solidFill>
                    <a:srgbClr val="004AF8"/>
                  </a:solidFill>
                </a:uFill>
                <a:latin typeface="Calibri"/>
                <a:cs typeface="Calibri"/>
                <a:hlinkClick r:id="rId3"/>
              </a:rPr>
              <a:t>https://forms.gle/LsFU8GLkNEk4VTU77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879" y="88264"/>
            <a:ext cx="8822055" cy="4495165"/>
            <a:chOff x="182879" y="88264"/>
            <a:chExt cx="8822055" cy="449516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79" y="112140"/>
              <a:ext cx="1708658" cy="4705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8859" y="2754566"/>
              <a:ext cx="3656965" cy="182854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51495" y="88264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79729" y="2539"/>
                  </a:lnTo>
                  <a:lnTo>
                    <a:pt x="334645" y="9525"/>
                  </a:lnTo>
                  <a:lnTo>
                    <a:pt x="291464" y="21589"/>
                  </a:lnTo>
                  <a:lnTo>
                    <a:pt x="250189" y="38100"/>
                  </a:lnTo>
                  <a:lnTo>
                    <a:pt x="210820" y="58420"/>
                  </a:lnTo>
                  <a:lnTo>
                    <a:pt x="174625" y="82550"/>
                  </a:lnTo>
                  <a:lnTo>
                    <a:pt x="140334" y="109855"/>
                  </a:lnTo>
                  <a:lnTo>
                    <a:pt x="109854" y="140970"/>
                  </a:lnTo>
                  <a:lnTo>
                    <a:pt x="81914" y="174625"/>
                  </a:lnTo>
                  <a:lnTo>
                    <a:pt x="57784" y="211455"/>
                  </a:lnTo>
                  <a:lnTo>
                    <a:pt x="37464" y="250189"/>
                  </a:lnTo>
                  <a:lnTo>
                    <a:pt x="21589" y="292100"/>
                  </a:lnTo>
                  <a:lnTo>
                    <a:pt x="9525" y="335280"/>
                  </a:lnTo>
                  <a:lnTo>
                    <a:pt x="2539" y="380364"/>
                  </a:lnTo>
                  <a:lnTo>
                    <a:pt x="0" y="426720"/>
                  </a:lnTo>
                  <a:lnTo>
                    <a:pt x="2539" y="473075"/>
                  </a:lnTo>
                  <a:lnTo>
                    <a:pt x="9525" y="518160"/>
                  </a:lnTo>
                  <a:lnTo>
                    <a:pt x="21589" y="561339"/>
                  </a:lnTo>
                  <a:lnTo>
                    <a:pt x="37464" y="603250"/>
                  </a:lnTo>
                  <a:lnTo>
                    <a:pt x="57784" y="641985"/>
                  </a:lnTo>
                  <a:lnTo>
                    <a:pt x="81914" y="678814"/>
                  </a:lnTo>
                  <a:lnTo>
                    <a:pt x="109854" y="712470"/>
                  </a:lnTo>
                  <a:lnTo>
                    <a:pt x="140334" y="743585"/>
                  </a:lnTo>
                  <a:lnTo>
                    <a:pt x="174625" y="770889"/>
                  </a:lnTo>
                  <a:lnTo>
                    <a:pt x="210820" y="795020"/>
                  </a:lnTo>
                  <a:lnTo>
                    <a:pt x="250189" y="815339"/>
                  </a:lnTo>
                  <a:lnTo>
                    <a:pt x="291464" y="831850"/>
                  </a:lnTo>
                  <a:lnTo>
                    <a:pt x="334645" y="843280"/>
                  </a:lnTo>
                  <a:lnTo>
                    <a:pt x="379729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280"/>
                  </a:lnTo>
                  <a:lnTo>
                    <a:pt x="561339" y="831850"/>
                  </a:lnTo>
                  <a:lnTo>
                    <a:pt x="602614" y="815339"/>
                  </a:lnTo>
                  <a:lnTo>
                    <a:pt x="641984" y="795020"/>
                  </a:lnTo>
                  <a:lnTo>
                    <a:pt x="678814" y="770889"/>
                  </a:lnTo>
                  <a:lnTo>
                    <a:pt x="712470" y="743585"/>
                  </a:lnTo>
                  <a:lnTo>
                    <a:pt x="742950" y="712470"/>
                  </a:lnTo>
                  <a:lnTo>
                    <a:pt x="770889" y="678814"/>
                  </a:lnTo>
                  <a:lnTo>
                    <a:pt x="795020" y="641985"/>
                  </a:lnTo>
                  <a:lnTo>
                    <a:pt x="815339" y="603250"/>
                  </a:lnTo>
                  <a:lnTo>
                    <a:pt x="831214" y="561339"/>
                  </a:lnTo>
                  <a:lnTo>
                    <a:pt x="843279" y="518160"/>
                  </a:lnTo>
                  <a:lnTo>
                    <a:pt x="850900" y="473075"/>
                  </a:lnTo>
                  <a:lnTo>
                    <a:pt x="853439" y="426720"/>
                  </a:lnTo>
                  <a:lnTo>
                    <a:pt x="850900" y="380364"/>
                  </a:lnTo>
                  <a:lnTo>
                    <a:pt x="843279" y="335280"/>
                  </a:lnTo>
                  <a:lnTo>
                    <a:pt x="831214" y="292100"/>
                  </a:lnTo>
                  <a:lnTo>
                    <a:pt x="815339" y="250189"/>
                  </a:lnTo>
                  <a:lnTo>
                    <a:pt x="795020" y="211455"/>
                  </a:lnTo>
                  <a:lnTo>
                    <a:pt x="770889" y="174625"/>
                  </a:lnTo>
                  <a:lnTo>
                    <a:pt x="742950" y="140970"/>
                  </a:lnTo>
                  <a:lnTo>
                    <a:pt x="712470" y="109855"/>
                  </a:lnTo>
                  <a:lnTo>
                    <a:pt x="678814" y="82550"/>
                  </a:lnTo>
                  <a:lnTo>
                    <a:pt x="641984" y="58420"/>
                  </a:lnTo>
                  <a:lnTo>
                    <a:pt x="602614" y="38100"/>
                  </a:lnTo>
                  <a:lnTo>
                    <a:pt x="561339" y="21589"/>
                  </a:lnTo>
                  <a:lnTo>
                    <a:pt x="518159" y="9525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5945" y="212089"/>
              <a:ext cx="765175" cy="6083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1291335"/>
            <a:ext cx="5831205" cy="93853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3590"/>
              </a:lnSpc>
              <a:spcBef>
                <a:spcPts val="204"/>
              </a:spcBef>
            </a:pPr>
            <a:r>
              <a:rPr sz="3000" spc="-5" dirty="0">
                <a:solidFill>
                  <a:srgbClr val="FFFFFF"/>
                </a:solidFill>
              </a:rPr>
              <a:t>WORKSHOP </a:t>
            </a:r>
            <a:r>
              <a:rPr sz="3000" dirty="0">
                <a:solidFill>
                  <a:srgbClr val="FFFFFF"/>
                </a:solidFill>
              </a:rPr>
              <a:t>ÜBER </a:t>
            </a:r>
            <a:r>
              <a:rPr sz="3000" spc="-5" dirty="0">
                <a:solidFill>
                  <a:srgbClr val="FFFFFF"/>
                </a:solidFill>
              </a:rPr>
              <a:t>ZEITGENÖSSISCHE </a:t>
            </a:r>
            <a:r>
              <a:rPr sz="3000" spc="-665" dirty="0">
                <a:solidFill>
                  <a:srgbClr val="FFFFFF"/>
                </a:solidFill>
              </a:rPr>
              <a:t> </a:t>
            </a:r>
            <a:r>
              <a:rPr sz="3000" spc="-5" dirty="0">
                <a:solidFill>
                  <a:srgbClr val="FFFFFF"/>
                </a:solidFill>
              </a:rPr>
              <a:t>PROPAGANDA</a:t>
            </a:r>
            <a:r>
              <a:rPr sz="3000" spc="-20" dirty="0">
                <a:solidFill>
                  <a:srgbClr val="FFFFFF"/>
                </a:solidFill>
              </a:rPr>
              <a:t> </a:t>
            </a:r>
            <a:r>
              <a:rPr sz="3000" dirty="0">
                <a:solidFill>
                  <a:srgbClr val="FFFFFF"/>
                </a:solidFill>
              </a:rPr>
              <a:t>ABGESCHLOSSEN!</a:t>
            </a:r>
            <a:endParaRPr sz="3000"/>
          </a:p>
        </p:txBody>
      </p:sp>
      <p:grpSp>
        <p:nvGrpSpPr>
          <p:cNvPr id="3" name="object 3"/>
          <p:cNvGrpSpPr/>
          <p:nvPr/>
        </p:nvGrpSpPr>
        <p:grpSpPr>
          <a:xfrm>
            <a:off x="182879" y="88900"/>
            <a:ext cx="8822055" cy="4576445"/>
            <a:chOff x="182879" y="88900"/>
            <a:chExt cx="8822055" cy="45764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79" y="113665"/>
              <a:ext cx="1708658" cy="4705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51495" y="8890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426720" y="0"/>
                  </a:moveTo>
                  <a:lnTo>
                    <a:pt x="380364" y="2539"/>
                  </a:lnTo>
                  <a:lnTo>
                    <a:pt x="335279" y="9525"/>
                  </a:lnTo>
                  <a:lnTo>
                    <a:pt x="292100" y="21589"/>
                  </a:lnTo>
                  <a:lnTo>
                    <a:pt x="250189" y="38100"/>
                  </a:lnTo>
                  <a:lnTo>
                    <a:pt x="211454" y="58420"/>
                  </a:lnTo>
                  <a:lnTo>
                    <a:pt x="174625" y="82550"/>
                  </a:lnTo>
                  <a:lnTo>
                    <a:pt x="140970" y="109854"/>
                  </a:lnTo>
                  <a:lnTo>
                    <a:pt x="109854" y="140970"/>
                  </a:lnTo>
                  <a:lnTo>
                    <a:pt x="82550" y="174625"/>
                  </a:lnTo>
                  <a:lnTo>
                    <a:pt x="58420" y="211454"/>
                  </a:lnTo>
                  <a:lnTo>
                    <a:pt x="38100" y="250189"/>
                  </a:lnTo>
                  <a:lnTo>
                    <a:pt x="21589" y="292100"/>
                  </a:lnTo>
                  <a:lnTo>
                    <a:pt x="9525" y="335279"/>
                  </a:lnTo>
                  <a:lnTo>
                    <a:pt x="2539" y="380364"/>
                  </a:lnTo>
                  <a:lnTo>
                    <a:pt x="0" y="426720"/>
                  </a:lnTo>
                  <a:lnTo>
                    <a:pt x="2539" y="473075"/>
                  </a:lnTo>
                  <a:lnTo>
                    <a:pt x="9525" y="518160"/>
                  </a:lnTo>
                  <a:lnTo>
                    <a:pt x="21589" y="561339"/>
                  </a:lnTo>
                  <a:lnTo>
                    <a:pt x="38100" y="603250"/>
                  </a:lnTo>
                  <a:lnTo>
                    <a:pt x="58420" y="641985"/>
                  </a:lnTo>
                  <a:lnTo>
                    <a:pt x="82550" y="678814"/>
                  </a:lnTo>
                  <a:lnTo>
                    <a:pt x="109854" y="712470"/>
                  </a:lnTo>
                  <a:lnTo>
                    <a:pt x="140970" y="743585"/>
                  </a:lnTo>
                  <a:lnTo>
                    <a:pt x="174625" y="770889"/>
                  </a:lnTo>
                  <a:lnTo>
                    <a:pt x="211454" y="795020"/>
                  </a:lnTo>
                  <a:lnTo>
                    <a:pt x="250189" y="815339"/>
                  </a:lnTo>
                  <a:lnTo>
                    <a:pt x="292100" y="831850"/>
                  </a:lnTo>
                  <a:lnTo>
                    <a:pt x="335279" y="843914"/>
                  </a:lnTo>
                  <a:lnTo>
                    <a:pt x="380364" y="850900"/>
                  </a:lnTo>
                  <a:lnTo>
                    <a:pt x="426720" y="853439"/>
                  </a:lnTo>
                  <a:lnTo>
                    <a:pt x="473075" y="850900"/>
                  </a:lnTo>
                  <a:lnTo>
                    <a:pt x="518159" y="843914"/>
                  </a:lnTo>
                  <a:lnTo>
                    <a:pt x="561339" y="831850"/>
                  </a:lnTo>
                  <a:lnTo>
                    <a:pt x="603250" y="815339"/>
                  </a:lnTo>
                  <a:lnTo>
                    <a:pt x="641984" y="795020"/>
                  </a:lnTo>
                  <a:lnTo>
                    <a:pt x="678814" y="770889"/>
                  </a:lnTo>
                  <a:lnTo>
                    <a:pt x="712470" y="743585"/>
                  </a:lnTo>
                  <a:lnTo>
                    <a:pt x="743584" y="712470"/>
                  </a:lnTo>
                  <a:lnTo>
                    <a:pt x="770889" y="678814"/>
                  </a:lnTo>
                  <a:lnTo>
                    <a:pt x="795020" y="641985"/>
                  </a:lnTo>
                  <a:lnTo>
                    <a:pt x="815339" y="603250"/>
                  </a:lnTo>
                  <a:lnTo>
                    <a:pt x="831850" y="561339"/>
                  </a:lnTo>
                  <a:lnTo>
                    <a:pt x="843914" y="518160"/>
                  </a:lnTo>
                  <a:lnTo>
                    <a:pt x="850900" y="473075"/>
                  </a:lnTo>
                  <a:lnTo>
                    <a:pt x="853439" y="426720"/>
                  </a:lnTo>
                  <a:lnTo>
                    <a:pt x="850900" y="380364"/>
                  </a:lnTo>
                  <a:lnTo>
                    <a:pt x="843914" y="335279"/>
                  </a:lnTo>
                  <a:lnTo>
                    <a:pt x="831850" y="292100"/>
                  </a:lnTo>
                  <a:lnTo>
                    <a:pt x="815339" y="250189"/>
                  </a:lnTo>
                  <a:lnTo>
                    <a:pt x="795020" y="211454"/>
                  </a:lnTo>
                  <a:lnTo>
                    <a:pt x="770889" y="174625"/>
                  </a:lnTo>
                  <a:lnTo>
                    <a:pt x="743584" y="140970"/>
                  </a:lnTo>
                  <a:lnTo>
                    <a:pt x="712470" y="109854"/>
                  </a:lnTo>
                  <a:lnTo>
                    <a:pt x="678814" y="82550"/>
                  </a:lnTo>
                  <a:lnTo>
                    <a:pt x="641984" y="58420"/>
                  </a:lnTo>
                  <a:lnTo>
                    <a:pt x="603250" y="38100"/>
                  </a:lnTo>
                  <a:lnTo>
                    <a:pt x="561339" y="21589"/>
                  </a:lnTo>
                  <a:lnTo>
                    <a:pt x="518159" y="9525"/>
                  </a:lnTo>
                  <a:lnTo>
                    <a:pt x="473075" y="2539"/>
                  </a:lnTo>
                  <a:lnTo>
                    <a:pt x="4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5310" y="212089"/>
              <a:ext cx="765175" cy="60832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6329" y="2085517"/>
              <a:ext cx="2578100" cy="25796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9713C8D-9265-4E4E-B7A0-E96175EC8284}"/>
              </a:ext>
            </a:extLst>
          </p:cNvPr>
          <p:cNvSpPr/>
          <p:nvPr/>
        </p:nvSpPr>
        <p:spPr>
          <a:xfrm>
            <a:off x="0" y="3341871"/>
            <a:ext cx="9144000" cy="1801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BFDBA0-9AF2-BE44-AC09-C03A69A58FAB}"/>
              </a:ext>
            </a:extLst>
          </p:cNvPr>
          <p:cNvGrpSpPr/>
          <p:nvPr/>
        </p:nvGrpSpPr>
        <p:grpSpPr>
          <a:xfrm>
            <a:off x="2325606" y="-196357"/>
            <a:ext cx="4492787" cy="3577590"/>
            <a:chOff x="2268456" y="160020"/>
            <a:chExt cx="4492787" cy="3577590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4D898D7C-4523-3346-8E83-83E8A945F23E}"/>
                </a:ext>
              </a:extLst>
            </p:cNvPr>
            <p:cNvSpPr/>
            <p:nvPr/>
          </p:nvSpPr>
          <p:spPr>
            <a:xfrm>
              <a:off x="2571750" y="537210"/>
              <a:ext cx="3851910" cy="282321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 descr="A close up of a logo&#10;&#10;Description automatically generated">
              <a:extLst>
                <a:ext uri="{FF2B5EF4-FFF2-40B4-BE49-F238E27FC236}">
                  <a16:creationId xmlns:a16="http://schemas.microsoft.com/office/drawing/2014/main" id="{A74FFAB1-BBA3-B44F-8784-C750620EE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8456" y="160020"/>
              <a:ext cx="4492787" cy="3577590"/>
            </a:xfrm>
            <a:prstGeom prst="rect">
              <a:avLst/>
            </a:prstGeom>
          </p:spPr>
        </p:pic>
      </p:grp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DB02F2D-9DA1-6B40-83E4-272A55F46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62" y="3504431"/>
            <a:ext cx="728980" cy="712619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0AAFC13E-9D0D-1643-848C-C07DBACCA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813" y="3504431"/>
            <a:ext cx="1637663" cy="7126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E69F24-D817-C549-BBED-B3A90CA86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0078" y="3546341"/>
            <a:ext cx="1516621" cy="621030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AC8BFE-F9F9-3F4D-BD4B-058FDDA8B0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939" y="3527291"/>
            <a:ext cx="964957" cy="6769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13E9ED-BEFE-0E4C-90B1-B688790B7A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7098" y="3633971"/>
            <a:ext cx="990501" cy="425450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F51BF8-2DE9-D148-9504-6DE4EADC5D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2225" y="3609425"/>
            <a:ext cx="1280160" cy="4745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FFBECB4-47A5-384B-B49D-724229B2AFB9}"/>
              </a:ext>
            </a:extLst>
          </p:cNvPr>
          <p:cNvSpPr txBox="1"/>
          <p:nvPr/>
        </p:nvSpPr>
        <p:spPr>
          <a:xfrm>
            <a:off x="3738866" y="4324479"/>
            <a:ext cx="44927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/>
              <a:t>"</a:t>
            </a:r>
            <a:r>
              <a:rPr lang="de-DE" sz="900" dirty="0"/>
              <a:t>Dieses Projekt wurde mit Unterstützung der Europäischen Kommission finanziert. </a:t>
            </a:r>
            <a:r>
              <a:rPr lang="de-DE" sz="900"/>
              <a:t>Die Verantwortung für den Inhalt dieser Veröffentlichung trägt allein der Verfasser; die Kommission haftet nicht für die weitere Verwendung der darin enthaltenen Angaben."</a:t>
            </a:r>
            <a:endParaRPr lang="en-IE" sz="900" dirty="0"/>
          </a:p>
          <a:p>
            <a:r>
              <a:rPr lang="en-IE" sz="900" dirty="0"/>
              <a:t>Projektnummer: </a:t>
            </a:r>
            <a:r>
              <a:rPr lang="en-GB" sz="900" dirty="0"/>
              <a:t>2020-1-AT01-KA204-077958 </a:t>
            </a:r>
          </a:p>
          <a:p>
            <a:endParaRPr lang="en-GB" sz="9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5C7E427-6F6E-4D30-9394-0F1DB62B8E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3548" y="3665260"/>
            <a:ext cx="596800" cy="57742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9E6552E-FA5F-C707-5E2C-EB7BACDB4D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10" y="4371240"/>
            <a:ext cx="3008120" cy="61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28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1982</Words>
  <Application>Microsoft Office PowerPoint</Application>
  <PresentationFormat>Bildschirmpräsentation (16:9)</PresentationFormat>
  <Paragraphs>213</Paragraphs>
  <Slides>27</Slides>
  <Notes>2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4" baseType="lpstr">
      <vt:lpstr>Arial</vt:lpstr>
      <vt:lpstr>Arial MT</vt:lpstr>
      <vt:lpstr>Calibri</vt:lpstr>
      <vt:lpstr>Courier New</vt:lpstr>
      <vt:lpstr>Times New Roman</vt:lpstr>
      <vt:lpstr>Wingdings</vt:lpstr>
      <vt:lpstr>Office Theme</vt:lpstr>
      <vt:lpstr>   LEHRPLAN ZUR  DIGITALEN  KOMPETENZ FÜR ELTERN</vt:lpstr>
      <vt:lpstr>MEDIENLITERATUR</vt:lpstr>
      <vt:lpstr>PowerPoint-Präsentation</vt:lpstr>
      <vt:lpstr>PowerPoint-Präsentation</vt:lpstr>
      <vt:lpstr>1.1 EINFÜHRUNG IN DIE PROPAGANDA</vt:lpstr>
      <vt:lpstr>PROPAGANDA IM DIGITALEN ZEITALTER</vt:lpstr>
      <vt:lpstr>PROPAGANDA IM DIGITALEN ZEITALTER</vt:lpstr>
      <vt:lpstr>PROPAGANDA IM DIGITALEN ZEITALTER</vt:lpstr>
      <vt:lpstr>ERKENNEN VON PROPAGANDA IN DEN MEDIEN</vt:lpstr>
      <vt:lpstr>AKTIVITÄT 3.2.1   VERBREITUNG VON DIGITALER  PROPAGANDA</vt:lpstr>
      <vt:lpstr>1.2 VERBREITUNG VON MEMES</vt:lpstr>
      <vt:lpstr>MEME: WAS SIND DAS FÜR MEMES?</vt:lpstr>
      <vt:lpstr>VORTEILE UND NACHTEILE  VON MEMES</vt:lpstr>
      <vt:lpstr>MEMES &amp; INFORMATIONSVERBREITUNG IM INTERNET</vt:lpstr>
      <vt:lpstr>AKTIVITÄT 3.2.2 WAS BEDEUTET DIESES MEME?</vt:lpstr>
      <vt:lpstr>1.3 GESPONSERTER INHALT</vt:lpstr>
      <vt:lpstr>WO ERSCHEINEN DIE GESPONSERTEN INHALTE?</vt:lpstr>
      <vt:lpstr>TÄTIGKEIT 3.2.3  FALLSTUDIE –  INFLUENCER-SPONSORING</vt:lpstr>
      <vt:lpstr>TÄTIGKEIT 3.2.3  DISKUSSION</vt:lpstr>
      <vt:lpstr>1.4 TIEFGRÜNDIGE FAKE-MEDIEN</vt:lpstr>
      <vt:lpstr>DIE GEFAHREN DER FAKE-MEDIEN</vt:lpstr>
      <vt:lpstr>PowerPoint-Präsentation</vt:lpstr>
      <vt:lpstr>WIE TRAGEN DIE DEEP FAKE-MEDIEN ZU DEN FAKE NEWS BEI? </vt:lpstr>
      <vt:lpstr>TÄTIGKEIT 3.2.4  FAKE QUIZ</vt:lpstr>
      <vt:lpstr>SELBSTBEURTEILUNG</vt:lpstr>
      <vt:lpstr>WORKSHOP ÜBER ZEITGENÖSSISCHE  PROPAGANDA ABGESCHLOSSEN!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FIPL05</dc:creator>
  <cp:keywords>, docId:18A69BBA0B9147D1A414D5D048AA368F</cp:keywords>
  <cp:lastModifiedBy>Katja Lenic Salamun</cp:lastModifiedBy>
  <cp:revision>13</cp:revision>
  <dcterms:created xsi:type="dcterms:W3CDTF">2022-08-17T13:32:14Z</dcterms:created>
  <dcterms:modified xsi:type="dcterms:W3CDTF">2022-11-07T19:44:45Z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2022-08-17T00:00:00Z</vt:filetime>
  </property>
  <property fmtid="{D5CDD505-2E9C-101B-9397-08002B2CF9AE}" pid="3" name="Creator">
    <vt:lpwstr>Acrobat PDFMaker 21 for Word</vt:lpwstr>
  </property>
  <property fmtid="{D5CDD505-2E9C-101B-9397-08002B2CF9AE}" pid="4" name="LastSaved">
    <vt:filetime>2022-08-17T00:00:00Z</vt:filetime>
  </property>
</Properties>
</file>