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7.jpg" ContentType="image/jpg"/>
  <Override PartName="/ppt/media/image8.jpg" ContentType="image/jpg"/>
  <Override PartName="/ppt/media/image11.jpg" ContentType="image/jpg"/>
  <Override PartName="/ppt/media/image12.jpg" ContentType="image/jpg"/>
  <Override PartName="/ppt/media/image13.jpg" ContentType="image/jpg"/>
  <Override PartName="/ppt/media/image15.jpg" ContentType="image/jpg"/>
  <Override PartName="/ppt/media/image19.jpg" ContentType="image/jpg"/>
  <Override PartName="/ppt/media/image36.jpg" ContentType="image/jpg"/>
  <Override PartName="/ppt/media/image38.jpg" ContentType="image/jpg"/>
  <Override PartName="/ppt/media/image39.jpg" ContentType="image/jpg"/>
  <Override PartName="/ppt/media/image52.jpg" ContentType="image/jpg"/>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85.jpg" ContentType="image/jpg"/>
  <Override PartName="/ppt/media/image87.jpg" ContentType="image/jpg"/>
  <Override PartName="/ppt/media/image89.jpg" ContentType="image/jpg"/>
  <Override PartName="/ppt/media/image90.jpg" ContentType="image/jpg"/>
  <Override PartName="/ppt/media/image91.jpg" ContentType="image/jpg"/>
  <Override PartName="/ppt/media/image92.jpg" ContentType="image/jp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41"/>
  </p:notesMasterIdLst>
  <p:sldIdLst>
    <p:sldId id="256" r:id="rId3"/>
    <p:sldId id="258" r:id="rId4"/>
    <p:sldId id="259" r:id="rId5"/>
    <p:sldId id="261" r:id="rId6"/>
    <p:sldId id="262" r:id="rId7"/>
    <p:sldId id="263" r:id="rId8"/>
    <p:sldId id="264" r:id="rId9"/>
    <p:sldId id="265" r:id="rId10"/>
    <p:sldId id="266" r:id="rId11"/>
    <p:sldId id="268" r:id="rId12"/>
    <p:sldId id="269" r:id="rId13"/>
    <p:sldId id="270" r:id="rId14"/>
    <p:sldId id="272" r:id="rId15"/>
    <p:sldId id="273" r:id="rId16"/>
    <p:sldId id="274" r:id="rId17"/>
    <p:sldId id="277" r:id="rId18"/>
    <p:sldId id="278" r:id="rId19"/>
    <p:sldId id="279" r:id="rId20"/>
    <p:sldId id="281" r:id="rId21"/>
    <p:sldId id="282" r:id="rId22"/>
    <p:sldId id="283" r:id="rId23"/>
    <p:sldId id="285" r:id="rId24"/>
    <p:sldId id="286" r:id="rId25"/>
    <p:sldId id="287" r:id="rId26"/>
    <p:sldId id="382" r:id="rId27"/>
    <p:sldId id="289" r:id="rId28"/>
    <p:sldId id="290" r:id="rId29"/>
    <p:sldId id="291" r:id="rId30"/>
    <p:sldId id="292" r:id="rId31"/>
    <p:sldId id="293" r:id="rId32"/>
    <p:sldId id="295" r:id="rId33"/>
    <p:sldId id="296" r:id="rId34"/>
    <p:sldId id="297" r:id="rId35"/>
    <p:sldId id="298" r:id="rId36"/>
    <p:sldId id="300" r:id="rId37"/>
    <p:sldId id="301" r:id="rId38"/>
    <p:sldId id="302" r:id="rId39"/>
    <p:sldId id="362" r:id="rId40"/>
  </p:sldIdLst>
  <p:sldSz cx="9144000" cy="5143500" type="screen16x9"/>
  <p:notesSz cx="9144000" cy="51435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91" autoAdjust="0"/>
    <p:restoredTop sz="95101" autoAdjust="0"/>
  </p:normalViewPr>
  <p:slideViewPr>
    <p:cSldViewPr>
      <p:cViewPr varScale="1">
        <p:scale>
          <a:sx n="113" d="100"/>
          <a:sy n="113" d="100"/>
        </p:scale>
        <p:origin x="106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png"/></Relationships>
</file>

<file path=ppt/diagrams/_rels/data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69.png"/><Relationship Id="rId1" Type="http://schemas.openxmlformats.org/officeDocument/2006/relationships/hyperlink" Target="https://www.poynter.org/" TargetMode="External"/><Relationship Id="rId6" Type="http://schemas.openxmlformats.org/officeDocument/2006/relationships/image" Target="../media/image73.png"/><Relationship Id="rId11" Type="http://schemas.openxmlformats.org/officeDocument/2006/relationships/image" Target="../media/image78.svg"/><Relationship Id="rId5" Type="http://schemas.openxmlformats.org/officeDocument/2006/relationships/image" Target="../media/image7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hyperlink" Target="https://www.poynter.org/" TargetMode="External"/><Relationship Id="rId7" Type="http://schemas.openxmlformats.org/officeDocument/2006/relationships/image" Target="../media/image74.sv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3.png"/><Relationship Id="rId11" Type="http://schemas.openxmlformats.org/officeDocument/2006/relationships/image" Target="../media/image78.svg"/><Relationship Id="rId5" Type="http://schemas.openxmlformats.org/officeDocument/2006/relationships/image" Target="../media/image7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66D23D-CA88-4BEF-A75C-34415ACD53D4}" type="doc">
      <dgm:prSet loTypeId="urn:microsoft.com/office/officeart/2008/layout/AlternatingPictureBlocks" loCatId="list" qsTypeId="urn:microsoft.com/office/officeart/2005/8/quickstyle/simple1" qsCatId="simple" csTypeId="urn:microsoft.com/office/officeart/2005/8/colors/accent1_2" csCatId="accent1" phldr="1"/>
      <dgm:spPr/>
      <dgm:t>
        <a:bodyPr/>
        <a:lstStyle/>
        <a:p>
          <a:endParaRPr lang="en-IE"/>
        </a:p>
      </dgm:t>
    </dgm:pt>
    <dgm:pt modelId="{FB8130AA-EBB6-4F92-9E01-808E14A885BE}">
      <dgm:prSet phldrT="[Text]"/>
      <dgm:spPr>
        <a:solidFill>
          <a:srgbClr val="DB7713"/>
        </a:solidFill>
      </dgm:spPr>
      <dgm:t>
        <a:bodyPr/>
        <a:lstStyle/>
        <a:p>
          <a:r>
            <a:rPr lang="en-IE" b="0" i="0" dirty="0">
              <a:effectLst/>
              <a:latin typeface="PublicoText"/>
            </a:rPr>
            <a:t>factcheck.org</a:t>
          </a:r>
          <a:endParaRPr lang="en-IE" dirty="0"/>
        </a:p>
      </dgm:t>
    </dgm:pt>
    <dgm:pt modelId="{5D3E3CB4-3453-4884-AD89-EEA6E5D67577}" type="parTrans" cxnId="{2D5E70E3-332F-4F77-AF45-2EEB484A6351}">
      <dgm:prSet/>
      <dgm:spPr/>
      <dgm:t>
        <a:bodyPr/>
        <a:lstStyle/>
        <a:p>
          <a:endParaRPr lang="en-IE">
            <a:solidFill>
              <a:schemeClr val="bg1"/>
            </a:solidFill>
          </a:endParaRPr>
        </a:p>
      </dgm:t>
    </dgm:pt>
    <dgm:pt modelId="{717106D1-8E5F-44B6-B0DC-7E00F8C02727}" type="sibTrans" cxnId="{2D5E70E3-332F-4F77-AF45-2EEB484A6351}">
      <dgm:prSet/>
      <dgm:spPr/>
      <dgm:t>
        <a:bodyPr/>
        <a:lstStyle/>
        <a:p>
          <a:endParaRPr lang="en-IE">
            <a:solidFill>
              <a:schemeClr val="bg1"/>
            </a:solidFill>
          </a:endParaRPr>
        </a:p>
      </dgm:t>
    </dgm:pt>
    <dgm:pt modelId="{C7A372B4-8A3D-429A-9662-092BBB7B8228}">
      <dgm:prSet phldrT="[Text]"/>
      <dgm:spPr>
        <a:solidFill>
          <a:srgbClr val="DB7713"/>
        </a:solidFill>
      </dgm:spPr>
      <dgm:t>
        <a:bodyPr/>
        <a:lstStyle/>
        <a:p>
          <a:r>
            <a:rPr lang="en-US" dirty="0"/>
            <a:t>poynter.org</a:t>
          </a:r>
          <a:endParaRPr lang="en-IE" dirty="0"/>
        </a:p>
      </dgm:t>
    </dgm:pt>
    <dgm:pt modelId="{3E213791-05AB-41CB-8B5A-1ECA0A4D7152}" type="parTrans" cxnId="{D9082572-D11A-47D3-A213-48AA5274805D}">
      <dgm:prSet/>
      <dgm:spPr/>
      <dgm:t>
        <a:bodyPr/>
        <a:lstStyle/>
        <a:p>
          <a:endParaRPr lang="en-IE">
            <a:solidFill>
              <a:schemeClr val="bg1"/>
            </a:solidFill>
          </a:endParaRPr>
        </a:p>
      </dgm:t>
    </dgm:pt>
    <dgm:pt modelId="{1C47CDA4-8B01-4A6A-B5E8-13F801E1F086}" type="sibTrans" cxnId="{D9082572-D11A-47D3-A213-48AA5274805D}">
      <dgm:prSet/>
      <dgm:spPr/>
      <dgm:t>
        <a:bodyPr/>
        <a:lstStyle/>
        <a:p>
          <a:endParaRPr lang="en-IE">
            <a:solidFill>
              <a:schemeClr val="bg1"/>
            </a:solidFill>
          </a:endParaRPr>
        </a:p>
      </dgm:t>
    </dgm:pt>
    <dgm:pt modelId="{85CFB75A-AB22-4015-8F52-C7FB132DAEC0}">
      <dgm:prSet phldrT="[Text]"/>
      <dgm:spPr>
        <a:solidFill>
          <a:srgbClr val="DB7713"/>
        </a:solidFill>
      </dgm:spPr>
      <dgm:t>
        <a:bodyPr/>
        <a:lstStyle/>
        <a:p>
          <a:r>
            <a:rPr lang="en-IE" b="0" i="0" dirty="0">
              <a:effectLst/>
              <a:latin typeface="PublicoText"/>
            </a:rPr>
            <a:t>eufactcheck.org</a:t>
          </a:r>
          <a:endParaRPr lang="en-IE" dirty="0"/>
        </a:p>
      </dgm:t>
    </dgm:pt>
    <dgm:pt modelId="{A4E35CC8-31E4-46A7-99DC-B5CDFB7393EA}" type="parTrans" cxnId="{4BDF3B94-E51A-4D87-BDF3-A2B9EE95866A}">
      <dgm:prSet/>
      <dgm:spPr/>
      <dgm:t>
        <a:bodyPr/>
        <a:lstStyle/>
        <a:p>
          <a:endParaRPr lang="en-IE">
            <a:solidFill>
              <a:schemeClr val="bg1"/>
            </a:solidFill>
          </a:endParaRPr>
        </a:p>
      </dgm:t>
    </dgm:pt>
    <dgm:pt modelId="{367B433D-E977-47E0-955D-7E777BCA48E0}" type="sibTrans" cxnId="{4BDF3B94-E51A-4D87-BDF3-A2B9EE95866A}">
      <dgm:prSet/>
      <dgm:spPr/>
      <dgm:t>
        <a:bodyPr/>
        <a:lstStyle/>
        <a:p>
          <a:endParaRPr lang="en-IE">
            <a:solidFill>
              <a:schemeClr val="bg1"/>
            </a:solidFill>
          </a:endParaRPr>
        </a:p>
      </dgm:t>
    </dgm:pt>
    <dgm:pt modelId="{E823AD27-C209-422F-A5E0-3F5688653BD0}">
      <dgm:prSet phldrT="[Text]"/>
      <dgm:spPr>
        <a:solidFill>
          <a:srgbClr val="DB7713"/>
        </a:solidFill>
      </dgm:spPr>
      <dgm:t>
        <a:bodyPr/>
        <a:lstStyle/>
        <a:p>
          <a:r>
            <a:rPr lang="en-IE" b="0" i="0" dirty="0">
              <a:effectLst/>
              <a:latin typeface="PublicoText"/>
            </a:rPr>
            <a:t>fullfact.org</a:t>
          </a:r>
          <a:endParaRPr lang="en-IE" dirty="0"/>
        </a:p>
      </dgm:t>
    </dgm:pt>
    <dgm:pt modelId="{1BB11248-71CA-483B-8474-1C19339ECE1B}" type="parTrans" cxnId="{440A6028-F37E-4F40-8211-0C765E11BBF4}">
      <dgm:prSet/>
      <dgm:spPr/>
      <dgm:t>
        <a:bodyPr/>
        <a:lstStyle/>
        <a:p>
          <a:endParaRPr lang="en-IE">
            <a:solidFill>
              <a:schemeClr val="bg1"/>
            </a:solidFill>
          </a:endParaRPr>
        </a:p>
      </dgm:t>
    </dgm:pt>
    <dgm:pt modelId="{99E86226-AE2E-4F38-80BB-F017144B2CCE}" type="sibTrans" cxnId="{440A6028-F37E-4F40-8211-0C765E11BBF4}">
      <dgm:prSet/>
      <dgm:spPr/>
      <dgm:t>
        <a:bodyPr/>
        <a:lstStyle/>
        <a:p>
          <a:endParaRPr lang="en-IE">
            <a:solidFill>
              <a:schemeClr val="bg1"/>
            </a:solidFill>
          </a:endParaRPr>
        </a:p>
      </dgm:t>
    </dgm:pt>
    <dgm:pt modelId="{7D556438-0A68-41DD-906F-7944C0F808F2}">
      <dgm:prSet phldrT="[Text]"/>
      <dgm:spPr>
        <a:solidFill>
          <a:srgbClr val="DB7713"/>
        </a:solidFill>
      </dgm:spPr>
      <dgm:t>
        <a:bodyPr/>
        <a:lstStyle/>
        <a:p>
          <a:r>
            <a:rPr lang="en-IE" b="0" i="0">
              <a:effectLst/>
              <a:latin typeface="PublicoText"/>
            </a:rPr>
            <a:t>truthorfiction.com</a:t>
          </a:r>
          <a:endParaRPr lang="en-IE" dirty="0"/>
        </a:p>
      </dgm:t>
    </dgm:pt>
    <dgm:pt modelId="{608442CB-069D-4030-AC79-E09BC0FBB4BB}" type="parTrans" cxnId="{B6A6B6F1-5B15-424E-8346-0E3D2CEEA117}">
      <dgm:prSet/>
      <dgm:spPr/>
      <dgm:t>
        <a:bodyPr/>
        <a:lstStyle/>
        <a:p>
          <a:endParaRPr lang="en-IE">
            <a:solidFill>
              <a:schemeClr val="bg1"/>
            </a:solidFill>
          </a:endParaRPr>
        </a:p>
      </dgm:t>
    </dgm:pt>
    <dgm:pt modelId="{C2869494-1084-46FD-945C-5A9A768A1E4D}" type="sibTrans" cxnId="{B6A6B6F1-5B15-424E-8346-0E3D2CEEA117}">
      <dgm:prSet/>
      <dgm:spPr/>
      <dgm:t>
        <a:bodyPr/>
        <a:lstStyle/>
        <a:p>
          <a:endParaRPr lang="en-IE">
            <a:solidFill>
              <a:schemeClr val="bg1"/>
            </a:solidFill>
          </a:endParaRPr>
        </a:p>
      </dgm:t>
    </dgm:pt>
    <dgm:pt modelId="{425B9BD1-0B3B-4C48-A971-C376E54134FD}" type="pres">
      <dgm:prSet presAssocID="{AC66D23D-CA88-4BEF-A75C-34415ACD53D4}" presName="linearFlow" presStyleCnt="0">
        <dgm:presLayoutVars>
          <dgm:dir/>
          <dgm:resizeHandles val="exact"/>
        </dgm:presLayoutVars>
      </dgm:prSet>
      <dgm:spPr/>
    </dgm:pt>
    <dgm:pt modelId="{72D20163-15FD-4138-A774-87906190FE5C}" type="pres">
      <dgm:prSet presAssocID="{FB8130AA-EBB6-4F92-9E01-808E14A885BE}" presName="comp" presStyleCnt="0"/>
      <dgm:spPr/>
    </dgm:pt>
    <dgm:pt modelId="{40A8276F-6F83-439A-8CDC-3B2799168CE2}" type="pres">
      <dgm:prSet presAssocID="{FB8130AA-EBB6-4F92-9E01-808E14A885BE}" presName="rect2" presStyleLbl="node1" presStyleIdx="0" presStyleCnt="5">
        <dgm:presLayoutVars>
          <dgm:bulletEnabled val="1"/>
        </dgm:presLayoutVars>
      </dgm:prSet>
      <dgm:spPr/>
    </dgm:pt>
    <dgm:pt modelId="{F16130AF-264D-4C98-991B-85927CEE27AC}" type="pres">
      <dgm:prSet presAssocID="{FB8130AA-EBB6-4F92-9E01-808E14A885BE}" presName="rect1" presStyleLbl="ln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Newspaper with solid fill"/>
        </a:ext>
      </dgm:extLst>
    </dgm:pt>
    <dgm:pt modelId="{9F3C8B5D-0F86-49E5-8EDA-83B68F0D6DD7}" type="pres">
      <dgm:prSet presAssocID="{717106D1-8E5F-44B6-B0DC-7E00F8C02727}" presName="sibTrans" presStyleCnt="0"/>
      <dgm:spPr/>
    </dgm:pt>
    <dgm:pt modelId="{1931A488-B6AF-42A7-9478-B3C3DB92E3D4}" type="pres">
      <dgm:prSet presAssocID="{C7A372B4-8A3D-429A-9662-092BBB7B8228}" presName="comp" presStyleCnt="0"/>
      <dgm:spPr/>
    </dgm:pt>
    <dgm:pt modelId="{719471B7-0CA8-4563-8CF7-3A312D7D5209}" type="pres">
      <dgm:prSet presAssocID="{C7A372B4-8A3D-429A-9662-092BBB7B8228}" presName="rect2" presStyleLbl="node1" presStyleIdx="1" presStyleCnt="5">
        <dgm:presLayoutVars>
          <dgm:bulletEnabled val="1"/>
        </dgm:presLayoutVars>
      </dgm:prSet>
      <dgm:spPr/>
    </dgm:pt>
    <dgm:pt modelId="{E0E425EB-FBBE-4034-9958-0EB09AB84A18}" type="pres">
      <dgm:prSet presAssocID="{C7A372B4-8A3D-429A-9662-092BBB7B8228}" presName="rect1" presStyleLbl="ln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dgm:spPr>
      <dgm:extLst>
        <a:ext uri="{E40237B7-FDA0-4F09-8148-C483321AD2D9}">
          <dgm14:cNvPr xmlns:dgm14="http://schemas.microsoft.com/office/drawing/2010/diagram" id="0" name="" descr="Group with solid fill"/>
        </a:ext>
      </dgm:extLst>
    </dgm:pt>
    <dgm:pt modelId="{0EFB3A2E-5A74-4E97-A9AE-F4FB2AAA84DA}" type="pres">
      <dgm:prSet presAssocID="{1C47CDA4-8B01-4A6A-B5E8-13F801E1F086}" presName="sibTrans" presStyleCnt="0"/>
      <dgm:spPr/>
    </dgm:pt>
    <dgm:pt modelId="{C22D11E6-6C05-4897-AC47-8326EC1F6E84}" type="pres">
      <dgm:prSet presAssocID="{85CFB75A-AB22-4015-8F52-C7FB132DAEC0}" presName="comp" presStyleCnt="0"/>
      <dgm:spPr/>
    </dgm:pt>
    <dgm:pt modelId="{5C0E459F-7741-4312-8A32-7E92BF40885A}" type="pres">
      <dgm:prSet presAssocID="{85CFB75A-AB22-4015-8F52-C7FB132DAEC0}" presName="rect2" presStyleLbl="node1" presStyleIdx="2" presStyleCnt="5">
        <dgm:presLayoutVars>
          <dgm:bulletEnabled val="1"/>
        </dgm:presLayoutVars>
      </dgm:prSet>
      <dgm:spPr/>
    </dgm:pt>
    <dgm:pt modelId="{B9599A29-0352-42A7-8A1E-C299BAC6B5DC}" type="pres">
      <dgm:prSet presAssocID="{85CFB75A-AB22-4015-8F52-C7FB132DAEC0}" presName="rect1" presStyleLbl="ln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1000" r="-1000"/>
          </a:stretch>
        </a:blipFill>
      </dgm:spPr>
      <dgm:extLst>
        <a:ext uri="{E40237B7-FDA0-4F09-8148-C483321AD2D9}">
          <dgm14:cNvPr xmlns:dgm14="http://schemas.microsoft.com/office/drawing/2010/diagram" id="0" name="" descr="Shield Tick with solid fill"/>
        </a:ext>
      </dgm:extLst>
    </dgm:pt>
    <dgm:pt modelId="{7E57352D-6EDA-47C7-91B4-BA8CA1728D6B}" type="pres">
      <dgm:prSet presAssocID="{367B433D-E977-47E0-955D-7E777BCA48E0}" presName="sibTrans" presStyleCnt="0"/>
      <dgm:spPr/>
    </dgm:pt>
    <dgm:pt modelId="{5DE0727D-F6F6-4EC8-B259-256210467557}" type="pres">
      <dgm:prSet presAssocID="{E823AD27-C209-422F-A5E0-3F5688653BD0}" presName="comp" presStyleCnt="0"/>
      <dgm:spPr/>
    </dgm:pt>
    <dgm:pt modelId="{AA11EB7D-3CE9-4950-B0EE-61C0EFF03400}" type="pres">
      <dgm:prSet presAssocID="{E823AD27-C209-422F-A5E0-3F5688653BD0}" presName="rect2" presStyleLbl="node1" presStyleIdx="3" presStyleCnt="5">
        <dgm:presLayoutVars>
          <dgm:bulletEnabled val="1"/>
        </dgm:presLayoutVars>
      </dgm:prSet>
      <dgm:spPr/>
    </dgm:pt>
    <dgm:pt modelId="{38BA21D9-D01C-4832-8B8C-4D0F72359DE7}" type="pres">
      <dgm:prSet presAssocID="{E823AD27-C209-422F-A5E0-3F5688653BD0}" presName="rect1" presStyleLbl="ln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1000" r="-1000"/>
          </a:stretch>
        </a:blipFill>
      </dgm:spPr>
      <dgm:extLst>
        <a:ext uri="{E40237B7-FDA0-4F09-8148-C483321AD2D9}">
          <dgm14:cNvPr xmlns:dgm14="http://schemas.microsoft.com/office/drawing/2010/diagram" id="0" name="" descr="Cycle with people with solid fill"/>
        </a:ext>
      </dgm:extLst>
    </dgm:pt>
    <dgm:pt modelId="{AA20EF5A-A411-4AA4-9D17-DC7F2EE11239}" type="pres">
      <dgm:prSet presAssocID="{99E86226-AE2E-4F38-80BB-F017144B2CCE}" presName="sibTrans" presStyleCnt="0"/>
      <dgm:spPr/>
    </dgm:pt>
    <dgm:pt modelId="{DA2A05AB-A80E-452B-83DB-131119ECD316}" type="pres">
      <dgm:prSet presAssocID="{7D556438-0A68-41DD-906F-7944C0F808F2}" presName="comp" presStyleCnt="0"/>
      <dgm:spPr/>
    </dgm:pt>
    <dgm:pt modelId="{E7D9D943-B421-4F13-B586-6C36F3FDFC4E}" type="pres">
      <dgm:prSet presAssocID="{7D556438-0A68-41DD-906F-7944C0F808F2}" presName="rect2" presStyleLbl="node1" presStyleIdx="4" presStyleCnt="5">
        <dgm:presLayoutVars>
          <dgm:bulletEnabled val="1"/>
        </dgm:presLayoutVars>
      </dgm:prSet>
      <dgm:spPr/>
    </dgm:pt>
    <dgm:pt modelId="{8BC99AD5-C698-4D5B-99C4-816401FA6AB8}" type="pres">
      <dgm:prSet presAssocID="{7D556438-0A68-41DD-906F-7944C0F808F2}" presName="rect1" presStyleLbl="ln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l="-1000" r="-1000"/>
          </a:stretch>
        </a:blipFill>
      </dgm:spPr>
      <dgm:extLst>
        <a:ext uri="{E40237B7-FDA0-4F09-8148-C483321AD2D9}">
          <dgm14:cNvPr xmlns:dgm14="http://schemas.microsoft.com/office/drawing/2010/diagram" id="0" name="" descr="Joker hat with solid fill"/>
        </a:ext>
      </dgm:extLst>
    </dgm:pt>
  </dgm:ptLst>
  <dgm:cxnLst>
    <dgm:cxn modelId="{031C7E10-FC92-46F7-A35A-B9EFACD6EAD8}" type="presOf" srcId="{85CFB75A-AB22-4015-8F52-C7FB132DAEC0}" destId="{5C0E459F-7741-4312-8A32-7E92BF40885A}" srcOrd="0" destOrd="0" presId="urn:microsoft.com/office/officeart/2008/layout/AlternatingPictureBlocks"/>
    <dgm:cxn modelId="{91BBCF17-FB4B-44A2-AEFC-31266764CC7B}" type="presOf" srcId="{AC66D23D-CA88-4BEF-A75C-34415ACD53D4}" destId="{425B9BD1-0B3B-4C48-A971-C376E54134FD}" srcOrd="0" destOrd="0" presId="urn:microsoft.com/office/officeart/2008/layout/AlternatingPictureBlocks"/>
    <dgm:cxn modelId="{440A6028-F37E-4F40-8211-0C765E11BBF4}" srcId="{AC66D23D-CA88-4BEF-A75C-34415ACD53D4}" destId="{E823AD27-C209-422F-A5E0-3F5688653BD0}" srcOrd="3" destOrd="0" parTransId="{1BB11248-71CA-483B-8474-1C19339ECE1B}" sibTransId="{99E86226-AE2E-4F38-80BB-F017144B2CCE}"/>
    <dgm:cxn modelId="{2B234F2D-E4EF-4154-84C2-A1001D9375FB}" type="presOf" srcId="{7D556438-0A68-41DD-906F-7944C0F808F2}" destId="{E7D9D943-B421-4F13-B586-6C36F3FDFC4E}" srcOrd="0" destOrd="0" presId="urn:microsoft.com/office/officeart/2008/layout/AlternatingPictureBlocks"/>
    <dgm:cxn modelId="{EF4E4D3A-325D-4D30-8077-615501A17944}" type="presOf" srcId="{C7A372B4-8A3D-429A-9662-092BBB7B8228}" destId="{719471B7-0CA8-4563-8CF7-3A312D7D5209}" srcOrd="0" destOrd="0" presId="urn:microsoft.com/office/officeart/2008/layout/AlternatingPictureBlocks"/>
    <dgm:cxn modelId="{D9082572-D11A-47D3-A213-48AA5274805D}" srcId="{AC66D23D-CA88-4BEF-A75C-34415ACD53D4}" destId="{C7A372B4-8A3D-429A-9662-092BBB7B8228}" srcOrd="1" destOrd="0" parTransId="{3E213791-05AB-41CB-8B5A-1ECA0A4D7152}" sibTransId="{1C47CDA4-8B01-4A6A-B5E8-13F801E1F086}"/>
    <dgm:cxn modelId="{4BDF3B94-E51A-4D87-BDF3-A2B9EE95866A}" srcId="{AC66D23D-CA88-4BEF-A75C-34415ACD53D4}" destId="{85CFB75A-AB22-4015-8F52-C7FB132DAEC0}" srcOrd="2" destOrd="0" parTransId="{A4E35CC8-31E4-46A7-99DC-B5CDFB7393EA}" sibTransId="{367B433D-E977-47E0-955D-7E777BCA48E0}"/>
    <dgm:cxn modelId="{477E53CD-AD78-477B-89B9-F38B7A7475F8}" type="presOf" srcId="{FB8130AA-EBB6-4F92-9E01-808E14A885BE}" destId="{40A8276F-6F83-439A-8CDC-3B2799168CE2}" srcOrd="0" destOrd="0" presId="urn:microsoft.com/office/officeart/2008/layout/AlternatingPictureBlocks"/>
    <dgm:cxn modelId="{2D5E70E3-332F-4F77-AF45-2EEB484A6351}" srcId="{AC66D23D-CA88-4BEF-A75C-34415ACD53D4}" destId="{FB8130AA-EBB6-4F92-9E01-808E14A885BE}" srcOrd="0" destOrd="0" parTransId="{5D3E3CB4-3453-4884-AD89-EEA6E5D67577}" sibTransId="{717106D1-8E5F-44B6-B0DC-7E00F8C02727}"/>
    <dgm:cxn modelId="{AF7780EE-6447-4930-827D-0B9840B50755}" type="presOf" srcId="{E823AD27-C209-422F-A5E0-3F5688653BD0}" destId="{AA11EB7D-3CE9-4950-B0EE-61C0EFF03400}" srcOrd="0" destOrd="0" presId="urn:microsoft.com/office/officeart/2008/layout/AlternatingPictureBlocks"/>
    <dgm:cxn modelId="{B6A6B6F1-5B15-424E-8346-0E3D2CEEA117}" srcId="{AC66D23D-CA88-4BEF-A75C-34415ACD53D4}" destId="{7D556438-0A68-41DD-906F-7944C0F808F2}" srcOrd="4" destOrd="0" parTransId="{608442CB-069D-4030-AC79-E09BC0FBB4BB}" sibTransId="{C2869494-1084-46FD-945C-5A9A768A1E4D}"/>
    <dgm:cxn modelId="{257DD620-73EF-4E81-AB1E-F25EC49D1D17}" type="presParOf" srcId="{425B9BD1-0B3B-4C48-A971-C376E54134FD}" destId="{72D20163-15FD-4138-A774-87906190FE5C}" srcOrd="0" destOrd="0" presId="urn:microsoft.com/office/officeart/2008/layout/AlternatingPictureBlocks"/>
    <dgm:cxn modelId="{8EE797C2-36B0-494E-945C-4EF1AFBC2EF5}" type="presParOf" srcId="{72D20163-15FD-4138-A774-87906190FE5C}" destId="{40A8276F-6F83-439A-8CDC-3B2799168CE2}" srcOrd="0" destOrd="0" presId="urn:microsoft.com/office/officeart/2008/layout/AlternatingPictureBlocks"/>
    <dgm:cxn modelId="{BEF064FC-17DC-492C-A971-097434B03FA1}" type="presParOf" srcId="{72D20163-15FD-4138-A774-87906190FE5C}" destId="{F16130AF-264D-4C98-991B-85927CEE27AC}" srcOrd="1" destOrd="0" presId="urn:microsoft.com/office/officeart/2008/layout/AlternatingPictureBlocks"/>
    <dgm:cxn modelId="{F3C3ED56-B1D3-4A9C-860C-A879B3709367}" type="presParOf" srcId="{425B9BD1-0B3B-4C48-A971-C376E54134FD}" destId="{9F3C8B5D-0F86-49E5-8EDA-83B68F0D6DD7}" srcOrd="1" destOrd="0" presId="urn:microsoft.com/office/officeart/2008/layout/AlternatingPictureBlocks"/>
    <dgm:cxn modelId="{7E9AB0C6-E7D1-4A52-8DC9-99862F07414F}" type="presParOf" srcId="{425B9BD1-0B3B-4C48-A971-C376E54134FD}" destId="{1931A488-B6AF-42A7-9478-B3C3DB92E3D4}" srcOrd="2" destOrd="0" presId="urn:microsoft.com/office/officeart/2008/layout/AlternatingPictureBlocks"/>
    <dgm:cxn modelId="{79638BB7-4C60-4C3D-A06A-F62467D90400}" type="presParOf" srcId="{1931A488-B6AF-42A7-9478-B3C3DB92E3D4}" destId="{719471B7-0CA8-4563-8CF7-3A312D7D5209}" srcOrd="0" destOrd="0" presId="urn:microsoft.com/office/officeart/2008/layout/AlternatingPictureBlocks"/>
    <dgm:cxn modelId="{596828A2-3D2B-42BD-B178-F692177AE1B2}" type="presParOf" srcId="{1931A488-B6AF-42A7-9478-B3C3DB92E3D4}" destId="{E0E425EB-FBBE-4034-9958-0EB09AB84A18}" srcOrd="1" destOrd="0" presId="urn:microsoft.com/office/officeart/2008/layout/AlternatingPictureBlocks"/>
    <dgm:cxn modelId="{D3F8C310-FF52-4188-BC8D-328F1DA46A1A}" type="presParOf" srcId="{425B9BD1-0B3B-4C48-A971-C376E54134FD}" destId="{0EFB3A2E-5A74-4E97-A9AE-F4FB2AAA84DA}" srcOrd="3" destOrd="0" presId="urn:microsoft.com/office/officeart/2008/layout/AlternatingPictureBlocks"/>
    <dgm:cxn modelId="{3E96EB94-F5F2-49B9-BF74-5A4EAA5716B6}" type="presParOf" srcId="{425B9BD1-0B3B-4C48-A971-C376E54134FD}" destId="{C22D11E6-6C05-4897-AC47-8326EC1F6E84}" srcOrd="4" destOrd="0" presId="urn:microsoft.com/office/officeart/2008/layout/AlternatingPictureBlocks"/>
    <dgm:cxn modelId="{FDF60030-9E4C-4A12-ABFF-6E4D6D4C8D41}" type="presParOf" srcId="{C22D11E6-6C05-4897-AC47-8326EC1F6E84}" destId="{5C0E459F-7741-4312-8A32-7E92BF40885A}" srcOrd="0" destOrd="0" presId="urn:microsoft.com/office/officeart/2008/layout/AlternatingPictureBlocks"/>
    <dgm:cxn modelId="{E6F721E2-A0CB-4B79-94AB-C5461B5A62C9}" type="presParOf" srcId="{C22D11E6-6C05-4897-AC47-8326EC1F6E84}" destId="{B9599A29-0352-42A7-8A1E-C299BAC6B5DC}" srcOrd="1" destOrd="0" presId="urn:microsoft.com/office/officeart/2008/layout/AlternatingPictureBlocks"/>
    <dgm:cxn modelId="{636B5D47-D627-45CF-A263-A4AF2B17DB6C}" type="presParOf" srcId="{425B9BD1-0B3B-4C48-A971-C376E54134FD}" destId="{7E57352D-6EDA-47C7-91B4-BA8CA1728D6B}" srcOrd="5" destOrd="0" presId="urn:microsoft.com/office/officeart/2008/layout/AlternatingPictureBlocks"/>
    <dgm:cxn modelId="{0C132778-F7B4-4939-A5DD-5E1D4D886A8D}" type="presParOf" srcId="{425B9BD1-0B3B-4C48-A971-C376E54134FD}" destId="{5DE0727D-F6F6-4EC8-B259-256210467557}" srcOrd="6" destOrd="0" presId="urn:microsoft.com/office/officeart/2008/layout/AlternatingPictureBlocks"/>
    <dgm:cxn modelId="{FAA83187-E4AB-433F-8E75-CAEDC8FCD420}" type="presParOf" srcId="{5DE0727D-F6F6-4EC8-B259-256210467557}" destId="{AA11EB7D-3CE9-4950-B0EE-61C0EFF03400}" srcOrd="0" destOrd="0" presId="urn:microsoft.com/office/officeart/2008/layout/AlternatingPictureBlocks"/>
    <dgm:cxn modelId="{674B0E77-FF8D-467E-B76E-739E9A65A63F}" type="presParOf" srcId="{5DE0727D-F6F6-4EC8-B259-256210467557}" destId="{38BA21D9-D01C-4832-8B8C-4D0F72359DE7}" srcOrd="1" destOrd="0" presId="urn:microsoft.com/office/officeart/2008/layout/AlternatingPictureBlocks"/>
    <dgm:cxn modelId="{9FEA6AE8-EFE6-48E5-B7A1-A299F4763852}" type="presParOf" srcId="{425B9BD1-0B3B-4C48-A971-C376E54134FD}" destId="{AA20EF5A-A411-4AA4-9D17-DC7F2EE11239}" srcOrd="7" destOrd="0" presId="urn:microsoft.com/office/officeart/2008/layout/AlternatingPictureBlocks"/>
    <dgm:cxn modelId="{3104C21B-3F93-478A-9723-BFF43F5E1C4E}" type="presParOf" srcId="{425B9BD1-0B3B-4C48-A971-C376E54134FD}" destId="{DA2A05AB-A80E-452B-83DB-131119ECD316}" srcOrd="8" destOrd="0" presId="urn:microsoft.com/office/officeart/2008/layout/AlternatingPictureBlocks"/>
    <dgm:cxn modelId="{BFFF9EBF-7384-45E0-9977-B82433DF28A2}" type="presParOf" srcId="{DA2A05AB-A80E-452B-83DB-131119ECD316}" destId="{E7D9D943-B421-4F13-B586-6C36F3FDFC4E}" srcOrd="0" destOrd="0" presId="urn:microsoft.com/office/officeart/2008/layout/AlternatingPictureBlocks"/>
    <dgm:cxn modelId="{36CDD981-8859-4531-A03A-95F4B064220D}" type="presParOf" srcId="{DA2A05AB-A80E-452B-83DB-131119ECD316}" destId="{8BC99AD5-C698-4D5B-99C4-816401FA6AB8}"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66D23D-CA88-4BEF-A75C-34415ACD53D4}" type="doc">
      <dgm:prSet loTypeId="urn:microsoft.com/office/officeart/2008/layout/AlternatingPictureBlocks" loCatId="list" qsTypeId="urn:microsoft.com/office/officeart/2005/8/quickstyle/simple1" qsCatId="simple" csTypeId="urn:microsoft.com/office/officeart/2005/8/colors/accent1_2" csCatId="accent1" phldr="1"/>
      <dgm:spPr/>
      <dgm:t>
        <a:bodyPr/>
        <a:lstStyle/>
        <a:p>
          <a:endParaRPr lang="en-IE"/>
        </a:p>
      </dgm:t>
    </dgm:pt>
    <dgm:pt modelId="{FB8130AA-EBB6-4F92-9E01-808E14A885BE}">
      <dgm:prSet phldrT="[Text]"/>
      <dgm:spPr>
        <a:solidFill>
          <a:srgbClr val="DB7713"/>
        </a:solidFill>
      </dgm:spPr>
      <dgm:t>
        <a:bodyPr/>
        <a:lstStyle/>
        <a:p>
          <a:r>
            <a:rPr lang="en-IE" b="0" i="0" dirty="0">
              <a:effectLst/>
              <a:latin typeface="PublicoText"/>
            </a:rPr>
            <a:t>thejournal.ie</a:t>
          </a:r>
          <a:endParaRPr lang="en-IE" dirty="0"/>
        </a:p>
      </dgm:t>
    </dgm:pt>
    <dgm:pt modelId="{5D3E3CB4-3453-4884-AD89-EEA6E5D67577}" type="parTrans" cxnId="{2D5E70E3-332F-4F77-AF45-2EEB484A6351}">
      <dgm:prSet/>
      <dgm:spPr/>
      <dgm:t>
        <a:bodyPr/>
        <a:lstStyle/>
        <a:p>
          <a:endParaRPr lang="en-IE">
            <a:solidFill>
              <a:schemeClr val="bg1"/>
            </a:solidFill>
          </a:endParaRPr>
        </a:p>
      </dgm:t>
    </dgm:pt>
    <dgm:pt modelId="{717106D1-8E5F-44B6-B0DC-7E00F8C02727}" type="sibTrans" cxnId="{2D5E70E3-332F-4F77-AF45-2EEB484A6351}">
      <dgm:prSet/>
      <dgm:spPr/>
      <dgm:t>
        <a:bodyPr/>
        <a:lstStyle/>
        <a:p>
          <a:endParaRPr lang="en-IE">
            <a:solidFill>
              <a:schemeClr val="bg1"/>
            </a:solidFill>
          </a:endParaRPr>
        </a:p>
      </dgm:t>
    </dgm:pt>
    <dgm:pt modelId="{85CFB75A-AB22-4015-8F52-C7FB132DAEC0}">
      <dgm:prSet phldrT="[Text]"/>
      <dgm:spPr>
        <a:solidFill>
          <a:srgbClr val="DB7713"/>
        </a:solidFill>
      </dgm:spPr>
      <dgm:t>
        <a:bodyPr/>
        <a:lstStyle/>
        <a:p>
          <a:r>
            <a:rPr lang="en-IE" b="0" i="0" dirty="0">
              <a:effectLst/>
              <a:latin typeface="PublicoText"/>
            </a:rPr>
            <a:t>snopes.com </a:t>
          </a:r>
          <a:endParaRPr lang="en-IE" dirty="0"/>
        </a:p>
      </dgm:t>
    </dgm:pt>
    <dgm:pt modelId="{A4E35CC8-31E4-46A7-99DC-B5CDFB7393EA}" type="parTrans" cxnId="{4BDF3B94-E51A-4D87-BDF3-A2B9EE95866A}">
      <dgm:prSet/>
      <dgm:spPr/>
      <dgm:t>
        <a:bodyPr/>
        <a:lstStyle/>
        <a:p>
          <a:endParaRPr lang="en-IE">
            <a:solidFill>
              <a:schemeClr val="bg1"/>
            </a:solidFill>
          </a:endParaRPr>
        </a:p>
      </dgm:t>
    </dgm:pt>
    <dgm:pt modelId="{367B433D-E977-47E0-955D-7E777BCA48E0}" type="sibTrans" cxnId="{4BDF3B94-E51A-4D87-BDF3-A2B9EE95866A}">
      <dgm:prSet/>
      <dgm:spPr/>
      <dgm:t>
        <a:bodyPr/>
        <a:lstStyle/>
        <a:p>
          <a:endParaRPr lang="en-IE">
            <a:solidFill>
              <a:schemeClr val="bg1"/>
            </a:solidFill>
          </a:endParaRPr>
        </a:p>
      </dgm:t>
    </dgm:pt>
    <dgm:pt modelId="{E823AD27-C209-422F-A5E0-3F5688653BD0}">
      <dgm:prSet phldrT="[Text]"/>
      <dgm:spPr>
        <a:solidFill>
          <a:srgbClr val="DB7713"/>
        </a:solidFill>
      </dgm:spPr>
      <dgm:t>
        <a:bodyPr/>
        <a:lstStyle/>
        <a:p>
          <a:r>
            <a:rPr lang="en-IE" b="0" i="0" dirty="0">
              <a:effectLst/>
              <a:latin typeface="PublicoText"/>
            </a:rPr>
            <a:t>politifact.org</a:t>
          </a:r>
          <a:endParaRPr lang="en-IE" dirty="0"/>
        </a:p>
      </dgm:t>
    </dgm:pt>
    <dgm:pt modelId="{1BB11248-71CA-483B-8474-1C19339ECE1B}" type="parTrans" cxnId="{440A6028-F37E-4F40-8211-0C765E11BBF4}">
      <dgm:prSet/>
      <dgm:spPr/>
      <dgm:t>
        <a:bodyPr/>
        <a:lstStyle/>
        <a:p>
          <a:endParaRPr lang="en-IE">
            <a:solidFill>
              <a:schemeClr val="bg1"/>
            </a:solidFill>
          </a:endParaRPr>
        </a:p>
      </dgm:t>
    </dgm:pt>
    <dgm:pt modelId="{99E86226-AE2E-4F38-80BB-F017144B2CCE}" type="sibTrans" cxnId="{440A6028-F37E-4F40-8211-0C765E11BBF4}">
      <dgm:prSet/>
      <dgm:spPr/>
      <dgm:t>
        <a:bodyPr/>
        <a:lstStyle/>
        <a:p>
          <a:endParaRPr lang="en-IE">
            <a:solidFill>
              <a:schemeClr val="bg1"/>
            </a:solidFill>
          </a:endParaRPr>
        </a:p>
      </dgm:t>
    </dgm:pt>
    <dgm:pt modelId="{7D556438-0A68-41DD-906F-7944C0F808F2}">
      <dgm:prSet phldrT="[Text]"/>
      <dgm:spPr>
        <a:solidFill>
          <a:srgbClr val="DB7713"/>
        </a:solidFill>
      </dgm:spPr>
      <dgm:t>
        <a:bodyPr/>
        <a:lstStyle/>
        <a:p>
          <a:r>
            <a:rPr lang="en-IE" b="0" i="0" dirty="0">
              <a:effectLst/>
              <a:latin typeface="PublicoText"/>
            </a:rPr>
            <a:t>thefactual.com </a:t>
          </a:r>
          <a:endParaRPr lang="en-IE" dirty="0"/>
        </a:p>
      </dgm:t>
    </dgm:pt>
    <dgm:pt modelId="{608442CB-069D-4030-AC79-E09BC0FBB4BB}" type="parTrans" cxnId="{B6A6B6F1-5B15-424E-8346-0E3D2CEEA117}">
      <dgm:prSet/>
      <dgm:spPr/>
      <dgm:t>
        <a:bodyPr/>
        <a:lstStyle/>
        <a:p>
          <a:endParaRPr lang="en-IE">
            <a:solidFill>
              <a:schemeClr val="bg1"/>
            </a:solidFill>
          </a:endParaRPr>
        </a:p>
      </dgm:t>
    </dgm:pt>
    <dgm:pt modelId="{C2869494-1084-46FD-945C-5A9A768A1E4D}" type="sibTrans" cxnId="{B6A6B6F1-5B15-424E-8346-0E3D2CEEA117}">
      <dgm:prSet/>
      <dgm:spPr/>
      <dgm:t>
        <a:bodyPr/>
        <a:lstStyle/>
        <a:p>
          <a:endParaRPr lang="en-IE">
            <a:solidFill>
              <a:schemeClr val="bg1"/>
            </a:solidFill>
          </a:endParaRPr>
        </a:p>
      </dgm:t>
    </dgm:pt>
    <dgm:pt modelId="{C7A372B4-8A3D-429A-9662-092BBB7B8228}">
      <dgm:prSet phldrT="[Text]"/>
      <dgm:spPr>
        <a:solidFill>
          <a:srgbClr val="DB7713"/>
        </a:solidFill>
      </dgm:spPr>
      <dgm:t>
        <a:bodyPr/>
        <a:lstStyle/>
        <a:p>
          <a:r>
            <a:rPr lang="en-IE" dirty="0">
              <a:hlinkClick xmlns:r="http://schemas.openxmlformats.org/officeDocument/2006/relationships" r:id="rId1"/>
            </a:rPr>
            <a:t>https://www.poynter.org</a:t>
          </a:r>
          <a:r>
            <a:rPr lang="en-IE" dirty="0"/>
            <a:t> (TFCN)</a:t>
          </a:r>
        </a:p>
      </dgm:t>
    </dgm:pt>
    <dgm:pt modelId="{1C47CDA4-8B01-4A6A-B5E8-13F801E1F086}" type="sibTrans" cxnId="{D9082572-D11A-47D3-A213-48AA5274805D}">
      <dgm:prSet/>
      <dgm:spPr/>
      <dgm:t>
        <a:bodyPr/>
        <a:lstStyle/>
        <a:p>
          <a:endParaRPr lang="en-IE">
            <a:solidFill>
              <a:schemeClr val="bg1"/>
            </a:solidFill>
          </a:endParaRPr>
        </a:p>
      </dgm:t>
    </dgm:pt>
    <dgm:pt modelId="{3E213791-05AB-41CB-8B5A-1ECA0A4D7152}" type="parTrans" cxnId="{D9082572-D11A-47D3-A213-48AA5274805D}">
      <dgm:prSet/>
      <dgm:spPr/>
      <dgm:t>
        <a:bodyPr/>
        <a:lstStyle/>
        <a:p>
          <a:endParaRPr lang="en-IE">
            <a:solidFill>
              <a:schemeClr val="bg1"/>
            </a:solidFill>
          </a:endParaRPr>
        </a:p>
      </dgm:t>
    </dgm:pt>
    <dgm:pt modelId="{F69FE638-3515-46CA-836A-8B1A5ACCE4A6}" type="pres">
      <dgm:prSet presAssocID="{AC66D23D-CA88-4BEF-A75C-34415ACD53D4}" presName="linearFlow" presStyleCnt="0">
        <dgm:presLayoutVars>
          <dgm:dir/>
          <dgm:resizeHandles val="exact"/>
        </dgm:presLayoutVars>
      </dgm:prSet>
      <dgm:spPr/>
    </dgm:pt>
    <dgm:pt modelId="{1802A83B-D6BE-4372-B9FF-3B0DE712394B}" type="pres">
      <dgm:prSet presAssocID="{FB8130AA-EBB6-4F92-9E01-808E14A885BE}" presName="comp" presStyleCnt="0"/>
      <dgm:spPr/>
    </dgm:pt>
    <dgm:pt modelId="{E7DE6047-1A50-414A-91FB-C5593BA9ED27}" type="pres">
      <dgm:prSet presAssocID="{FB8130AA-EBB6-4F92-9E01-808E14A885BE}" presName="rect2" presStyleLbl="node1" presStyleIdx="0" presStyleCnt="5">
        <dgm:presLayoutVars>
          <dgm:bulletEnabled val="1"/>
        </dgm:presLayoutVars>
      </dgm:prSet>
      <dgm:spPr/>
    </dgm:pt>
    <dgm:pt modelId="{F07B5CDD-4B83-4701-B0B3-1FE0C9E4682E}" type="pres">
      <dgm:prSet presAssocID="{FB8130AA-EBB6-4F92-9E01-808E14A885BE}" presName="rect1" presStyleLbl="lnNode1" presStyleIdx="0"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1000" r="-1000"/>
          </a:stretch>
        </a:blipFill>
      </dgm:spPr>
      <dgm:extLst>
        <a:ext uri="{E40237B7-FDA0-4F09-8148-C483321AD2D9}">
          <dgm14:cNvPr xmlns:dgm14="http://schemas.microsoft.com/office/drawing/2010/diagram" id="0" name="" descr="Clipboard Mixed with solid fill"/>
        </a:ext>
      </dgm:extLst>
    </dgm:pt>
    <dgm:pt modelId="{2C4C4908-7543-4E26-9FBE-C54C5473BF64}" type="pres">
      <dgm:prSet presAssocID="{717106D1-8E5F-44B6-B0DC-7E00F8C02727}" presName="sibTrans" presStyleCnt="0"/>
      <dgm:spPr/>
    </dgm:pt>
    <dgm:pt modelId="{B0E78D99-CA86-4D6B-B522-0CAFD22E0F92}" type="pres">
      <dgm:prSet presAssocID="{C7A372B4-8A3D-429A-9662-092BBB7B8228}" presName="comp" presStyleCnt="0"/>
      <dgm:spPr/>
    </dgm:pt>
    <dgm:pt modelId="{E4C033FE-EBBE-4785-BDF1-AA9C5AD3702C}" type="pres">
      <dgm:prSet presAssocID="{C7A372B4-8A3D-429A-9662-092BBB7B8228}" presName="rect2" presStyleLbl="node1" presStyleIdx="1" presStyleCnt="5">
        <dgm:presLayoutVars>
          <dgm:bulletEnabled val="1"/>
        </dgm:presLayoutVars>
      </dgm:prSet>
      <dgm:spPr/>
    </dgm:pt>
    <dgm:pt modelId="{5FEF7D40-E395-4F93-8289-822F9DDF60B9}" type="pres">
      <dgm:prSet presAssocID="{C7A372B4-8A3D-429A-9662-092BBB7B8228}" presName="rect1" presStyleLbl="lnNode1" presStyleIdx="1"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l="-1000" r="-1000"/>
          </a:stretch>
        </a:blipFill>
      </dgm:spPr>
      <dgm:extLst>
        <a:ext uri="{E40237B7-FDA0-4F09-8148-C483321AD2D9}">
          <dgm14:cNvPr xmlns:dgm14="http://schemas.microsoft.com/office/drawing/2010/diagram" id="0" name="" descr="Woman with kid with solid fill"/>
        </a:ext>
      </dgm:extLst>
    </dgm:pt>
    <dgm:pt modelId="{1176F976-6D5D-4882-97F9-3F51AA3338E7}" type="pres">
      <dgm:prSet presAssocID="{1C47CDA4-8B01-4A6A-B5E8-13F801E1F086}" presName="sibTrans" presStyleCnt="0"/>
      <dgm:spPr/>
    </dgm:pt>
    <dgm:pt modelId="{0FE86109-1E21-4A3C-ACEB-D4CCA4F1ED17}" type="pres">
      <dgm:prSet presAssocID="{85CFB75A-AB22-4015-8F52-C7FB132DAEC0}" presName="comp" presStyleCnt="0"/>
      <dgm:spPr/>
    </dgm:pt>
    <dgm:pt modelId="{70DD0325-1508-45DE-BA39-FD3161EA6270}" type="pres">
      <dgm:prSet presAssocID="{85CFB75A-AB22-4015-8F52-C7FB132DAEC0}" presName="rect2" presStyleLbl="node1" presStyleIdx="2" presStyleCnt="5">
        <dgm:presLayoutVars>
          <dgm:bulletEnabled val="1"/>
        </dgm:presLayoutVars>
      </dgm:prSet>
      <dgm:spPr/>
    </dgm:pt>
    <dgm:pt modelId="{B3C1D72A-29C4-4BAE-AE47-773BBB29E5DB}" type="pres">
      <dgm:prSet presAssocID="{85CFB75A-AB22-4015-8F52-C7FB132DAEC0}" presName="rect1" presStyleLbl="lnNode1" presStyleIdx="2"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l="-1000" r="-1000"/>
          </a:stretch>
        </a:blipFill>
      </dgm:spPr>
      <dgm:extLst>
        <a:ext uri="{E40237B7-FDA0-4F09-8148-C483321AD2D9}">
          <dgm14:cNvPr xmlns:dgm14="http://schemas.microsoft.com/office/drawing/2010/diagram" id="0" name="" descr="Magnifying glass with solid fill"/>
        </a:ext>
      </dgm:extLst>
    </dgm:pt>
    <dgm:pt modelId="{A78ED185-DB26-44A1-A9B7-005CEB7DA57B}" type="pres">
      <dgm:prSet presAssocID="{367B433D-E977-47E0-955D-7E777BCA48E0}" presName="sibTrans" presStyleCnt="0"/>
      <dgm:spPr/>
    </dgm:pt>
    <dgm:pt modelId="{957F1D80-8EBB-45A9-8361-17D352CE0C03}" type="pres">
      <dgm:prSet presAssocID="{E823AD27-C209-422F-A5E0-3F5688653BD0}" presName="comp" presStyleCnt="0"/>
      <dgm:spPr/>
    </dgm:pt>
    <dgm:pt modelId="{3C8DD96C-6D82-4F98-B77A-5DA392AED2DA}" type="pres">
      <dgm:prSet presAssocID="{E823AD27-C209-422F-A5E0-3F5688653BD0}" presName="rect2" presStyleLbl="node1" presStyleIdx="3" presStyleCnt="5">
        <dgm:presLayoutVars>
          <dgm:bulletEnabled val="1"/>
        </dgm:presLayoutVars>
      </dgm:prSet>
      <dgm:spPr/>
    </dgm:pt>
    <dgm:pt modelId="{EB685AA3-774C-4656-85F8-25C596E4522C}" type="pres">
      <dgm:prSet presAssocID="{E823AD27-C209-422F-A5E0-3F5688653BD0}" presName="rect1" presStyleLbl="ln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l="-1000" r="-1000"/>
          </a:stretch>
        </a:blipFill>
      </dgm:spPr>
      <dgm:extLst>
        <a:ext uri="{E40237B7-FDA0-4F09-8148-C483321AD2D9}">
          <dgm14:cNvPr xmlns:dgm14="http://schemas.microsoft.com/office/drawing/2010/diagram" id="0" name="" descr="Court with solid fill"/>
        </a:ext>
      </dgm:extLst>
    </dgm:pt>
    <dgm:pt modelId="{1EE00F44-EF8D-4D76-BA74-1F62A7BABB73}" type="pres">
      <dgm:prSet presAssocID="{99E86226-AE2E-4F38-80BB-F017144B2CCE}" presName="sibTrans" presStyleCnt="0"/>
      <dgm:spPr/>
    </dgm:pt>
    <dgm:pt modelId="{112DCF83-B512-4960-9A20-E3A4BA3F00C7}" type="pres">
      <dgm:prSet presAssocID="{7D556438-0A68-41DD-906F-7944C0F808F2}" presName="comp" presStyleCnt="0"/>
      <dgm:spPr/>
    </dgm:pt>
    <dgm:pt modelId="{BA34B70E-D8D4-4C05-B601-0D568FA84112}" type="pres">
      <dgm:prSet presAssocID="{7D556438-0A68-41DD-906F-7944C0F808F2}" presName="rect2" presStyleLbl="node1" presStyleIdx="4" presStyleCnt="5">
        <dgm:presLayoutVars>
          <dgm:bulletEnabled val="1"/>
        </dgm:presLayoutVars>
      </dgm:prSet>
      <dgm:spPr/>
    </dgm:pt>
    <dgm:pt modelId="{D5944210-A522-486B-B629-09CE476518D6}" type="pres">
      <dgm:prSet presAssocID="{7D556438-0A68-41DD-906F-7944C0F808F2}" presName="rect1" presStyleLbl="lnNode1" presStyleIdx="4" presStyleCnt="5"/>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l="-1000" r="-1000"/>
          </a:stretch>
        </a:blipFill>
      </dgm:spPr>
      <dgm:extLst>
        <a:ext uri="{E40237B7-FDA0-4F09-8148-C483321AD2D9}">
          <dgm14:cNvPr xmlns:dgm14="http://schemas.microsoft.com/office/drawing/2010/diagram" id="0" name="" descr="Bar graph with upward trend with solid fill"/>
        </a:ext>
      </dgm:extLst>
    </dgm:pt>
  </dgm:ptLst>
  <dgm:cxnLst>
    <dgm:cxn modelId="{A452261C-CB79-463C-8553-1EEFDA6C6CA5}" type="presOf" srcId="{C7A372B4-8A3D-429A-9662-092BBB7B8228}" destId="{E4C033FE-EBBE-4785-BDF1-AA9C5AD3702C}" srcOrd="0" destOrd="0" presId="urn:microsoft.com/office/officeart/2008/layout/AlternatingPictureBlocks"/>
    <dgm:cxn modelId="{440A6028-F37E-4F40-8211-0C765E11BBF4}" srcId="{AC66D23D-CA88-4BEF-A75C-34415ACD53D4}" destId="{E823AD27-C209-422F-A5E0-3F5688653BD0}" srcOrd="3" destOrd="0" parTransId="{1BB11248-71CA-483B-8474-1C19339ECE1B}" sibTransId="{99E86226-AE2E-4F38-80BB-F017144B2CCE}"/>
    <dgm:cxn modelId="{605F472B-4076-4831-AA29-E9E26F26779D}" type="presOf" srcId="{85CFB75A-AB22-4015-8F52-C7FB132DAEC0}" destId="{70DD0325-1508-45DE-BA39-FD3161EA6270}" srcOrd="0" destOrd="0" presId="urn:microsoft.com/office/officeart/2008/layout/AlternatingPictureBlocks"/>
    <dgm:cxn modelId="{D9082572-D11A-47D3-A213-48AA5274805D}" srcId="{AC66D23D-CA88-4BEF-A75C-34415ACD53D4}" destId="{C7A372B4-8A3D-429A-9662-092BBB7B8228}" srcOrd="1" destOrd="0" parTransId="{3E213791-05AB-41CB-8B5A-1ECA0A4D7152}" sibTransId="{1C47CDA4-8B01-4A6A-B5E8-13F801E1F086}"/>
    <dgm:cxn modelId="{CB25F88D-3795-4693-B396-691265C138AA}" type="presOf" srcId="{FB8130AA-EBB6-4F92-9E01-808E14A885BE}" destId="{E7DE6047-1A50-414A-91FB-C5593BA9ED27}" srcOrd="0" destOrd="0" presId="urn:microsoft.com/office/officeart/2008/layout/AlternatingPictureBlocks"/>
    <dgm:cxn modelId="{4BDF3B94-E51A-4D87-BDF3-A2B9EE95866A}" srcId="{AC66D23D-CA88-4BEF-A75C-34415ACD53D4}" destId="{85CFB75A-AB22-4015-8F52-C7FB132DAEC0}" srcOrd="2" destOrd="0" parTransId="{A4E35CC8-31E4-46A7-99DC-B5CDFB7393EA}" sibTransId="{367B433D-E977-47E0-955D-7E777BCA48E0}"/>
    <dgm:cxn modelId="{C301A0BC-18D2-4012-9877-4254C295A429}" type="presOf" srcId="{AC66D23D-CA88-4BEF-A75C-34415ACD53D4}" destId="{F69FE638-3515-46CA-836A-8B1A5ACCE4A6}" srcOrd="0" destOrd="0" presId="urn:microsoft.com/office/officeart/2008/layout/AlternatingPictureBlocks"/>
    <dgm:cxn modelId="{0C7DCDC1-5F66-41EB-B454-56EDD6BF44A2}" type="presOf" srcId="{7D556438-0A68-41DD-906F-7944C0F808F2}" destId="{BA34B70E-D8D4-4C05-B601-0D568FA84112}" srcOrd="0" destOrd="0" presId="urn:microsoft.com/office/officeart/2008/layout/AlternatingPictureBlocks"/>
    <dgm:cxn modelId="{2D5E70E3-332F-4F77-AF45-2EEB484A6351}" srcId="{AC66D23D-CA88-4BEF-A75C-34415ACD53D4}" destId="{FB8130AA-EBB6-4F92-9E01-808E14A885BE}" srcOrd="0" destOrd="0" parTransId="{5D3E3CB4-3453-4884-AD89-EEA6E5D67577}" sibTransId="{717106D1-8E5F-44B6-B0DC-7E00F8C02727}"/>
    <dgm:cxn modelId="{AE75D6E4-D36E-46F0-AB6C-C097027D6F72}" type="presOf" srcId="{E823AD27-C209-422F-A5E0-3F5688653BD0}" destId="{3C8DD96C-6D82-4F98-B77A-5DA392AED2DA}" srcOrd="0" destOrd="0" presId="urn:microsoft.com/office/officeart/2008/layout/AlternatingPictureBlocks"/>
    <dgm:cxn modelId="{B6A6B6F1-5B15-424E-8346-0E3D2CEEA117}" srcId="{AC66D23D-CA88-4BEF-A75C-34415ACD53D4}" destId="{7D556438-0A68-41DD-906F-7944C0F808F2}" srcOrd="4" destOrd="0" parTransId="{608442CB-069D-4030-AC79-E09BC0FBB4BB}" sibTransId="{C2869494-1084-46FD-945C-5A9A768A1E4D}"/>
    <dgm:cxn modelId="{5B2760B4-AB25-4282-BBB1-546C486218E4}" type="presParOf" srcId="{F69FE638-3515-46CA-836A-8B1A5ACCE4A6}" destId="{1802A83B-D6BE-4372-B9FF-3B0DE712394B}" srcOrd="0" destOrd="0" presId="urn:microsoft.com/office/officeart/2008/layout/AlternatingPictureBlocks"/>
    <dgm:cxn modelId="{AE709D39-C00D-4E5F-AF5E-CED0ED3AADFD}" type="presParOf" srcId="{1802A83B-D6BE-4372-B9FF-3B0DE712394B}" destId="{E7DE6047-1A50-414A-91FB-C5593BA9ED27}" srcOrd="0" destOrd="0" presId="urn:microsoft.com/office/officeart/2008/layout/AlternatingPictureBlocks"/>
    <dgm:cxn modelId="{87CA9B8A-063E-47DB-BB98-3938B1333818}" type="presParOf" srcId="{1802A83B-D6BE-4372-B9FF-3B0DE712394B}" destId="{F07B5CDD-4B83-4701-B0B3-1FE0C9E4682E}" srcOrd="1" destOrd="0" presId="urn:microsoft.com/office/officeart/2008/layout/AlternatingPictureBlocks"/>
    <dgm:cxn modelId="{D9A85CE8-1A9A-4675-94A7-57A0EEE04B10}" type="presParOf" srcId="{F69FE638-3515-46CA-836A-8B1A5ACCE4A6}" destId="{2C4C4908-7543-4E26-9FBE-C54C5473BF64}" srcOrd="1" destOrd="0" presId="urn:microsoft.com/office/officeart/2008/layout/AlternatingPictureBlocks"/>
    <dgm:cxn modelId="{95FCC0F0-946D-4A25-A82E-9C4E3A591C4B}" type="presParOf" srcId="{F69FE638-3515-46CA-836A-8B1A5ACCE4A6}" destId="{B0E78D99-CA86-4D6B-B522-0CAFD22E0F92}" srcOrd="2" destOrd="0" presId="urn:microsoft.com/office/officeart/2008/layout/AlternatingPictureBlocks"/>
    <dgm:cxn modelId="{115F61FC-C5C9-4782-B988-30D71775A055}" type="presParOf" srcId="{B0E78D99-CA86-4D6B-B522-0CAFD22E0F92}" destId="{E4C033FE-EBBE-4785-BDF1-AA9C5AD3702C}" srcOrd="0" destOrd="0" presId="urn:microsoft.com/office/officeart/2008/layout/AlternatingPictureBlocks"/>
    <dgm:cxn modelId="{1DEBD402-E109-4ED2-AAC9-0F04CE28491A}" type="presParOf" srcId="{B0E78D99-CA86-4D6B-B522-0CAFD22E0F92}" destId="{5FEF7D40-E395-4F93-8289-822F9DDF60B9}" srcOrd="1" destOrd="0" presId="urn:microsoft.com/office/officeart/2008/layout/AlternatingPictureBlocks"/>
    <dgm:cxn modelId="{5516C0CC-FE9C-4CBD-82BA-0D072945983C}" type="presParOf" srcId="{F69FE638-3515-46CA-836A-8B1A5ACCE4A6}" destId="{1176F976-6D5D-4882-97F9-3F51AA3338E7}" srcOrd="3" destOrd="0" presId="urn:microsoft.com/office/officeart/2008/layout/AlternatingPictureBlocks"/>
    <dgm:cxn modelId="{CC17531D-23D3-4ED0-BFC4-67C62C57C953}" type="presParOf" srcId="{F69FE638-3515-46CA-836A-8B1A5ACCE4A6}" destId="{0FE86109-1E21-4A3C-ACEB-D4CCA4F1ED17}" srcOrd="4" destOrd="0" presId="urn:microsoft.com/office/officeart/2008/layout/AlternatingPictureBlocks"/>
    <dgm:cxn modelId="{D7EB7146-16C2-4F8B-A93D-E7B60CF12A59}" type="presParOf" srcId="{0FE86109-1E21-4A3C-ACEB-D4CCA4F1ED17}" destId="{70DD0325-1508-45DE-BA39-FD3161EA6270}" srcOrd="0" destOrd="0" presId="urn:microsoft.com/office/officeart/2008/layout/AlternatingPictureBlocks"/>
    <dgm:cxn modelId="{ADD3657F-A87D-4238-A08D-D75380D8AE5C}" type="presParOf" srcId="{0FE86109-1E21-4A3C-ACEB-D4CCA4F1ED17}" destId="{B3C1D72A-29C4-4BAE-AE47-773BBB29E5DB}" srcOrd="1" destOrd="0" presId="urn:microsoft.com/office/officeart/2008/layout/AlternatingPictureBlocks"/>
    <dgm:cxn modelId="{CA9024C6-5438-4FFB-819A-AFF412132BD4}" type="presParOf" srcId="{F69FE638-3515-46CA-836A-8B1A5ACCE4A6}" destId="{A78ED185-DB26-44A1-A9B7-005CEB7DA57B}" srcOrd="5" destOrd="0" presId="urn:microsoft.com/office/officeart/2008/layout/AlternatingPictureBlocks"/>
    <dgm:cxn modelId="{8317C7E3-69E7-48EB-9EDB-3882707F05E6}" type="presParOf" srcId="{F69FE638-3515-46CA-836A-8B1A5ACCE4A6}" destId="{957F1D80-8EBB-45A9-8361-17D352CE0C03}" srcOrd="6" destOrd="0" presId="urn:microsoft.com/office/officeart/2008/layout/AlternatingPictureBlocks"/>
    <dgm:cxn modelId="{FD9F19AE-F38F-4448-BDC6-EFBEAEC50EC9}" type="presParOf" srcId="{957F1D80-8EBB-45A9-8361-17D352CE0C03}" destId="{3C8DD96C-6D82-4F98-B77A-5DA392AED2DA}" srcOrd="0" destOrd="0" presId="urn:microsoft.com/office/officeart/2008/layout/AlternatingPictureBlocks"/>
    <dgm:cxn modelId="{AA25E458-D073-4278-B123-EFE4C39E415C}" type="presParOf" srcId="{957F1D80-8EBB-45A9-8361-17D352CE0C03}" destId="{EB685AA3-774C-4656-85F8-25C596E4522C}" srcOrd="1" destOrd="0" presId="urn:microsoft.com/office/officeart/2008/layout/AlternatingPictureBlocks"/>
    <dgm:cxn modelId="{D738C2B6-0A59-4A85-A294-3AC7DBA526BE}" type="presParOf" srcId="{F69FE638-3515-46CA-836A-8B1A5ACCE4A6}" destId="{1EE00F44-EF8D-4D76-BA74-1F62A7BABB73}" srcOrd="7" destOrd="0" presId="urn:microsoft.com/office/officeart/2008/layout/AlternatingPictureBlocks"/>
    <dgm:cxn modelId="{D710BCC8-F0CD-4701-8BEF-B7BF0F12CA1E}" type="presParOf" srcId="{F69FE638-3515-46CA-836A-8B1A5ACCE4A6}" destId="{112DCF83-B512-4960-9A20-E3A4BA3F00C7}" srcOrd="8" destOrd="0" presId="urn:microsoft.com/office/officeart/2008/layout/AlternatingPictureBlocks"/>
    <dgm:cxn modelId="{8CC119A8-3D19-46AD-ABCA-EBF9A23542E2}" type="presParOf" srcId="{112DCF83-B512-4960-9A20-E3A4BA3F00C7}" destId="{BA34B70E-D8D4-4C05-B601-0D568FA84112}" srcOrd="0" destOrd="0" presId="urn:microsoft.com/office/officeart/2008/layout/AlternatingPictureBlocks"/>
    <dgm:cxn modelId="{20A17DEA-3A62-4ABA-A41D-DB845A50B08E}" type="presParOf" srcId="{112DCF83-B512-4960-9A20-E3A4BA3F00C7}" destId="{D5944210-A522-486B-B629-09CE476518D6}" srcOrd="1" destOrd="0" presId="urn:microsoft.com/office/officeart/2008/layout/AlternatingPictureBlock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8276F-6F83-439A-8CDC-3B2799168CE2}">
      <dsp:nvSpPr>
        <dsp:cNvPr id="0" name=""/>
        <dsp:cNvSpPr/>
      </dsp:nvSpPr>
      <dsp:spPr>
        <a:xfrm>
          <a:off x="2117309" y="912"/>
          <a:ext cx="1292775" cy="584701"/>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E" sz="1200" b="0" i="0" kern="1200" dirty="0">
              <a:effectLst/>
              <a:latin typeface="PublicoText"/>
            </a:rPr>
            <a:t>factcheck.org</a:t>
          </a:r>
          <a:endParaRPr lang="en-IE" sz="1200" kern="1200" dirty="0"/>
        </a:p>
      </dsp:txBody>
      <dsp:txXfrm>
        <a:off x="2117309" y="912"/>
        <a:ext cx="1292775" cy="584701"/>
      </dsp:txXfrm>
    </dsp:sp>
    <dsp:sp modelId="{F16130AF-264D-4C98-991B-85927CEE27AC}">
      <dsp:nvSpPr>
        <dsp:cNvPr id="0" name=""/>
        <dsp:cNvSpPr/>
      </dsp:nvSpPr>
      <dsp:spPr>
        <a:xfrm>
          <a:off x="1480569" y="912"/>
          <a:ext cx="578854" cy="5847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9471B7-0CA8-4563-8CF7-3A312D7D5209}">
      <dsp:nvSpPr>
        <dsp:cNvPr id="0" name=""/>
        <dsp:cNvSpPr/>
      </dsp:nvSpPr>
      <dsp:spPr>
        <a:xfrm>
          <a:off x="1480569" y="682090"/>
          <a:ext cx="1292775" cy="584701"/>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poynter.org</a:t>
          </a:r>
          <a:endParaRPr lang="en-IE" sz="1200" kern="1200" dirty="0"/>
        </a:p>
      </dsp:txBody>
      <dsp:txXfrm>
        <a:off x="1480569" y="682090"/>
        <a:ext cx="1292775" cy="584701"/>
      </dsp:txXfrm>
    </dsp:sp>
    <dsp:sp modelId="{E0E425EB-FBBE-4034-9958-0EB09AB84A18}">
      <dsp:nvSpPr>
        <dsp:cNvPr id="0" name=""/>
        <dsp:cNvSpPr/>
      </dsp:nvSpPr>
      <dsp:spPr>
        <a:xfrm>
          <a:off x="2831230" y="682090"/>
          <a:ext cx="578854" cy="5847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E459F-7741-4312-8A32-7E92BF40885A}">
      <dsp:nvSpPr>
        <dsp:cNvPr id="0" name=""/>
        <dsp:cNvSpPr/>
      </dsp:nvSpPr>
      <dsp:spPr>
        <a:xfrm>
          <a:off x="2117309" y="1363268"/>
          <a:ext cx="1292775" cy="584701"/>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E" sz="1200" b="0" i="0" kern="1200" dirty="0">
              <a:effectLst/>
              <a:latin typeface="PublicoText"/>
            </a:rPr>
            <a:t>eufactcheck.org</a:t>
          </a:r>
          <a:endParaRPr lang="en-IE" sz="1200" kern="1200" dirty="0"/>
        </a:p>
      </dsp:txBody>
      <dsp:txXfrm>
        <a:off x="2117309" y="1363268"/>
        <a:ext cx="1292775" cy="584701"/>
      </dsp:txXfrm>
    </dsp:sp>
    <dsp:sp modelId="{B9599A29-0352-42A7-8A1E-C299BAC6B5DC}">
      <dsp:nvSpPr>
        <dsp:cNvPr id="0" name=""/>
        <dsp:cNvSpPr/>
      </dsp:nvSpPr>
      <dsp:spPr>
        <a:xfrm>
          <a:off x="1480569" y="1363268"/>
          <a:ext cx="578854" cy="5847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11EB7D-3CE9-4950-B0EE-61C0EFF03400}">
      <dsp:nvSpPr>
        <dsp:cNvPr id="0" name=""/>
        <dsp:cNvSpPr/>
      </dsp:nvSpPr>
      <dsp:spPr>
        <a:xfrm>
          <a:off x="1480569" y="2044445"/>
          <a:ext cx="1292775" cy="584701"/>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E" sz="1200" b="0" i="0" kern="1200" dirty="0">
              <a:effectLst/>
              <a:latin typeface="PublicoText"/>
            </a:rPr>
            <a:t>fullfact.org</a:t>
          </a:r>
          <a:endParaRPr lang="en-IE" sz="1200" kern="1200" dirty="0"/>
        </a:p>
      </dsp:txBody>
      <dsp:txXfrm>
        <a:off x="1480569" y="2044445"/>
        <a:ext cx="1292775" cy="584701"/>
      </dsp:txXfrm>
    </dsp:sp>
    <dsp:sp modelId="{38BA21D9-D01C-4832-8B8C-4D0F72359DE7}">
      <dsp:nvSpPr>
        <dsp:cNvPr id="0" name=""/>
        <dsp:cNvSpPr/>
      </dsp:nvSpPr>
      <dsp:spPr>
        <a:xfrm>
          <a:off x="2831230" y="2044445"/>
          <a:ext cx="578854" cy="58470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D9D943-B421-4F13-B586-6C36F3FDFC4E}">
      <dsp:nvSpPr>
        <dsp:cNvPr id="0" name=""/>
        <dsp:cNvSpPr/>
      </dsp:nvSpPr>
      <dsp:spPr>
        <a:xfrm>
          <a:off x="2117309" y="2725623"/>
          <a:ext cx="1292775" cy="584701"/>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E" sz="1200" b="0" i="0" kern="1200">
              <a:effectLst/>
              <a:latin typeface="PublicoText"/>
            </a:rPr>
            <a:t>truthorfiction.com</a:t>
          </a:r>
          <a:endParaRPr lang="en-IE" sz="1200" kern="1200" dirty="0"/>
        </a:p>
      </dsp:txBody>
      <dsp:txXfrm>
        <a:off x="2117309" y="2725623"/>
        <a:ext cx="1292775" cy="584701"/>
      </dsp:txXfrm>
    </dsp:sp>
    <dsp:sp modelId="{8BC99AD5-C698-4D5B-99C4-816401FA6AB8}">
      <dsp:nvSpPr>
        <dsp:cNvPr id="0" name=""/>
        <dsp:cNvSpPr/>
      </dsp:nvSpPr>
      <dsp:spPr>
        <a:xfrm>
          <a:off x="1480569" y="2725623"/>
          <a:ext cx="578854" cy="58470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E6047-1A50-414A-91FB-C5593BA9ED27}">
      <dsp:nvSpPr>
        <dsp:cNvPr id="0" name=""/>
        <dsp:cNvSpPr/>
      </dsp:nvSpPr>
      <dsp:spPr>
        <a:xfrm>
          <a:off x="2204703" y="884"/>
          <a:ext cx="1344212" cy="607965"/>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IE" sz="900" b="0" i="0" kern="1200" dirty="0">
              <a:effectLst/>
              <a:latin typeface="PublicoText"/>
            </a:rPr>
            <a:t>thejournal.ie</a:t>
          </a:r>
          <a:endParaRPr lang="en-IE" sz="900" kern="1200" dirty="0"/>
        </a:p>
      </dsp:txBody>
      <dsp:txXfrm>
        <a:off x="2204703" y="884"/>
        <a:ext cx="1344212" cy="607965"/>
      </dsp:txXfrm>
    </dsp:sp>
    <dsp:sp modelId="{F07B5CDD-4B83-4701-B0B3-1FE0C9E4682E}">
      <dsp:nvSpPr>
        <dsp:cNvPr id="0" name=""/>
        <dsp:cNvSpPr/>
      </dsp:nvSpPr>
      <dsp:spPr>
        <a:xfrm>
          <a:off x="1542628" y="884"/>
          <a:ext cx="601886" cy="6079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C033FE-EBBE-4785-BDF1-AA9C5AD3702C}">
      <dsp:nvSpPr>
        <dsp:cNvPr id="0" name=""/>
        <dsp:cNvSpPr/>
      </dsp:nvSpPr>
      <dsp:spPr>
        <a:xfrm>
          <a:off x="1542628" y="709164"/>
          <a:ext cx="1344212" cy="607965"/>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IE" sz="900" kern="1200" dirty="0">
              <a:hlinkClick xmlns:r="http://schemas.openxmlformats.org/officeDocument/2006/relationships" r:id="rId3"/>
            </a:rPr>
            <a:t>https://www.poynter.org</a:t>
          </a:r>
          <a:r>
            <a:rPr lang="en-IE" sz="900" kern="1200" dirty="0"/>
            <a:t> (TFCN)</a:t>
          </a:r>
        </a:p>
      </dsp:txBody>
      <dsp:txXfrm>
        <a:off x="1542628" y="709164"/>
        <a:ext cx="1344212" cy="607965"/>
      </dsp:txXfrm>
    </dsp:sp>
    <dsp:sp modelId="{5FEF7D40-E395-4F93-8289-822F9DDF60B9}">
      <dsp:nvSpPr>
        <dsp:cNvPr id="0" name=""/>
        <dsp:cNvSpPr/>
      </dsp:nvSpPr>
      <dsp:spPr>
        <a:xfrm>
          <a:off x="2947030" y="709164"/>
          <a:ext cx="601886" cy="607965"/>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DD0325-1508-45DE-BA39-FD3161EA6270}">
      <dsp:nvSpPr>
        <dsp:cNvPr id="0" name=""/>
        <dsp:cNvSpPr/>
      </dsp:nvSpPr>
      <dsp:spPr>
        <a:xfrm>
          <a:off x="2204703" y="1417445"/>
          <a:ext cx="1344212" cy="607965"/>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IE" sz="900" b="0" i="0" kern="1200" dirty="0">
              <a:effectLst/>
              <a:latin typeface="PublicoText"/>
            </a:rPr>
            <a:t>snopes.com </a:t>
          </a:r>
          <a:endParaRPr lang="en-IE" sz="900" kern="1200" dirty="0"/>
        </a:p>
      </dsp:txBody>
      <dsp:txXfrm>
        <a:off x="2204703" y="1417445"/>
        <a:ext cx="1344212" cy="607965"/>
      </dsp:txXfrm>
    </dsp:sp>
    <dsp:sp modelId="{B3C1D72A-29C4-4BAE-AE47-773BBB29E5DB}">
      <dsp:nvSpPr>
        <dsp:cNvPr id="0" name=""/>
        <dsp:cNvSpPr/>
      </dsp:nvSpPr>
      <dsp:spPr>
        <a:xfrm>
          <a:off x="1542628" y="1417445"/>
          <a:ext cx="601886" cy="607965"/>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8DD96C-6D82-4F98-B77A-5DA392AED2DA}">
      <dsp:nvSpPr>
        <dsp:cNvPr id="0" name=""/>
        <dsp:cNvSpPr/>
      </dsp:nvSpPr>
      <dsp:spPr>
        <a:xfrm>
          <a:off x="1542628" y="2125725"/>
          <a:ext cx="1344212" cy="607965"/>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IE" sz="900" b="0" i="0" kern="1200" dirty="0">
              <a:effectLst/>
              <a:latin typeface="PublicoText"/>
            </a:rPr>
            <a:t>politifact.org</a:t>
          </a:r>
          <a:endParaRPr lang="en-IE" sz="900" kern="1200" dirty="0"/>
        </a:p>
      </dsp:txBody>
      <dsp:txXfrm>
        <a:off x="1542628" y="2125725"/>
        <a:ext cx="1344212" cy="607965"/>
      </dsp:txXfrm>
    </dsp:sp>
    <dsp:sp modelId="{EB685AA3-774C-4656-85F8-25C596E4522C}">
      <dsp:nvSpPr>
        <dsp:cNvPr id="0" name=""/>
        <dsp:cNvSpPr/>
      </dsp:nvSpPr>
      <dsp:spPr>
        <a:xfrm>
          <a:off x="2947030" y="2125725"/>
          <a:ext cx="601886" cy="607965"/>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34B70E-D8D4-4C05-B601-0D568FA84112}">
      <dsp:nvSpPr>
        <dsp:cNvPr id="0" name=""/>
        <dsp:cNvSpPr/>
      </dsp:nvSpPr>
      <dsp:spPr>
        <a:xfrm>
          <a:off x="2204703" y="2834005"/>
          <a:ext cx="1344212" cy="607965"/>
        </a:xfrm>
        <a:prstGeom prst="rect">
          <a:avLst/>
        </a:prstGeom>
        <a:solidFill>
          <a:srgbClr val="DB77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IE" sz="900" b="0" i="0" kern="1200" dirty="0">
              <a:effectLst/>
              <a:latin typeface="PublicoText"/>
            </a:rPr>
            <a:t>thefactual.com </a:t>
          </a:r>
          <a:endParaRPr lang="en-IE" sz="900" kern="1200" dirty="0"/>
        </a:p>
      </dsp:txBody>
      <dsp:txXfrm>
        <a:off x="2204703" y="2834005"/>
        <a:ext cx="1344212" cy="607965"/>
      </dsp:txXfrm>
    </dsp:sp>
    <dsp:sp modelId="{D5944210-A522-486B-B629-09CE476518D6}">
      <dsp:nvSpPr>
        <dsp:cNvPr id="0" name=""/>
        <dsp:cNvSpPr/>
      </dsp:nvSpPr>
      <dsp:spPr>
        <a:xfrm>
          <a:off x="1542628" y="2834005"/>
          <a:ext cx="601886" cy="607965"/>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fr-FR"/>
          </a:p>
        </p:txBody>
      </p:sp>
      <p:sp>
        <p:nvSpPr>
          <p:cNvPr id="3" name="Datumsplatzhalt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79AE163D-1C91-4BED-BFD0-8F1DC7F4B9B0}" type="datetimeFigureOut">
              <a:rPr lang="fr-FR" smtClean="0"/>
              <a:t>07/11/2022</a:t>
            </a:fld>
            <a:endParaRPr lang="fr-FR"/>
          </a:p>
        </p:txBody>
      </p:sp>
      <p:sp>
        <p:nvSpPr>
          <p:cNvPr id="4" name="Folienbildplatzhalt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fr-FR"/>
          </a:p>
        </p:txBody>
      </p:sp>
      <p:sp>
        <p:nvSpPr>
          <p:cNvPr id="5" name="Notizenplatzhalt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6" name="Fußzeilenplatzhalt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fr-FR"/>
          </a:p>
        </p:txBody>
      </p:sp>
      <p:sp>
        <p:nvSpPr>
          <p:cNvPr id="7" name="Foliennummernplatzhalt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F44206A5-826C-44ED-B579-1328B07C3943}" type="slidenum">
              <a:rPr lang="fr-FR" smtClean="0"/>
              <a:t>‹Nr.›</a:t>
            </a:fld>
            <a:endParaRPr lang="fr-FR"/>
          </a:p>
        </p:txBody>
      </p:sp>
    </p:spTree>
    <p:extLst>
      <p:ext uri="{BB962C8B-B14F-4D97-AF65-F5344CB8AC3E}">
        <p14:creationId xmlns:p14="http://schemas.microsoft.com/office/powerpoint/2010/main" val="3942497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987459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43982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FFAA14"/>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4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FFAA14"/>
                </a:solidFill>
                <a:latin typeface="Calibri"/>
                <a:cs typeface="Calibri"/>
              </a:defRPr>
            </a:lvl1pPr>
          </a:lstStyle>
          <a:p>
            <a:endParaRPr/>
          </a:p>
        </p:txBody>
      </p:sp>
      <p:sp>
        <p:nvSpPr>
          <p:cNvPr id="3" name="Holder 3"/>
          <p:cNvSpPr>
            <a:spLocks noGrp="1"/>
          </p:cNvSpPr>
          <p:nvPr>
            <p:ph sz="half" idx="2"/>
          </p:nvPr>
        </p:nvSpPr>
        <p:spPr>
          <a:xfrm>
            <a:off x="1248917" y="2113533"/>
            <a:ext cx="2719070" cy="2876550"/>
          </a:xfrm>
          <a:prstGeom prst="rect">
            <a:avLst/>
          </a:prstGeom>
        </p:spPr>
        <p:txBody>
          <a:bodyPr wrap="square" lIns="0" tIns="0" rIns="0" bIns="0">
            <a:spAutoFit/>
          </a:bodyPr>
          <a:lstStyle>
            <a:lvl1pPr>
              <a:defRPr sz="1400" b="1" i="0">
                <a:solidFill>
                  <a:schemeClr val="tx1"/>
                </a:solidFill>
                <a:latin typeface="Calibri"/>
                <a:cs typeface="Calibri"/>
              </a:defRPr>
            </a:lvl1pPr>
          </a:lstStyle>
          <a:p>
            <a:endParaRPr/>
          </a:p>
        </p:txBody>
      </p:sp>
      <p:sp>
        <p:nvSpPr>
          <p:cNvPr id="4" name="Holder 4"/>
          <p:cNvSpPr>
            <a:spLocks noGrp="1"/>
          </p:cNvSpPr>
          <p:nvPr>
            <p:ph sz="half" idx="3"/>
          </p:nvPr>
        </p:nvSpPr>
        <p:spPr>
          <a:xfrm>
            <a:off x="4986782" y="1159901"/>
            <a:ext cx="3555365" cy="2898775"/>
          </a:xfrm>
          <a:prstGeom prst="rect">
            <a:avLst/>
          </a:prstGeom>
        </p:spPr>
        <p:txBody>
          <a:bodyPr wrap="square" lIns="0" tIns="0" rIns="0" bIns="0">
            <a:spAutoFit/>
          </a:bodyPr>
          <a:lstStyle>
            <a:lvl1pPr>
              <a:defRPr sz="1000" b="1" i="1">
                <a:solidFill>
                  <a:srgbClr val="002986"/>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FFAA14"/>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1_Blank">
    <p:bg>
      <p:bgPr>
        <a:gradFill flip="none" rotWithShape="1">
          <a:gsLst>
            <a:gs pos="0">
              <a:srgbClr val="FFAA15"/>
            </a:gs>
            <a:gs pos="9000">
              <a:srgbClr val="0037B3"/>
            </a:gs>
            <a:gs pos="48000">
              <a:srgbClr val="00001A"/>
            </a:gs>
          </a:gsLst>
          <a:lin ang="13500032" scaled="0"/>
          <a:tileRect/>
        </a:gradFill>
        <a:effectLst/>
      </p:bgPr>
    </p:bg>
    <p:spTree>
      <p:nvGrpSpPr>
        <p:cNvPr id="1" name="Shape 47"/>
        <p:cNvGrpSpPr/>
        <p:nvPr/>
      </p:nvGrpSpPr>
      <p:grpSpPr>
        <a:xfrm>
          <a:off x="0" y="0"/>
          <a:ext cx="0" cy="0"/>
          <a:chOff x="0" y="0"/>
          <a:chExt cx="0" cy="0"/>
        </a:xfrm>
      </p:grpSpPr>
      <p:pic>
        <p:nvPicPr>
          <p:cNvPr id="48" name="Google Shape;48;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49" name="Google Shape;49;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dirty="0"/>
          </a:p>
        </p:txBody>
      </p:sp>
    </p:spTree>
    <p:extLst>
      <p:ext uri="{BB962C8B-B14F-4D97-AF65-F5344CB8AC3E}">
        <p14:creationId xmlns:p14="http://schemas.microsoft.com/office/powerpoint/2010/main" val="4218961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685800" y="743850"/>
            <a:ext cx="5796900" cy="1159800"/>
          </a:xfrm>
          <a:prstGeom prst="rect">
            <a:avLst/>
          </a:prstGeom>
        </p:spPr>
        <p:txBody>
          <a:bodyPr spcFirstLastPara="1" wrap="square" lIns="0" tIns="0" rIns="0" bIns="0" anchor="t"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grpSp>
        <p:nvGrpSpPr>
          <p:cNvPr id="5" name="Group 4">
            <a:extLst>
              <a:ext uri="{FF2B5EF4-FFF2-40B4-BE49-F238E27FC236}">
                <a16:creationId xmlns:a16="http://schemas.microsoft.com/office/drawing/2014/main" id="{F5074926-8887-0B44-A31D-90BE8E1FACE9}"/>
              </a:ext>
            </a:extLst>
          </p:cNvPr>
          <p:cNvGrpSpPr/>
          <p:nvPr userDrawn="1"/>
        </p:nvGrpSpPr>
        <p:grpSpPr>
          <a:xfrm>
            <a:off x="8151767" y="90351"/>
            <a:ext cx="853440" cy="853440"/>
            <a:chOff x="8003177" y="113211"/>
            <a:chExt cx="853440" cy="853440"/>
          </a:xfrm>
        </p:grpSpPr>
        <p:sp>
          <p:nvSpPr>
            <p:cNvPr id="4" name="Oval 3">
              <a:extLst>
                <a:ext uri="{FF2B5EF4-FFF2-40B4-BE49-F238E27FC236}">
                  <a16:creationId xmlns:a16="http://schemas.microsoft.com/office/drawing/2014/main" id="{C3D50C43-B33C-AE49-8E5A-018EAD5206A6}"/>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lose up of a logo&#10;&#10;Description automatically generated">
              <a:extLst>
                <a:ext uri="{FF2B5EF4-FFF2-40B4-BE49-F238E27FC236}">
                  <a16:creationId xmlns:a16="http://schemas.microsoft.com/office/drawing/2014/main" id="{E555F4B7-250D-904E-81A2-8E19C4649D8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7" name="Picture 6" descr="A screenshot of a cell phone&#10;&#10;Description automatically generated">
            <a:extLst>
              <a:ext uri="{FF2B5EF4-FFF2-40B4-BE49-F238E27FC236}">
                <a16:creationId xmlns:a16="http://schemas.microsoft.com/office/drawing/2014/main" id="{1E6E3D97-3A10-AD4D-95AC-4B5A7FC2E950}"/>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89206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title">
  <p:cSld name="Subtitle">
    <p:bg>
      <p:bgPr>
        <a:gradFill flip="none" rotWithShape="1">
          <a:gsLst>
            <a:gs pos="83000">
              <a:srgbClr val="FFAA15"/>
            </a:gs>
            <a:gs pos="51000">
              <a:srgbClr val="0037B3"/>
            </a:gs>
            <a:gs pos="22000">
              <a:srgbClr val="00001A"/>
            </a:gs>
          </a:gsLst>
          <a:lin ang="13500032" scaled="0"/>
          <a:tileRect/>
        </a:gra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4" name="Google Shape;14;p3"/>
          <p:cNvSpPr txBox="1">
            <a:spLocks noGrp="1"/>
          </p:cNvSpPr>
          <p:nvPr>
            <p:ph type="ctrTitle"/>
          </p:nvPr>
        </p:nvSpPr>
        <p:spPr>
          <a:xfrm>
            <a:off x="685800" y="973750"/>
            <a:ext cx="5796900" cy="11598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5" name="Google Shape;15;p3"/>
          <p:cNvSpPr txBox="1">
            <a:spLocks noGrp="1"/>
          </p:cNvSpPr>
          <p:nvPr>
            <p:ph type="subTitle" idx="1"/>
          </p:nvPr>
        </p:nvSpPr>
        <p:spPr>
          <a:xfrm>
            <a:off x="685800" y="2230450"/>
            <a:ext cx="5796900" cy="465300"/>
          </a:xfrm>
          <a:prstGeom prst="rect">
            <a:avLst/>
          </a:prstGeom>
        </p:spPr>
        <p:txBody>
          <a:bodyPr spcFirstLastPara="1" wrap="square" lIns="0" tIns="0" rIns="0" bIns="0"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grpSp>
        <p:nvGrpSpPr>
          <p:cNvPr id="5" name="Group 4">
            <a:extLst>
              <a:ext uri="{FF2B5EF4-FFF2-40B4-BE49-F238E27FC236}">
                <a16:creationId xmlns:a16="http://schemas.microsoft.com/office/drawing/2014/main" id="{6106DC6B-1E83-6D4D-9B5F-02D6EE023F30}"/>
              </a:ext>
            </a:extLst>
          </p:cNvPr>
          <p:cNvGrpSpPr/>
          <p:nvPr userDrawn="1"/>
        </p:nvGrpSpPr>
        <p:grpSpPr>
          <a:xfrm>
            <a:off x="8151767" y="90351"/>
            <a:ext cx="853440" cy="853440"/>
            <a:chOff x="8003177" y="113211"/>
            <a:chExt cx="853440" cy="853440"/>
          </a:xfrm>
        </p:grpSpPr>
        <p:sp>
          <p:nvSpPr>
            <p:cNvPr id="6" name="Oval 5">
              <a:extLst>
                <a:ext uri="{FF2B5EF4-FFF2-40B4-BE49-F238E27FC236}">
                  <a16:creationId xmlns:a16="http://schemas.microsoft.com/office/drawing/2014/main" id="{E22980DD-DE19-B245-B573-42A2187A311C}"/>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 up of a logo&#10;&#10;Description automatically generated">
              <a:extLst>
                <a:ext uri="{FF2B5EF4-FFF2-40B4-BE49-F238E27FC236}">
                  <a16:creationId xmlns:a16="http://schemas.microsoft.com/office/drawing/2014/main" id="{AA8E4AE3-7E7F-D349-A078-8A94E00238F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8" name="Picture 7" descr="A screenshot of a cell phone&#10;&#10;Description automatically generated">
            <a:extLst>
              <a:ext uri="{FF2B5EF4-FFF2-40B4-BE49-F238E27FC236}">
                <a16:creationId xmlns:a16="http://schemas.microsoft.com/office/drawing/2014/main" id="{5CC066BC-4409-BF4F-ACCD-E9E82D98A22A}"/>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2905840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gradFill flip="none" rotWithShape="1">
          <a:gsLst>
            <a:gs pos="50000">
              <a:srgbClr val="FFAA15"/>
            </a:gs>
            <a:gs pos="0">
              <a:srgbClr val="0037B3"/>
            </a:gs>
            <a:gs pos="100000">
              <a:srgbClr val="00001A"/>
            </a:gs>
          </a:gsLst>
          <a:path path="rect">
            <a:fillToRect l="100000" t="100000"/>
          </a:path>
          <a:tileRect r="-100000" b="-100000"/>
        </a:gradFill>
        <a:effectLst/>
      </p:bgPr>
    </p:bg>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457200" y="434575"/>
            <a:ext cx="6025500" cy="857400"/>
          </a:xfrm>
          <a:prstGeom prst="rect">
            <a:avLst/>
          </a:prstGeom>
        </p:spPr>
        <p:txBody>
          <a:bodyPr spcFirstLastPara="1" wrap="square" lIns="0" tIns="0" rIns="0" bIns="0"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4" name="Google Shape;24;p5"/>
          <p:cNvSpPr txBox="1">
            <a:spLocks noGrp="1"/>
          </p:cNvSpPr>
          <p:nvPr>
            <p:ph type="body" idx="1"/>
          </p:nvPr>
        </p:nvSpPr>
        <p:spPr>
          <a:xfrm>
            <a:off x="457200" y="1428748"/>
            <a:ext cx="6025500" cy="31488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dirty="0"/>
          </a:p>
        </p:txBody>
      </p:sp>
      <p:sp>
        <p:nvSpPr>
          <p:cNvPr id="25" name="Google Shape;25;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dirty="0"/>
          </a:p>
        </p:txBody>
      </p:sp>
      <p:grpSp>
        <p:nvGrpSpPr>
          <p:cNvPr id="6" name="Group 5">
            <a:extLst>
              <a:ext uri="{FF2B5EF4-FFF2-40B4-BE49-F238E27FC236}">
                <a16:creationId xmlns:a16="http://schemas.microsoft.com/office/drawing/2014/main" id="{8426DA7D-C858-DA49-846A-E543D01C1AC7}"/>
              </a:ext>
            </a:extLst>
          </p:cNvPr>
          <p:cNvGrpSpPr/>
          <p:nvPr userDrawn="1"/>
        </p:nvGrpSpPr>
        <p:grpSpPr>
          <a:xfrm>
            <a:off x="8151767" y="90351"/>
            <a:ext cx="853440" cy="853440"/>
            <a:chOff x="8003177" y="113211"/>
            <a:chExt cx="853440" cy="853440"/>
          </a:xfrm>
        </p:grpSpPr>
        <p:sp>
          <p:nvSpPr>
            <p:cNvPr id="7" name="Oval 6">
              <a:extLst>
                <a:ext uri="{FF2B5EF4-FFF2-40B4-BE49-F238E27FC236}">
                  <a16:creationId xmlns:a16="http://schemas.microsoft.com/office/drawing/2014/main" id="{D3852F48-FE59-FF49-9B76-B7B03ABB91F9}"/>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close up of a logo&#10;&#10;Description automatically generated">
              <a:extLst>
                <a:ext uri="{FF2B5EF4-FFF2-40B4-BE49-F238E27FC236}">
                  <a16:creationId xmlns:a16="http://schemas.microsoft.com/office/drawing/2014/main" id="{803F2760-6441-284E-8902-B3D30092997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9" name="Picture 8" descr="A screenshot of a cell phone&#10;&#10;Description automatically generated">
            <a:extLst>
              <a:ext uri="{FF2B5EF4-FFF2-40B4-BE49-F238E27FC236}">
                <a16:creationId xmlns:a16="http://schemas.microsoft.com/office/drawing/2014/main" id="{C900EEAF-604C-164B-8A97-E3B7759CF458}"/>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2358662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gradFill flip="none" rotWithShape="1">
          <a:gsLst>
            <a:gs pos="89000">
              <a:srgbClr val="FFAA15"/>
            </a:gs>
            <a:gs pos="51000">
              <a:srgbClr val="0037B3"/>
            </a:gs>
            <a:gs pos="100000">
              <a:srgbClr val="00001A"/>
            </a:gs>
          </a:gsLst>
          <a:path path="circle">
            <a:fillToRect l="50000" t="50000" r="50000" b="50000"/>
          </a:path>
          <a:tileRect/>
        </a:gradFill>
        <a:effectLst/>
      </p:bgPr>
    </p:bg>
    <p:spTree>
      <p:nvGrpSpPr>
        <p:cNvPr id="1" name="Shape 26"/>
        <p:cNvGrpSpPr/>
        <p:nvPr/>
      </p:nvGrpSpPr>
      <p:grpSpPr>
        <a:xfrm>
          <a:off x="0" y="0"/>
          <a:ext cx="0" cy="0"/>
          <a:chOff x="0" y="0"/>
          <a:chExt cx="0" cy="0"/>
        </a:xfrm>
      </p:grpSpPr>
      <p:pic>
        <p:nvPicPr>
          <p:cNvPr id="27" name="Google Shape;27;p6"/>
          <p:cNvPicPr preferRelativeResize="0"/>
          <p:nvPr/>
        </p:nvPicPr>
        <p:blipFill>
          <a:blip r:embed="rId2">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434575"/>
            <a:ext cx="6025500" cy="857400"/>
          </a:xfrm>
          <a:prstGeom prst="rect">
            <a:avLst/>
          </a:prstGeom>
        </p:spPr>
        <p:txBody>
          <a:bodyPr spcFirstLastPara="1" wrap="square" lIns="0" tIns="0" rIns="0" bIns="0"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9" name="Google Shape;29;p6"/>
          <p:cNvSpPr txBox="1">
            <a:spLocks noGrp="1"/>
          </p:cNvSpPr>
          <p:nvPr>
            <p:ph type="body" idx="1"/>
          </p:nvPr>
        </p:nvSpPr>
        <p:spPr>
          <a:xfrm>
            <a:off x="457200" y="1428750"/>
            <a:ext cx="2924700" cy="3153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0" name="Google Shape;30;p6"/>
          <p:cNvSpPr txBox="1">
            <a:spLocks noGrp="1"/>
          </p:cNvSpPr>
          <p:nvPr>
            <p:ph type="body" idx="2"/>
          </p:nvPr>
        </p:nvSpPr>
        <p:spPr>
          <a:xfrm>
            <a:off x="3558095" y="1428750"/>
            <a:ext cx="2924700" cy="3153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1" name="Google Shape;31;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dirty="0"/>
          </a:p>
        </p:txBody>
      </p:sp>
      <p:grpSp>
        <p:nvGrpSpPr>
          <p:cNvPr id="7" name="Group 6">
            <a:extLst>
              <a:ext uri="{FF2B5EF4-FFF2-40B4-BE49-F238E27FC236}">
                <a16:creationId xmlns:a16="http://schemas.microsoft.com/office/drawing/2014/main" id="{DF5E9A99-3C1E-984B-9DA6-9E762E31A1A4}"/>
              </a:ext>
            </a:extLst>
          </p:cNvPr>
          <p:cNvGrpSpPr/>
          <p:nvPr userDrawn="1"/>
        </p:nvGrpSpPr>
        <p:grpSpPr>
          <a:xfrm>
            <a:off x="8151767" y="90351"/>
            <a:ext cx="853440" cy="853440"/>
            <a:chOff x="8003177" y="113211"/>
            <a:chExt cx="853440" cy="853440"/>
          </a:xfrm>
        </p:grpSpPr>
        <p:sp>
          <p:nvSpPr>
            <p:cNvPr id="8" name="Oval 7">
              <a:extLst>
                <a:ext uri="{FF2B5EF4-FFF2-40B4-BE49-F238E27FC236}">
                  <a16:creationId xmlns:a16="http://schemas.microsoft.com/office/drawing/2014/main" id="{4AD3D8CF-A84F-2340-8E97-422C6E53A3A5}"/>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close up of a logo&#10;&#10;Description automatically generated">
              <a:extLst>
                <a:ext uri="{FF2B5EF4-FFF2-40B4-BE49-F238E27FC236}">
                  <a16:creationId xmlns:a16="http://schemas.microsoft.com/office/drawing/2014/main" id="{9A1D35E2-3949-CB46-8121-78A17150797C}"/>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10" name="Picture 9" descr="A screenshot of a cell phone&#10;&#10;Description automatically generated">
            <a:extLst>
              <a:ext uri="{FF2B5EF4-FFF2-40B4-BE49-F238E27FC236}">
                <a16:creationId xmlns:a16="http://schemas.microsoft.com/office/drawing/2014/main" id="{4E7319CD-BF15-164F-9CCC-73C4060B22D9}"/>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691077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flip="none" rotWithShape="1">
          <a:gsLst>
            <a:gs pos="0">
              <a:srgbClr val="FFAA15"/>
            </a:gs>
            <a:gs pos="9000">
              <a:srgbClr val="0037B3"/>
            </a:gs>
            <a:gs pos="48000">
              <a:srgbClr val="00001A"/>
            </a:gs>
          </a:gsLst>
          <a:lin ang="13500032" scaled="0"/>
          <a:tileRect/>
        </a:gradFill>
        <a:effectLst/>
      </p:bgPr>
    </p:bg>
    <p:spTree>
      <p:nvGrpSpPr>
        <p:cNvPr id="1" name="Shape 47"/>
        <p:cNvGrpSpPr/>
        <p:nvPr/>
      </p:nvGrpSpPr>
      <p:grpSpPr>
        <a:xfrm>
          <a:off x="0" y="0"/>
          <a:ext cx="0" cy="0"/>
          <a:chOff x="0" y="0"/>
          <a:chExt cx="0" cy="0"/>
        </a:xfrm>
      </p:grpSpPr>
      <p:pic>
        <p:nvPicPr>
          <p:cNvPr id="48" name="Google Shape;48;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49" name="Google Shape;49;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dirty="0"/>
          </a:p>
        </p:txBody>
      </p:sp>
    </p:spTree>
    <p:extLst>
      <p:ext uri="{BB962C8B-B14F-4D97-AF65-F5344CB8AC3E}">
        <p14:creationId xmlns:p14="http://schemas.microsoft.com/office/powerpoint/2010/main" val="21165365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9911" y="524763"/>
            <a:ext cx="9044177" cy="878205"/>
          </a:xfrm>
          <a:prstGeom prst="rect">
            <a:avLst/>
          </a:prstGeom>
        </p:spPr>
        <p:txBody>
          <a:bodyPr wrap="square" lIns="0" tIns="0" rIns="0" bIns="0">
            <a:spAutoFit/>
          </a:bodyPr>
          <a:lstStyle>
            <a:lvl1pPr>
              <a:defRPr sz="1800" b="1" i="0">
                <a:solidFill>
                  <a:srgbClr val="FFAA14"/>
                </a:solidFill>
                <a:latin typeface="Calibri"/>
                <a:cs typeface="Calibri"/>
              </a:defRPr>
            </a:lvl1pPr>
          </a:lstStyle>
          <a:p>
            <a:endParaRPr/>
          </a:p>
        </p:txBody>
      </p:sp>
      <p:sp>
        <p:nvSpPr>
          <p:cNvPr id="3" name="Holder 3"/>
          <p:cNvSpPr>
            <a:spLocks noGrp="1"/>
          </p:cNvSpPr>
          <p:nvPr>
            <p:ph type="body" idx="1"/>
          </p:nvPr>
        </p:nvSpPr>
        <p:spPr>
          <a:xfrm>
            <a:off x="1165605" y="1923796"/>
            <a:ext cx="6812788" cy="2947670"/>
          </a:xfrm>
          <a:prstGeom prst="rect">
            <a:avLst/>
          </a:prstGeom>
        </p:spPr>
        <p:txBody>
          <a:bodyPr wrap="square" lIns="0" tIns="0" rIns="0" bIns="0">
            <a:spAutoFit/>
          </a:bodyPr>
          <a:lstStyle>
            <a:lvl1pPr>
              <a:defRPr sz="1400" b="0" i="0">
                <a:solidFill>
                  <a:schemeClr val="bg1"/>
                </a:solidFill>
                <a:latin typeface="Calibri"/>
                <a:cs typeface="Calibri"/>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2"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AA15"/>
            </a:gs>
            <a:gs pos="51000">
              <a:srgbClr val="0037B3"/>
            </a:gs>
            <a:gs pos="100000">
              <a:srgbClr val="00001A"/>
            </a:gs>
          </a:gsLst>
          <a:lin ang="13500032" scaled="0"/>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1pPr>
            <a:lvl2pPr lvl="1">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2pPr>
            <a:lvl3pPr lvl="2">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3pPr>
            <a:lvl4pPr lvl="3">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4pPr>
            <a:lvl5pPr lvl="4">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5pPr>
            <a:lvl6pPr lvl="5">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6pPr>
            <a:lvl7pPr lvl="6">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7pPr>
            <a:lvl8pPr lvl="7">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8pPr>
            <a:lvl9pPr lvl="8">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9pPr>
          </a:lstStyle>
          <a:p>
            <a:endParaRPr/>
          </a:p>
        </p:txBody>
      </p:sp>
      <p:sp>
        <p:nvSpPr>
          <p:cNvPr id="7" name="Google Shape;7;p1"/>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lvl1pPr marL="457200" lvl="0" indent="-381000">
              <a:spcBef>
                <a:spcPts val="600"/>
              </a:spcBef>
              <a:spcAft>
                <a:spcPts val="0"/>
              </a:spcAft>
              <a:buClr>
                <a:srgbClr val="7DFFB1"/>
              </a:buClr>
              <a:buSzPts val="2400"/>
              <a:buFont typeface="Titillium Web Light"/>
              <a:buChar char="▰"/>
              <a:defRPr sz="2400">
                <a:solidFill>
                  <a:schemeClr val="lt1"/>
                </a:solidFill>
                <a:latin typeface="Titillium Web Light"/>
                <a:ea typeface="Titillium Web Light"/>
                <a:cs typeface="Titillium Web Light"/>
                <a:sym typeface="Titillium Web Light"/>
              </a:defRPr>
            </a:lvl1pPr>
            <a:lvl2pPr marL="914400" lvl="1"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2pPr>
            <a:lvl3pPr marL="1371600" lvl="2"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3pPr>
            <a:lvl4pPr marL="1828800" lvl="3"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4pPr>
            <a:lvl5pPr marL="2286000" lvl="4"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5pPr>
            <a:lvl6pPr marL="2743200" lvl="5"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6pPr>
            <a:lvl7pPr marL="3200400" lvl="6"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7pPr>
            <a:lvl8pPr marL="3657600" lvl="7"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8pPr>
            <a:lvl9pPr marL="4114800" lvl="8"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a:buNone/>
              <a:defRPr sz="1300">
                <a:solidFill>
                  <a:srgbClr val="0037B3"/>
                </a:solidFill>
                <a:latin typeface="Titillium Web Light"/>
                <a:ea typeface="Titillium Web Light"/>
                <a:cs typeface="Titillium Web Light"/>
                <a:sym typeface="Titillium Web Light"/>
              </a:defRPr>
            </a:lvl1pPr>
            <a:lvl2pPr lvl="1" algn="r">
              <a:buNone/>
              <a:defRPr sz="1300">
                <a:solidFill>
                  <a:srgbClr val="0037B3"/>
                </a:solidFill>
                <a:latin typeface="Titillium Web Light"/>
                <a:ea typeface="Titillium Web Light"/>
                <a:cs typeface="Titillium Web Light"/>
                <a:sym typeface="Titillium Web Light"/>
              </a:defRPr>
            </a:lvl2pPr>
            <a:lvl3pPr lvl="2" algn="r">
              <a:buNone/>
              <a:defRPr sz="1300">
                <a:solidFill>
                  <a:srgbClr val="0037B3"/>
                </a:solidFill>
                <a:latin typeface="Titillium Web Light"/>
                <a:ea typeface="Titillium Web Light"/>
                <a:cs typeface="Titillium Web Light"/>
                <a:sym typeface="Titillium Web Light"/>
              </a:defRPr>
            </a:lvl3pPr>
            <a:lvl4pPr lvl="3" algn="r">
              <a:buNone/>
              <a:defRPr sz="1300">
                <a:solidFill>
                  <a:srgbClr val="0037B3"/>
                </a:solidFill>
                <a:latin typeface="Titillium Web Light"/>
                <a:ea typeface="Titillium Web Light"/>
                <a:cs typeface="Titillium Web Light"/>
                <a:sym typeface="Titillium Web Light"/>
              </a:defRPr>
            </a:lvl4pPr>
            <a:lvl5pPr lvl="4" algn="r">
              <a:buNone/>
              <a:defRPr sz="1300">
                <a:solidFill>
                  <a:srgbClr val="0037B3"/>
                </a:solidFill>
                <a:latin typeface="Titillium Web Light"/>
                <a:ea typeface="Titillium Web Light"/>
                <a:cs typeface="Titillium Web Light"/>
                <a:sym typeface="Titillium Web Light"/>
              </a:defRPr>
            </a:lvl5pPr>
            <a:lvl6pPr lvl="5" algn="r">
              <a:buNone/>
              <a:defRPr sz="1300">
                <a:solidFill>
                  <a:srgbClr val="0037B3"/>
                </a:solidFill>
                <a:latin typeface="Titillium Web Light"/>
                <a:ea typeface="Titillium Web Light"/>
                <a:cs typeface="Titillium Web Light"/>
                <a:sym typeface="Titillium Web Light"/>
              </a:defRPr>
            </a:lvl6pPr>
            <a:lvl7pPr lvl="6" algn="r">
              <a:buNone/>
              <a:defRPr sz="1300">
                <a:solidFill>
                  <a:srgbClr val="0037B3"/>
                </a:solidFill>
                <a:latin typeface="Titillium Web Light"/>
                <a:ea typeface="Titillium Web Light"/>
                <a:cs typeface="Titillium Web Light"/>
                <a:sym typeface="Titillium Web Light"/>
              </a:defRPr>
            </a:lvl7pPr>
            <a:lvl8pPr lvl="7" algn="r">
              <a:buNone/>
              <a:defRPr sz="1300">
                <a:solidFill>
                  <a:srgbClr val="0037B3"/>
                </a:solidFill>
                <a:latin typeface="Titillium Web Light"/>
                <a:ea typeface="Titillium Web Light"/>
                <a:cs typeface="Titillium Web Light"/>
                <a:sym typeface="Titillium Web Light"/>
              </a:defRPr>
            </a:lvl8pPr>
            <a:lvl9pPr lvl="8" algn="r">
              <a:buNone/>
              <a:defRPr sz="1300">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en"/>
              <a:t>‹Nr.›</a:t>
            </a:fld>
            <a:endParaRPr dirty="0"/>
          </a:p>
        </p:txBody>
      </p:sp>
    </p:spTree>
    <p:extLst>
      <p:ext uri="{BB962C8B-B14F-4D97-AF65-F5344CB8AC3E}">
        <p14:creationId xmlns:p14="http://schemas.microsoft.com/office/powerpoint/2010/main" val="4059614169"/>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png"/><Relationship Id="rId7" Type="http://schemas.openxmlformats.org/officeDocument/2006/relationships/image" Target="../media/image19.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23.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9.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3.jp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s://davidbuckingham.net/2017/01/12/fake-news-is-media-literacy-the-answer/" TargetMode="External"/><Relationship Id="rId5" Type="http://schemas.openxmlformats.org/officeDocument/2006/relationships/image" Target="../media/image36.jp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BL-vTyRI2Dw" TargetMode="External"/><Relationship Id="rId7" Type="http://schemas.openxmlformats.org/officeDocument/2006/relationships/image" Target="../media/image37.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hyperlink" Target="http://classtools.net/breakingnew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jp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video" Target="https://www.youtube.com/embed/Kim9ujIU874?start=8&amp;feature=oembed" TargetMode="External"/><Relationship Id="rId6" Type="http://schemas.openxmlformats.org/officeDocument/2006/relationships/image" Target="../media/image44.png"/><Relationship Id="rId5" Type="http://schemas.openxmlformats.org/officeDocument/2006/relationships/image" Target="../media/image9.png"/><Relationship Id="rId4" Type="http://schemas.openxmlformats.org/officeDocument/2006/relationships/image" Target="../media/image8.jp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9.png"/><Relationship Id="rId4" Type="http://schemas.openxmlformats.org/officeDocument/2006/relationships/image" Target="../media/image48.png"/><Relationship Id="rId9" Type="http://schemas.openxmlformats.org/officeDocument/2006/relationships/image" Target="../media/image52.jpg"/></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58.png"/><Relationship Id="rId2" Type="http://schemas.openxmlformats.org/officeDocument/2006/relationships/image" Target="../media/image11.jpg"/><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8.jpg"/><Relationship Id="rId7" Type="http://schemas.openxmlformats.org/officeDocument/2006/relationships/image" Target="../media/image9.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waterfordwhispersnews.com/2020/07/20/want-travel-advice-try-our-random-government-advice-generator/" TargetMode="External"/><Relationship Id="rId5" Type="http://schemas.openxmlformats.org/officeDocument/2006/relationships/hyperlink" Target="https://www.thejournal.ie/eu-travel-cert-5482483-Jul2021/" TargetMode="External"/><Relationship Id="rId10" Type="http://schemas.openxmlformats.org/officeDocument/2006/relationships/image" Target="../media/image82.png"/><Relationship Id="rId4" Type="http://schemas.openxmlformats.org/officeDocument/2006/relationships/image" Target="../media/image79.png"/><Relationship Id="rId9" Type="http://schemas.openxmlformats.org/officeDocument/2006/relationships/image" Target="../media/image81.png"/></Relationships>
</file>

<file path=ppt/slides/_rels/slide27.xml.rels><?xml version="1.0" encoding="UTF-8" standalone="yes"?>
<Relationships xmlns="http://schemas.openxmlformats.org/package/2006/relationships"><Relationship Id="rId3" Type="http://schemas.openxmlformats.org/officeDocument/2006/relationships/hyperlink" Target="https://help.twitter.com/en/managing-your-account/about-twitter-verified-accounts" TargetMode="External"/><Relationship Id="rId7" Type="http://schemas.openxmlformats.org/officeDocument/2006/relationships/image" Target="../media/image84.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9.png"/><Relationship Id="rId4" Type="http://schemas.openxmlformats.org/officeDocument/2006/relationships/image" Target="../media/image8.jp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85.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87.jpg"/><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png"/><Relationship Id="rId3" Type="http://schemas.openxmlformats.org/officeDocument/2006/relationships/image" Target="../media/image8.jpg"/><Relationship Id="rId7" Type="http://schemas.openxmlformats.org/officeDocument/2006/relationships/image" Target="../media/image92.jpg"/><Relationship Id="rId12" Type="http://schemas.openxmlformats.org/officeDocument/2006/relationships/hyperlink" Target="http://www.facebook.com/cnn/" TargetMode="External"/><Relationship Id="rId2" Type="http://schemas.openxmlformats.org/officeDocument/2006/relationships/image" Target="../media/image7.jpg"/><Relationship Id="rId1" Type="http://schemas.openxmlformats.org/officeDocument/2006/relationships/slideLayout" Target="../slideLayouts/slideLayout5.xml"/><Relationship Id="rId6" Type="http://schemas.openxmlformats.org/officeDocument/2006/relationships/image" Target="../media/image91.jpg"/><Relationship Id="rId11" Type="http://schemas.openxmlformats.org/officeDocument/2006/relationships/image" Target="../media/image96.png"/><Relationship Id="rId5" Type="http://schemas.openxmlformats.org/officeDocument/2006/relationships/image" Target="../media/image90.jpg"/><Relationship Id="rId10" Type="http://schemas.openxmlformats.org/officeDocument/2006/relationships/image" Target="../media/image95.png"/><Relationship Id="rId4" Type="http://schemas.openxmlformats.org/officeDocument/2006/relationships/image" Target="../media/image89.jpg"/><Relationship Id="rId9" Type="http://schemas.openxmlformats.org/officeDocument/2006/relationships/image" Target="../media/image94.png"/></Relationships>
</file>

<file path=ppt/slides/_rels/slide3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8.jpg"/><Relationship Id="rId7" Type="http://schemas.openxmlformats.org/officeDocument/2006/relationships/image" Target="../media/image99.pn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png"/><Relationship Id="rId9" Type="http://schemas.openxmlformats.org/officeDocument/2006/relationships/image" Target="../media/image101.png"/></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8.jpg"/><Relationship Id="rId7" Type="http://schemas.openxmlformats.org/officeDocument/2006/relationships/image" Target="../media/image99.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98.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8.jpg"/><Relationship Id="rId7" Type="http://schemas.openxmlformats.org/officeDocument/2006/relationships/image" Target="../media/image99.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98.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10" Type="http://schemas.openxmlformats.org/officeDocument/2006/relationships/image" Target="../media/image9.png"/><Relationship Id="rId4" Type="http://schemas.openxmlformats.org/officeDocument/2006/relationships/image" Target="../media/image106.png"/><Relationship Id="rId9" Type="http://schemas.openxmlformats.org/officeDocument/2006/relationships/image" Target="../media/image8.jpg"/></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hyperlink" Target="https://forms.gle/4d7C6fcXsB9bRscSA"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9.png"/><Relationship Id="rId4" Type="http://schemas.openxmlformats.org/officeDocument/2006/relationships/image" Target="../media/image8.jpg"/></Relationships>
</file>

<file path=ppt/slides/_rels/slide38.xml.rels><?xml version="1.0" encoding="UTF-8" standalone="yes"?>
<Relationships xmlns="http://schemas.openxmlformats.org/package/2006/relationships"><Relationship Id="rId8" Type="http://schemas.openxmlformats.org/officeDocument/2006/relationships/image" Target="../media/image117.emf"/><Relationship Id="rId3" Type="http://schemas.openxmlformats.org/officeDocument/2006/relationships/image" Target="../media/image2.png"/><Relationship Id="rId7" Type="http://schemas.openxmlformats.org/officeDocument/2006/relationships/image" Target="../media/image11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15.emf"/><Relationship Id="rId11" Type="http://schemas.openxmlformats.org/officeDocument/2006/relationships/image" Target="../media/image120.jpg"/><Relationship Id="rId5" Type="http://schemas.openxmlformats.org/officeDocument/2006/relationships/image" Target="../media/image114.jp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131239" y="777170"/>
            <a:ext cx="4309505" cy="2707793"/>
          </a:xfrm>
          <a:prstGeom prst="rect">
            <a:avLst/>
          </a:prstGeom>
        </p:spPr>
        <p:txBody>
          <a:bodyPr vert="horz" wrap="square" lIns="0" tIns="14605" rIns="0" bIns="0" rtlCol="0">
            <a:spAutoFit/>
          </a:bodyPr>
          <a:lstStyle/>
          <a:p>
            <a:pPr marL="12700" marR="5080" indent="1428115" algn="ctr">
              <a:lnSpc>
                <a:spcPct val="99600"/>
              </a:lnSpc>
              <a:spcBef>
                <a:spcPts val="115"/>
              </a:spcBef>
            </a:pPr>
            <a:r>
              <a:rPr sz="3500" spc="65" dirty="0"/>
              <a:t>IO2 </a:t>
            </a:r>
            <a:r>
              <a:rPr sz="3500" spc="70" dirty="0"/>
              <a:t> </a:t>
            </a:r>
            <a:br>
              <a:rPr lang="de-AT" sz="3500" spc="70" dirty="0"/>
            </a:br>
            <a:r>
              <a:rPr sz="3500" spc="-5" dirty="0">
                <a:solidFill>
                  <a:srgbClr val="FFFFFF"/>
                </a:solidFill>
              </a:rPr>
              <a:t>LEHRPLAN </a:t>
            </a:r>
            <a:r>
              <a:rPr sz="3500" spc="-10" dirty="0">
                <a:solidFill>
                  <a:srgbClr val="FFFFFF"/>
                </a:solidFill>
              </a:rPr>
              <a:t>ZUR </a:t>
            </a:r>
            <a:r>
              <a:rPr sz="3500" spc="-5" dirty="0">
                <a:solidFill>
                  <a:srgbClr val="FFFFFF"/>
                </a:solidFill>
              </a:rPr>
              <a:t> </a:t>
            </a:r>
            <a:r>
              <a:rPr sz="3500" spc="80" dirty="0">
                <a:solidFill>
                  <a:srgbClr val="FFFFFF"/>
                </a:solidFill>
              </a:rPr>
              <a:t>DIGITALEN </a:t>
            </a:r>
            <a:r>
              <a:rPr sz="3500" spc="85" dirty="0">
                <a:solidFill>
                  <a:srgbClr val="FFFFFF"/>
                </a:solidFill>
              </a:rPr>
              <a:t> </a:t>
            </a:r>
            <a:r>
              <a:rPr sz="3500" spc="95" dirty="0">
                <a:solidFill>
                  <a:srgbClr val="FFFFFF"/>
                </a:solidFill>
              </a:rPr>
              <a:t>KOMPETENZ</a:t>
            </a:r>
            <a:r>
              <a:rPr sz="3500" spc="-25" dirty="0">
                <a:solidFill>
                  <a:srgbClr val="FFFFFF"/>
                </a:solidFill>
              </a:rPr>
              <a:t> </a:t>
            </a:r>
            <a:r>
              <a:rPr sz="3500" spc="75" dirty="0">
                <a:solidFill>
                  <a:srgbClr val="FFFFFF"/>
                </a:solidFill>
              </a:rPr>
              <a:t>FÜR</a:t>
            </a:r>
            <a:r>
              <a:rPr lang="de-AT" sz="3500" spc="75" dirty="0">
                <a:solidFill>
                  <a:srgbClr val="FFFFFF"/>
                </a:solidFill>
              </a:rPr>
              <a:t> ELTERN</a:t>
            </a:r>
            <a:endParaRPr sz="3500" dirty="0"/>
          </a:p>
        </p:txBody>
      </p:sp>
      <p:sp>
        <p:nvSpPr>
          <p:cNvPr id="4" name="object 4"/>
          <p:cNvSpPr txBox="1"/>
          <p:nvPr/>
        </p:nvSpPr>
        <p:spPr>
          <a:xfrm>
            <a:off x="202582" y="2925044"/>
            <a:ext cx="4507820" cy="1535677"/>
          </a:xfrm>
          <a:prstGeom prst="rect">
            <a:avLst/>
          </a:prstGeom>
        </p:spPr>
        <p:txBody>
          <a:bodyPr vert="horz" wrap="square" lIns="0" tIns="12065" rIns="0" bIns="0" rtlCol="0">
            <a:spAutoFit/>
          </a:bodyPr>
          <a:lstStyle/>
          <a:p>
            <a:pPr marL="436245">
              <a:lnSpc>
                <a:spcPct val="100000"/>
              </a:lnSpc>
              <a:spcBef>
                <a:spcPts val="95"/>
              </a:spcBef>
            </a:pPr>
            <a:endParaRPr sz="3500" dirty="0">
              <a:latin typeface="Calibri"/>
              <a:cs typeface="Calibri"/>
            </a:endParaRPr>
          </a:p>
          <a:p>
            <a:pPr marL="12700" marR="5080" indent="635" algn="ctr">
              <a:lnSpc>
                <a:spcPct val="100000"/>
              </a:lnSpc>
              <a:spcBef>
                <a:spcPts val="1170"/>
              </a:spcBef>
            </a:pPr>
            <a:r>
              <a:rPr sz="1600" b="1" spc="40" dirty="0">
                <a:solidFill>
                  <a:srgbClr val="FFAA14"/>
                </a:solidFill>
                <a:latin typeface="Calibri"/>
                <a:cs typeface="Calibri"/>
              </a:rPr>
              <a:t>WORKSHOPS ZUR</a:t>
            </a:r>
            <a:r>
              <a:rPr sz="1600" b="1" spc="45" dirty="0">
                <a:solidFill>
                  <a:srgbClr val="FFAA14"/>
                </a:solidFill>
                <a:latin typeface="Calibri"/>
                <a:cs typeface="Calibri"/>
              </a:rPr>
              <a:t> </a:t>
            </a:r>
            <a:r>
              <a:rPr sz="1600" b="1" spc="40" dirty="0">
                <a:solidFill>
                  <a:srgbClr val="FFAA14"/>
                </a:solidFill>
                <a:latin typeface="Calibri"/>
                <a:cs typeface="Calibri"/>
              </a:rPr>
              <a:t>MEDIENKOMPETENZ</a:t>
            </a:r>
            <a:r>
              <a:rPr sz="1600" b="1" spc="-5" dirty="0">
                <a:solidFill>
                  <a:srgbClr val="FFAA14"/>
                </a:solidFill>
                <a:latin typeface="Calibri"/>
                <a:cs typeface="Calibri"/>
              </a:rPr>
              <a:t> </a:t>
            </a:r>
            <a:endParaRPr lang="de-AT" sz="1600" b="1" spc="-5" dirty="0">
              <a:solidFill>
                <a:srgbClr val="FFAA14"/>
              </a:solidFill>
              <a:latin typeface="Calibri"/>
              <a:cs typeface="Calibri"/>
            </a:endParaRPr>
          </a:p>
          <a:p>
            <a:pPr marL="12700" marR="5080" indent="635" algn="ctr">
              <a:lnSpc>
                <a:spcPct val="100000"/>
              </a:lnSpc>
              <a:spcBef>
                <a:spcPts val="1170"/>
              </a:spcBef>
            </a:pPr>
            <a:r>
              <a:rPr lang="de-DE" sz="1400" b="1" spc="45" dirty="0">
                <a:solidFill>
                  <a:srgbClr val="FFFFFF"/>
                </a:solidFill>
                <a:latin typeface="Calibri"/>
                <a:cs typeface="Calibri"/>
              </a:rPr>
              <a:t>MODUL 4: MEDIENDARSTELLUNG &amp; VERANTWORTUNG IN DEN SOZIALEN MEDIEN</a:t>
            </a:r>
            <a:endParaRPr sz="1400" dirty="0">
              <a:latin typeface="Calibri"/>
              <a:cs typeface="Calibri"/>
            </a:endParaRPr>
          </a:p>
        </p:txBody>
      </p:sp>
      <p:grpSp>
        <p:nvGrpSpPr>
          <p:cNvPr id="5" name="object 5"/>
          <p:cNvGrpSpPr/>
          <p:nvPr/>
        </p:nvGrpSpPr>
        <p:grpSpPr>
          <a:xfrm>
            <a:off x="182879" y="88900"/>
            <a:ext cx="8877934" cy="4246879"/>
            <a:chOff x="182879" y="88900"/>
            <a:chExt cx="8877934" cy="4246879"/>
          </a:xfrm>
        </p:grpSpPr>
        <p:pic>
          <p:nvPicPr>
            <p:cNvPr id="6" name="object 6"/>
            <p:cNvPicPr/>
            <p:nvPr/>
          </p:nvPicPr>
          <p:blipFill>
            <a:blip r:embed="rId3" cstate="print"/>
            <a:stretch>
              <a:fillRect/>
            </a:stretch>
          </p:blipFill>
          <p:spPr>
            <a:xfrm>
              <a:off x="182879" y="112775"/>
              <a:ext cx="1708658" cy="470153"/>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sp>
          <p:nvSpPr>
            <p:cNvPr id="9" name="object 9"/>
            <p:cNvSpPr/>
            <p:nvPr/>
          </p:nvSpPr>
          <p:spPr>
            <a:xfrm>
              <a:off x="5229859" y="533400"/>
              <a:ext cx="3830954" cy="3802379"/>
            </a:xfrm>
            <a:custGeom>
              <a:avLst/>
              <a:gdLst/>
              <a:ahLst/>
              <a:cxnLst/>
              <a:rect l="l" t="t" r="r" b="b"/>
              <a:pathLst>
                <a:path w="3830954" h="3802379">
                  <a:moveTo>
                    <a:pt x="1915795" y="0"/>
                  </a:moveTo>
                  <a:lnTo>
                    <a:pt x="1866900" y="635"/>
                  </a:lnTo>
                  <a:lnTo>
                    <a:pt x="1818640" y="2540"/>
                  </a:lnTo>
                  <a:lnTo>
                    <a:pt x="1770380" y="5080"/>
                  </a:lnTo>
                  <a:lnTo>
                    <a:pt x="1722755" y="9525"/>
                  </a:lnTo>
                  <a:lnTo>
                    <a:pt x="1675130" y="14604"/>
                  </a:lnTo>
                  <a:lnTo>
                    <a:pt x="1628140" y="20955"/>
                  </a:lnTo>
                  <a:lnTo>
                    <a:pt x="1581785" y="28575"/>
                  </a:lnTo>
                  <a:lnTo>
                    <a:pt x="1535430" y="37465"/>
                  </a:lnTo>
                  <a:lnTo>
                    <a:pt x="1489075" y="46990"/>
                  </a:lnTo>
                  <a:lnTo>
                    <a:pt x="1443990" y="57785"/>
                  </a:lnTo>
                  <a:lnTo>
                    <a:pt x="1398905" y="69850"/>
                  </a:lnTo>
                  <a:lnTo>
                    <a:pt x="1354455" y="83185"/>
                  </a:lnTo>
                  <a:lnTo>
                    <a:pt x="1310005" y="97155"/>
                  </a:lnTo>
                  <a:lnTo>
                    <a:pt x="1266190" y="111760"/>
                  </a:lnTo>
                  <a:lnTo>
                    <a:pt x="1223010" y="127635"/>
                  </a:lnTo>
                  <a:lnTo>
                    <a:pt x="1180465" y="144780"/>
                  </a:lnTo>
                  <a:lnTo>
                    <a:pt x="1138555" y="163195"/>
                  </a:lnTo>
                  <a:lnTo>
                    <a:pt x="1096645" y="182245"/>
                  </a:lnTo>
                  <a:lnTo>
                    <a:pt x="1055370" y="201930"/>
                  </a:lnTo>
                  <a:lnTo>
                    <a:pt x="1014730" y="222885"/>
                  </a:lnTo>
                  <a:lnTo>
                    <a:pt x="974725" y="244475"/>
                  </a:lnTo>
                  <a:lnTo>
                    <a:pt x="935355" y="267335"/>
                  </a:lnTo>
                  <a:lnTo>
                    <a:pt x="896620" y="290830"/>
                  </a:lnTo>
                  <a:lnTo>
                    <a:pt x="858520" y="314960"/>
                  </a:lnTo>
                  <a:lnTo>
                    <a:pt x="821055" y="340360"/>
                  </a:lnTo>
                  <a:lnTo>
                    <a:pt x="784225" y="367030"/>
                  </a:lnTo>
                  <a:lnTo>
                    <a:pt x="748030" y="393700"/>
                  </a:lnTo>
                  <a:lnTo>
                    <a:pt x="712470" y="421640"/>
                  </a:lnTo>
                  <a:lnTo>
                    <a:pt x="677545" y="450215"/>
                  </a:lnTo>
                  <a:lnTo>
                    <a:pt x="643255" y="480059"/>
                  </a:lnTo>
                  <a:lnTo>
                    <a:pt x="609600" y="509905"/>
                  </a:lnTo>
                  <a:lnTo>
                    <a:pt x="577215" y="541020"/>
                  </a:lnTo>
                  <a:lnTo>
                    <a:pt x="544830" y="572770"/>
                  </a:lnTo>
                  <a:lnTo>
                    <a:pt x="513715" y="605155"/>
                  </a:lnTo>
                  <a:lnTo>
                    <a:pt x="483235" y="638810"/>
                  </a:lnTo>
                  <a:lnTo>
                    <a:pt x="453390" y="672465"/>
                  </a:lnTo>
                  <a:lnTo>
                    <a:pt x="424815" y="706755"/>
                  </a:lnTo>
                  <a:lnTo>
                    <a:pt x="396875" y="742315"/>
                  </a:lnTo>
                  <a:lnTo>
                    <a:pt x="369570" y="778510"/>
                  </a:lnTo>
                  <a:lnTo>
                    <a:pt x="342900" y="814705"/>
                  </a:lnTo>
                  <a:lnTo>
                    <a:pt x="317500" y="852169"/>
                  </a:lnTo>
                  <a:lnTo>
                    <a:pt x="292735" y="890269"/>
                  </a:lnTo>
                  <a:lnTo>
                    <a:pt x="269240" y="928369"/>
                  </a:lnTo>
                  <a:lnTo>
                    <a:pt x="246380" y="967740"/>
                  </a:lnTo>
                  <a:lnTo>
                    <a:pt x="224155" y="1007110"/>
                  </a:lnTo>
                  <a:lnTo>
                    <a:pt x="203200" y="1047750"/>
                  </a:lnTo>
                  <a:lnTo>
                    <a:pt x="183515" y="1088390"/>
                  </a:lnTo>
                  <a:lnTo>
                    <a:pt x="163830" y="1129665"/>
                  </a:lnTo>
                  <a:lnTo>
                    <a:pt x="146050" y="1171575"/>
                  </a:lnTo>
                  <a:lnTo>
                    <a:pt x="128905" y="1214120"/>
                  </a:lnTo>
                  <a:lnTo>
                    <a:pt x="112395" y="1256665"/>
                  </a:lnTo>
                  <a:lnTo>
                    <a:pt x="83185" y="1344295"/>
                  </a:lnTo>
                  <a:lnTo>
                    <a:pt x="70485" y="1388110"/>
                  </a:lnTo>
                  <a:lnTo>
                    <a:pt x="58420" y="1433195"/>
                  </a:lnTo>
                  <a:lnTo>
                    <a:pt x="47625" y="1478280"/>
                  </a:lnTo>
                  <a:lnTo>
                    <a:pt x="37465" y="1524000"/>
                  </a:lnTo>
                  <a:lnTo>
                    <a:pt x="28575" y="1569720"/>
                  </a:lnTo>
                  <a:lnTo>
                    <a:pt x="14605" y="1662430"/>
                  </a:lnTo>
                  <a:lnTo>
                    <a:pt x="9525" y="1709420"/>
                  </a:lnTo>
                  <a:lnTo>
                    <a:pt x="5080" y="1757045"/>
                  </a:lnTo>
                  <a:lnTo>
                    <a:pt x="2540" y="1804670"/>
                  </a:lnTo>
                  <a:lnTo>
                    <a:pt x="635" y="1852930"/>
                  </a:lnTo>
                  <a:lnTo>
                    <a:pt x="0" y="1901189"/>
                  </a:lnTo>
                  <a:lnTo>
                    <a:pt x="635" y="1949450"/>
                  </a:lnTo>
                  <a:lnTo>
                    <a:pt x="2540" y="1997710"/>
                  </a:lnTo>
                  <a:lnTo>
                    <a:pt x="5080" y="2045335"/>
                  </a:lnTo>
                  <a:lnTo>
                    <a:pt x="9525" y="2092325"/>
                  </a:lnTo>
                  <a:lnTo>
                    <a:pt x="14605" y="2139950"/>
                  </a:lnTo>
                  <a:lnTo>
                    <a:pt x="28575" y="2232660"/>
                  </a:lnTo>
                  <a:lnTo>
                    <a:pt x="37465" y="2278380"/>
                  </a:lnTo>
                  <a:lnTo>
                    <a:pt x="47625" y="2324100"/>
                  </a:lnTo>
                  <a:lnTo>
                    <a:pt x="58420" y="2369185"/>
                  </a:lnTo>
                  <a:lnTo>
                    <a:pt x="70485" y="2414270"/>
                  </a:lnTo>
                  <a:lnTo>
                    <a:pt x="83185" y="2458085"/>
                  </a:lnTo>
                  <a:lnTo>
                    <a:pt x="112395" y="2545715"/>
                  </a:lnTo>
                  <a:lnTo>
                    <a:pt x="128905" y="2588260"/>
                  </a:lnTo>
                  <a:lnTo>
                    <a:pt x="146050" y="2630805"/>
                  </a:lnTo>
                  <a:lnTo>
                    <a:pt x="163830" y="2672715"/>
                  </a:lnTo>
                  <a:lnTo>
                    <a:pt x="183515" y="2713990"/>
                  </a:lnTo>
                  <a:lnTo>
                    <a:pt x="203200" y="2754630"/>
                  </a:lnTo>
                  <a:lnTo>
                    <a:pt x="224155" y="2794635"/>
                  </a:lnTo>
                  <a:lnTo>
                    <a:pt x="246380" y="2834640"/>
                  </a:lnTo>
                  <a:lnTo>
                    <a:pt x="269240" y="2874010"/>
                  </a:lnTo>
                  <a:lnTo>
                    <a:pt x="292735" y="2912110"/>
                  </a:lnTo>
                  <a:lnTo>
                    <a:pt x="317500" y="2950210"/>
                  </a:lnTo>
                  <a:lnTo>
                    <a:pt x="342900" y="2987675"/>
                  </a:lnTo>
                  <a:lnTo>
                    <a:pt x="369570" y="3023870"/>
                  </a:lnTo>
                  <a:lnTo>
                    <a:pt x="396875" y="3060065"/>
                  </a:lnTo>
                  <a:lnTo>
                    <a:pt x="424815" y="3094990"/>
                  </a:lnTo>
                  <a:lnTo>
                    <a:pt x="453390" y="3129915"/>
                  </a:lnTo>
                  <a:lnTo>
                    <a:pt x="483235" y="3163570"/>
                  </a:lnTo>
                  <a:lnTo>
                    <a:pt x="513715" y="3197225"/>
                  </a:lnTo>
                  <a:lnTo>
                    <a:pt x="544830" y="3229610"/>
                  </a:lnTo>
                  <a:lnTo>
                    <a:pt x="577215" y="3261360"/>
                  </a:lnTo>
                  <a:lnTo>
                    <a:pt x="609600" y="3292475"/>
                  </a:lnTo>
                  <a:lnTo>
                    <a:pt x="643255" y="3322320"/>
                  </a:lnTo>
                  <a:lnTo>
                    <a:pt x="677545" y="3352165"/>
                  </a:lnTo>
                  <a:lnTo>
                    <a:pt x="712470" y="3380740"/>
                  </a:lnTo>
                  <a:lnTo>
                    <a:pt x="748030" y="3408679"/>
                  </a:lnTo>
                  <a:lnTo>
                    <a:pt x="784225" y="3435350"/>
                  </a:lnTo>
                  <a:lnTo>
                    <a:pt x="821055" y="3462020"/>
                  </a:lnTo>
                  <a:lnTo>
                    <a:pt x="858520" y="3486785"/>
                  </a:lnTo>
                  <a:lnTo>
                    <a:pt x="896620" y="3511550"/>
                  </a:lnTo>
                  <a:lnTo>
                    <a:pt x="935355" y="3535045"/>
                  </a:lnTo>
                  <a:lnTo>
                    <a:pt x="974725" y="3557904"/>
                  </a:lnTo>
                  <a:lnTo>
                    <a:pt x="1014730" y="3579495"/>
                  </a:lnTo>
                  <a:lnTo>
                    <a:pt x="1055370" y="3600450"/>
                  </a:lnTo>
                  <a:lnTo>
                    <a:pt x="1096645" y="3620135"/>
                  </a:lnTo>
                  <a:lnTo>
                    <a:pt x="1138555" y="3639185"/>
                  </a:lnTo>
                  <a:lnTo>
                    <a:pt x="1180465" y="3657600"/>
                  </a:lnTo>
                  <a:lnTo>
                    <a:pt x="1266190" y="3690620"/>
                  </a:lnTo>
                  <a:lnTo>
                    <a:pt x="1310005" y="3705225"/>
                  </a:lnTo>
                  <a:lnTo>
                    <a:pt x="1354455" y="3719195"/>
                  </a:lnTo>
                  <a:lnTo>
                    <a:pt x="1398905" y="3732529"/>
                  </a:lnTo>
                  <a:lnTo>
                    <a:pt x="1443990" y="3744595"/>
                  </a:lnTo>
                  <a:lnTo>
                    <a:pt x="1489075" y="3755390"/>
                  </a:lnTo>
                  <a:lnTo>
                    <a:pt x="1535430" y="3764915"/>
                  </a:lnTo>
                  <a:lnTo>
                    <a:pt x="1581785" y="3773804"/>
                  </a:lnTo>
                  <a:lnTo>
                    <a:pt x="1628140" y="3781425"/>
                  </a:lnTo>
                  <a:lnTo>
                    <a:pt x="1675130" y="3787775"/>
                  </a:lnTo>
                  <a:lnTo>
                    <a:pt x="1722755" y="3792854"/>
                  </a:lnTo>
                  <a:lnTo>
                    <a:pt x="1770380" y="3797300"/>
                  </a:lnTo>
                  <a:lnTo>
                    <a:pt x="1818640" y="3799840"/>
                  </a:lnTo>
                  <a:lnTo>
                    <a:pt x="1866900" y="3801745"/>
                  </a:lnTo>
                  <a:lnTo>
                    <a:pt x="1915795" y="3802379"/>
                  </a:lnTo>
                  <a:lnTo>
                    <a:pt x="1964055" y="3801745"/>
                  </a:lnTo>
                  <a:lnTo>
                    <a:pt x="2012315" y="3799840"/>
                  </a:lnTo>
                  <a:lnTo>
                    <a:pt x="2060575" y="3797300"/>
                  </a:lnTo>
                  <a:lnTo>
                    <a:pt x="2108200" y="3792854"/>
                  </a:lnTo>
                  <a:lnTo>
                    <a:pt x="2155825" y="3787775"/>
                  </a:lnTo>
                  <a:lnTo>
                    <a:pt x="2202815" y="3781425"/>
                  </a:lnTo>
                  <a:lnTo>
                    <a:pt x="2249805" y="3773804"/>
                  </a:lnTo>
                  <a:lnTo>
                    <a:pt x="2296160" y="3764915"/>
                  </a:lnTo>
                  <a:lnTo>
                    <a:pt x="2341880" y="3755390"/>
                  </a:lnTo>
                  <a:lnTo>
                    <a:pt x="2386965" y="3744595"/>
                  </a:lnTo>
                  <a:lnTo>
                    <a:pt x="2432050" y="3732529"/>
                  </a:lnTo>
                  <a:lnTo>
                    <a:pt x="2477135" y="3719195"/>
                  </a:lnTo>
                  <a:lnTo>
                    <a:pt x="2520950" y="3705225"/>
                  </a:lnTo>
                  <a:lnTo>
                    <a:pt x="2564765" y="3690620"/>
                  </a:lnTo>
                  <a:lnTo>
                    <a:pt x="2650490" y="3657600"/>
                  </a:lnTo>
                  <a:lnTo>
                    <a:pt x="2693035" y="3639185"/>
                  </a:lnTo>
                  <a:lnTo>
                    <a:pt x="2734310" y="3620135"/>
                  </a:lnTo>
                  <a:lnTo>
                    <a:pt x="2775585" y="3600450"/>
                  </a:lnTo>
                  <a:lnTo>
                    <a:pt x="2816225" y="3579495"/>
                  </a:lnTo>
                  <a:lnTo>
                    <a:pt x="2856230" y="3557904"/>
                  </a:lnTo>
                  <a:lnTo>
                    <a:pt x="2895600" y="3535045"/>
                  </a:lnTo>
                  <a:lnTo>
                    <a:pt x="2934335" y="3511550"/>
                  </a:lnTo>
                  <a:lnTo>
                    <a:pt x="2972435" y="3486785"/>
                  </a:lnTo>
                  <a:lnTo>
                    <a:pt x="3009900" y="3462020"/>
                  </a:lnTo>
                  <a:lnTo>
                    <a:pt x="3046730" y="3435350"/>
                  </a:lnTo>
                  <a:lnTo>
                    <a:pt x="3082925" y="3408679"/>
                  </a:lnTo>
                  <a:lnTo>
                    <a:pt x="3118485" y="3380740"/>
                  </a:lnTo>
                  <a:lnTo>
                    <a:pt x="3153410" y="3352165"/>
                  </a:lnTo>
                  <a:lnTo>
                    <a:pt x="3187700" y="3322320"/>
                  </a:lnTo>
                  <a:lnTo>
                    <a:pt x="3221355" y="3292475"/>
                  </a:lnTo>
                  <a:lnTo>
                    <a:pt x="3253740" y="3261360"/>
                  </a:lnTo>
                  <a:lnTo>
                    <a:pt x="3286125" y="3229610"/>
                  </a:lnTo>
                  <a:lnTo>
                    <a:pt x="3317240" y="3197225"/>
                  </a:lnTo>
                  <a:lnTo>
                    <a:pt x="3347720" y="3163570"/>
                  </a:lnTo>
                  <a:lnTo>
                    <a:pt x="3377565" y="3129915"/>
                  </a:lnTo>
                  <a:lnTo>
                    <a:pt x="3406140" y="3094990"/>
                  </a:lnTo>
                  <a:lnTo>
                    <a:pt x="3434080" y="3060065"/>
                  </a:lnTo>
                  <a:lnTo>
                    <a:pt x="3461385" y="3023870"/>
                  </a:lnTo>
                  <a:lnTo>
                    <a:pt x="3488055" y="2987675"/>
                  </a:lnTo>
                  <a:lnTo>
                    <a:pt x="3513455" y="2950210"/>
                  </a:lnTo>
                  <a:lnTo>
                    <a:pt x="3538220" y="2912110"/>
                  </a:lnTo>
                  <a:lnTo>
                    <a:pt x="3561715" y="2874010"/>
                  </a:lnTo>
                  <a:lnTo>
                    <a:pt x="3584575" y="2834640"/>
                  </a:lnTo>
                  <a:lnTo>
                    <a:pt x="3606800" y="2794635"/>
                  </a:lnTo>
                  <a:lnTo>
                    <a:pt x="3627755" y="2754630"/>
                  </a:lnTo>
                  <a:lnTo>
                    <a:pt x="3648075" y="2713990"/>
                  </a:lnTo>
                  <a:lnTo>
                    <a:pt x="3667125" y="2672715"/>
                  </a:lnTo>
                  <a:lnTo>
                    <a:pt x="3684905" y="2630805"/>
                  </a:lnTo>
                  <a:lnTo>
                    <a:pt x="3702050" y="2588260"/>
                  </a:lnTo>
                  <a:lnTo>
                    <a:pt x="3718560" y="2545715"/>
                  </a:lnTo>
                  <a:lnTo>
                    <a:pt x="3733800" y="2501900"/>
                  </a:lnTo>
                  <a:lnTo>
                    <a:pt x="3747770" y="2458085"/>
                  </a:lnTo>
                  <a:lnTo>
                    <a:pt x="3760470" y="2414270"/>
                  </a:lnTo>
                  <a:lnTo>
                    <a:pt x="3772535" y="2369185"/>
                  </a:lnTo>
                  <a:lnTo>
                    <a:pt x="3783330" y="2324100"/>
                  </a:lnTo>
                  <a:lnTo>
                    <a:pt x="3793490" y="2278380"/>
                  </a:lnTo>
                  <a:lnTo>
                    <a:pt x="3802380" y="2232660"/>
                  </a:lnTo>
                  <a:lnTo>
                    <a:pt x="3810000" y="2186305"/>
                  </a:lnTo>
                  <a:lnTo>
                    <a:pt x="3816350" y="2139950"/>
                  </a:lnTo>
                  <a:lnTo>
                    <a:pt x="3821430" y="2092325"/>
                  </a:lnTo>
                  <a:lnTo>
                    <a:pt x="3825875" y="2045335"/>
                  </a:lnTo>
                  <a:lnTo>
                    <a:pt x="3829050" y="1997710"/>
                  </a:lnTo>
                  <a:lnTo>
                    <a:pt x="3830320" y="1949450"/>
                  </a:lnTo>
                  <a:lnTo>
                    <a:pt x="3830955" y="1901189"/>
                  </a:lnTo>
                  <a:lnTo>
                    <a:pt x="3830320" y="1852930"/>
                  </a:lnTo>
                  <a:lnTo>
                    <a:pt x="3829050" y="1804670"/>
                  </a:lnTo>
                  <a:lnTo>
                    <a:pt x="3825875" y="1757045"/>
                  </a:lnTo>
                  <a:lnTo>
                    <a:pt x="3821430" y="1709420"/>
                  </a:lnTo>
                  <a:lnTo>
                    <a:pt x="3816350" y="1662430"/>
                  </a:lnTo>
                  <a:lnTo>
                    <a:pt x="3810000" y="1616075"/>
                  </a:lnTo>
                  <a:lnTo>
                    <a:pt x="3802380" y="1569720"/>
                  </a:lnTo>
                  <a:lnTo>
                    <a:pt x="3793490" y="1524000"/>
                  </a:lnTo>
                  <a:lnTo>
                    <a:pt x="3783330" y="1478280"/>
                  </a:lnTo>
                  <a:lnTo>
                    <a:pt x="3772535" y="1433195"/>
                  </a:lnTo>
                  <a:lnTo>
                    <a:pt x="3760470" y="1388110"/>
                  </a:lnTo>
                  <a:lnTo>
                    <a:pt x="3747770" y="1344295"/>
                  </a:lnTo>
                  <a:lnTo>
                    <a:pt x="3733800" y="1300480"/>
                  </a:lnTo>
                  <a:lnTo>
                    <a:pt x="3718560" y="1256665"/>
                  </a:lnTo>
                  <a:lnTo>
                    <a:pt x="3702050" y="1214120"/>
                  </a:lnTo>
                  <a:lnTo>
                    <a:pt x="3684905" y="1171575"/>
                  </a:lnTo>
                  <a:lnTo>
                    <a:pt x="3667125" y="1129665"/>
                  </a:lnTo>
                  <a:lnTo>
                    <a:pt x="3648075" y="1088390"/>
                  </a:lnTo>
                  <a:lnTo>
                    <a:pt x="3627755" y="1047750"/>
                  </a:lnTo>
                  <a:lnTo>
                    <a:pt x="3606800" y="1007110"/>
                  </a:lnTo>
                  <a:lnTo>
                    <a:pt x="3584575" y="967740"/>
                  </a:lnTo>
                  <a:lnTo>
                    <a:pt x="3561715" y="928369"/>
                  </a:lnTo>
                  <a:lnTo>
                    <a:pt x="3538220" y="890269"/>
                  </a:lnTo>
                  <a:lnTo>
                    <a:pt x="3513455" y="852169"/>
                  </a:lnTo>
                  <a:lnTo>
                    <a:pt x="3488055" y="814705"/>
                  </a:lnTo>
                  <a:lnTo>
                    <a:pt x="3461385" y="778510"/>
                  </a:lnTo>
                  <a:lnTo>
                    <a:pt x="3434080" y="742315"/>
                  </a:lnTo>
                  <a:lnTo>
                    <a:pt x="3406140" y="706755"/>
                  </a:lnTo>
                  <a:lnTo>
                    <a:pt x="3377565" y="672465"/>
                  </a:lnTo>
                  <a:lnTo>
                    <a:pt x="3347720" y="638810"/>
                  </a:lnTo>
                  <a:lnTo>
                    <a:pt x="3317240" y="605155"/>
                  </a:lnTo>
                  <a:lnTo>
                    <a:pt x="3286125" y="572770"/>
                  </a:lnTo>
                  <a:lnTo>
                    <a:pt x="3253740" y="541020"/>
                  </a:lnTo>
                  <a:lnTo>
                    <a:pt x="3221355" y="509905"/>
                  </a:lnTo>
                  <a:lnTo>
                    <a:pt x="3187700" y="480059"/>
                  </a:lnTo>
                  <a:lnTo>
                    <a:pt x="3153410" y="450215"/>
                  </a:lnTo>
                  <a:lnTo>
                    <a:pt x="3118485" y="421640"/>
                  </a:lnTo>
                  <a:lnTo>
                    <a:pt x="3082925" y="393700"/>
                  </a:lnTo>
                  <a:lnTo>
                    <a:pt x="3046730" y="367030"/>
                  </a:lnTo>
                  <a:lnTo>
                    <a:pt x="3009900" y="340360"/>
                  </a:lnTo>
                  <a:lnTo>
                    <a:pt x="2972435" y="314960"/>
                  </a:lnTo>
                  <a:lnTo>
                    <a:pt x="2934335" y="290830"/>
                  </a:lnTo>
                  <a:lnTo>
                    <a:pt x="2895600" y="267335"/>
                  </a:lnTo>
                  <a:lnTo>
                    <a:pt x="2856230" y="244475"/>
                  </a:lnTo>
                  <a:lnTo>
                    <a:pt x="2816225" y="222885"/>
                  </a:lnTo>
                  <a:lnTo>
                    <a:pt x="2775585" y="201930"/>
                  </a:lnTo>
                  <a:lnTo>
                    <a:pt x="2734310" y="182245"/>
                  </a:lnTo>
                  <a:lnTo>
                    <a:pt x="2693035" y="163195"/>
                  </a:lnTo>
                  <a:lnTo>
                    <a:pt x="2650490" y="144780"/>
                  </a:lnTo>
                  <a:lnTo>
                    <a:pt x="2607945" y="127635"/>
                  </a:lnTo>
                  <a:lnTo>
                    <a:pt x="2564765" y="111760"/>
                  </a:lnTo>
                  <a:lnTo>
                    <a:pt x="2520950" y="97155"/>
                  </a:lnTo>
                  <a:lnTo>
                    <a:pt x="2477135" y="83185"/>
                  </a:lnTo>
                  <a:lnTo>
                    <a:pt x="2432050" y="69850"/>
                  </a:lnTo>
                  <a:lnTo>
                    <a:pt x="2386965" y="57785"/>
                  </a:lnTo>
                  <a:lnTo>
                    <a:pt x="2341880" y="46990"/>
                  </a:lnTo>
                  <a:lnTo>
                    <a:pt x="2296160" y="37465"/>
                  </a:lnTo>
                  <a:lnTo>
                    <a:pt x="2249805" y="28575"/>
                  </a:lnTo>
                  <a:lnTo>
                    <a:pt x="2202815" y="20955"/>
                  </a:lnTo>
                  <a:lnTo>
                    <a:pt x="2155825" y="14604"/>
                  </a:lnTo>
                  <a:lnTo>
                    <a:pt x="2108200" y="9525"/>
                  </a:lnTo>
                  <a:lnTo>
                    <a:pt x="2060575" y="5080"/>
                  </a:lnTo>
                  <a:lnTo>
                    <a:pt x="2012315" y="2540"/>
                  </a:lnTo>
                  <a:lnTo>
                    <a:pt x="1964055" y="635"/>
                  </a:lnTo>
                  <a:lnTo>
                    <a:pt x="1915795" y="0"/>
                  </a:lnTo>
                  <a:close/>
                </a:path>
              </a:pathLst>
            </a:custGeom>
            <a:solidFill>
              <a:srgbClr val="FFFFFF"/>
            </a:solidFill>
          </p:spPr>
          <p:txBody>
            <a:bodyPr wrap="square" lIns="0" tIns="0" rIns="0" bIns="0" rtlCol="0"/>
            <a:lstStyle/>
            <a:p>
              <a:endParaRPr/>
            </a:p>
          </p:txBody>
        </p:sp>
        <p:pic>
          <p:nvPicPr>
            <p:cNvPr id="11" name="object 11"/>
            <p:cNvPicPr/>
            <p:nvPr/>
          </p:nvPicPr>
          <p:blipFill>
            <a:blip r:embed="rId5" cstate="print"/>
            <a:stretch>
              <a:fillRect/>
            </a:stretch>
          </p:blipFill>
          <p:spPr>
            <a:xfrm>
              <a:off x="5999479" y="3095625"/>
              <a:ext cx="2292350" cy="783590"/>
            </a:xfrm>
            <a:prstGeom prst="rect">
              <a:avLst/>
            </a:prstGeom>
          </p:spPr>
        </p:pic>
      </p:grpSp>
      <p:pic>
        <p:nvPicPr>
          <p:cNvPr id="12" name="Picture 2" descr="A close up of a logo&#10;&#10;Description automatically generated">
            <a:extLst>
              <a:ext uri="{FF2B5EF4-FFF2-40B4-BE49-F238E27FC236}">
                <a16:creationId xmlns:a16="http://schemas.microsoft.com/office/drawing/2014/main" id="{E02D70BF-F318-B945-5EB4-40207DC0B6B6}"/>
              </a:ext>
            </a:extLst>
          </p:cNvPr>
          <p:cNvPicPr>
            <a:picLocks noChangeAspect="1"/>
          </p:cNvPicPr>
          <p:nvPr/>
        </p:nvPicPr>
        <p:blipFill rotWithShape="1">
          <a:blip r:embed="rId6"/>
          <a:srcRect l="12116" t="15746" r="12114" b="15852"/>
          <a:stretch/>
        </p:blipFill>
        <p:spPr>
          <a:xfrm>
            <a:off x="5869316" y="1956094"/>
            <a:ext cx="2552040" cy="1834563"/>
          </a:xfrm>
          <a:prstGeom prst="rect">
            <a:avLst/>
          </a:prstGeom>
        </p:spPr>
      </p:pic>
      <p:sp>
        <p:nvSpPr>
          <p:cNvPr id="13" name="Textfeld 12">
            <a:extLst>
              <a:ext uri="{FF2B5EF4-FFF2-40B4-BE49-F238E27FC236}">
                <a16:creationId xmlns:a16="http://schemas.microsoft.com/office/drawing/2014/main" id="{A415A426-EE62-4F0C-AA59-6AA9C485FD25}"/>
              </a:ext>
            </a:extLst>
          </p:cNvPr>
          <p:cNvSpPr txBox="1"/>
          <p:nvPr/>
        </p:nvSpPr>
        <p:spPr>
          <a:xfrm>
            <a:off x="1676400" y="4476727"/>
            <a:ext cx="2438400" cy="584775"/>
          </a:xfrm>
          <a:prstGeom prst="rect">
            <a:avLst/>
          </a:prstGeom>
          <a:noFill/>
        </p:spPr>
        <p:txBody>
          <a:bodyPr wrap="square" rtlCol="0">
            <a:spAutoFit/>
          </a:bodyPr>
          <a:lstStyle/>
          <a:p>
            <a:r>
              <a:rPr lang="en-GB" sz="1400" b="1" dirty="0">
                <a:solidFill>
                  <a:schemeClr val="tx1"/>
                </a:solidFill>
                <a:latin typeface="Titillium Web" panose="020B0604020202020204" charset="0"/>
              </a:rPr>
              <a:t>WORKSHOP 2</a:t>
            </a:r>
          </a:p>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8151494" y="89535"/>
              <a:ext cx="853440" cy="853440"/>
            </a:xfrm>
            <a:custGeom>
              <a:avLst/>
              <a:gdLst/>
              <a:ahLst/>
              <a:cxnLst/>
              <a:rect l="l" t="t" r="r" b="b"/>
              <a:pathLst>
                <a:path w="853440" h="853440">
                  <a:moveTo>
                    <a:pt x="426720" y="0"/>
                  </a:moveTo>
                  <a:lnTo>
                    <a:pt x="379730" y="2540"/>
                  </a:lnTo>
                  <a:lnTo>
                    <a:pt x="334645" y="10160"/>
                  </a:lnTo>
                  <a:lnTo>
                    <a:pt x="291465" y="22225"/>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709"/>
                  </a:lnTo>
                  <a:lnTo>
                    <a:pt x="9525" y="518795"/>
                  </a:lnTo>
                  <a:lnTo>
                    <a:pt x="21590" y="561975"/>
                  </a:lnTo>
                  <a:lnTo>
                    <a:pt x="37465" y="603250"/>
                  </a:lnTo>
                  <a:lnTo>
                    <a:pt x="57785" y="642620"/>
                  </a:lnTo>
                  <a:lnTo>
                    <a:pt x="81915" y="678815"/>
                  </a:lnTo>
                  <a:lnTo>
                    <a:pt x="109855" y="713105"/>
                  </a:lnTo>
                  <a:lnTo>
                    <a:pt x="140335" y="743585"/>
                  </a:lnTo>
                  <a:lnTo>
                    <a:pt x="174625" y="771525"/>
                  </a:lnTo>
                  <a:lnTo>
                    <a:pt x="210820" y="795655"/>
                  </a:lnTo>
                  <a:lnTo>
                    <a:pt x="250190" y="815975"/>
                  </a:lnTo>
                  <a:lnTo>
                    <a:pt x="291465" y="831850"/>
                  </a:lnTo>
                  <a:lnTo>
                    <a:pt x="334645" y="843915"/>
                  </a:lnTo>
                  <a:lnTo>
                    <a:pt x="379730" y="850900"/>
                  </a:lnTo>
                  <a:lnTo>
                    <a:pt x="426720" y="853440"/>
                  </a:lnTo>
                  <a:lnTo>
                    <a:pt x="473075" y="850900"/>
                  </a:lnTo>
                  <a:lnTo>
                    <a:pt x="518160" y="843915"/>
                  </a:lnTo>
                  <a:lnTo>
                    <a:pt x="561340" y="831850"/>
                  </a:lnTo>
                  <a:lnTo>
                    <a:pt x="602615" y="815975"/>
                  </a:lnTo>
                  <a:lnTo>
                    <a:pt x="641985" y="795655"/>
                  </a:lnTo>
                  <a:lnTo>
                    <a:pt x="678815" y="771525"/>
                  </a:lnTo>
                  <a:lnTo>
                    <a:pt x="712470" y="743585"/>
                  </a:lnTo>
                  <a:lnTo>
                    <a:pt x="742950" y="713105"/>
                  </a:lnTo>
                  <a:lnTo>
                    <a:pt x="770890" y="678815"/>
                  </a:lnTo>
                  <a:lnTo>
                    <a:pt x="795020" y="642620"/>
                  </a:lnTo>
                  <a:lnTo>
                    <a:pt x="815340" y="603250"/>
                  </a:lnTo>
                  <a:lnTo>
                    <a:pt x="831215" y="561975"/>
                  </a:lnTo>
                  <a:lnTo>
                    <a:pt x="843280" y="518795"/>
                  </a:lnTo>
                  <a:lnTo>
                    <a:pt x="850900" y="473709"/>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2225"/>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5" name="object 5"/>
            <p:cNvPicPr/>
            <p:nvPr/>
          </p:nvPicPr>
          <p:blipFill>
            <a:blip r:embed="rId3" cstate="print"/>
            <a:stretch>
              <a:fillRect/>
            </a:stretch>
          </p:blipFill>
          <p:spPr>
            <a:xfrm>
              <a:off x="8195944" y="212725"/>
              <a:ext cx="765175" cy="608329"/>
            </a:xfrm>
            <a:prstGeom prst="rect">
              <a:avLst/>
            </a:prstGeom>
          </p:spPr>
        </p:pic>
        <p:pic>
          <p:nvPicPr>
            <p:cNvPr id="6" name="object 6"/>
            <p:cNvPicPr/>
            <p:nvPr/>
          </p:nvPicPr>
          <p:blipFill>
            <a:blip r:embed="rId4" cstate="print"/>
            <a:stretch>
              <a:fillRect/>
            </a:stretch>
          </p:blipFill>
          <p:spPr>
            <a:xfrm>
              <a:off x="182245" y="113029"/>
              <a:ext cx="1724787" cy="474979"/>
            </a:xfrm>
            <a:prstGeom prst="rect">
              <a:avLst/>
            </a:prstGeom>
          </p:spPr>
        </p:pic>
      </p:grpSp>
      <p:sp>
        <p:nvSpPr>
          <p:cNvPr id="7" name="object 7"/>
          <p:cNvSpPr txBox="1">
            <a:spLocks noGrp="1"/>
          </p:cNvSpPr>
          <p:nvPr>
            <p:ph type="title"/>
          </p:nvPr>
        </p:nvSpPr>
        <p:spPr>
          <a:xfrm>
            <a:off x="107948" y="516255"/>
            <a:ext cx="7924800" cy="870623"/>
          </a:xfrm>
          <a:prstGeom prst="rect">
            <a:avLst/>
          </a:prstGeom>
        </p:spPr>
        <p:txBody>
          <a:bodyPr vert="horz" wrap="square" lIns="0" tIns="12700" rIns="0" bIns="0" rtlCol="0">
            <a:spAutoFit/>
          </a:bodyPr>
          <a:lstStyle/>
          <a:p>
            <a:pPr marL="829944" algn="ctr">
              <a:lnSpc>
                <a:spcPts val="3354"/>
              </a:lnSpc>
              <a:spcBef>
                <a:spcPts val="100"/>
              </a:spcBef>
            </a:pPr>
            <a:r>
              <a:rPr sz="2800" spc="-5" dirty="0">
                <a:solidFill>
                  <a:srgbClr val="FFFFFF"/>
                </a:solidFill>
              </a:rPr>
              <a:t>Modul </a:t>
            </a:r>
            <a:r>
              <a:rPr sz="2800" dirty="0">
                <a:solidFill>
                  <a:srgbClr val="FFFFFF"/>
                </a:solidFill>
              </a:rPr>
              <a:t>4:</a:t>
            </a:r>
            <a:r>
              <a:rPr sz="2800" spc="-15" dirty="0">
                <a:solidFill>
                  <a:srgbClr val="FFFFFF"/>
                </a:solidFill>
              </a:rPr>
              <a:t> </a:t>
            </a:r>
            <a:r>
              <a:rPr sz="2800" spc="-5" dirty="0">
                <a:solidFill>
                  <a:srgbClr val="FFFFFF"/>
                </a:solidFill>
              </a:rPr>
              <a:t>Mediendarstellung</a:t>
            </a:r>
            <a:r>
              <a:rPr sz="2800" dirty="0">
                <a:solidFill>
                  <a:srgbClr val="FFFFFF"/>
                </a:solidFill>
              </a:rPr>
              <a:t> und</a:t>
            </a:r>
            <a:r>
              <a:rPr sz="2800" spc="-10" dirty="0">
                <a:solidFill>
                  <a:srgbClr val="FFFFFF"/>
                </a:solidFill>
              </a:rPr>
              <a:t> </a:t>
            </a:r>
            <a:r>
              <a:rPr sz="2800" spc="-15" dirty="0">
                <a:solidFill>
                  <a:schemeClr val="bg1"/>
                </a:solidFill>
              </a:rPr>
              <a:t>Verantwortung</a:t>
            </a:r>
            <a:r>
              <a:rPr sz="2800" spc="-30" dirty="0">
                <a:solidFill>
                  <a:schemeClr val="bg1"/>
                </a:solidFill>
              </a:rPr>
              <a:t> </a:t>
            </a:r>
            <a:r>
              <a:rPr sz="2800" dirty="0">
                <a:solidFill>
                  <a:schemeClr val="bg1"/>
                </a:solidFill>
              </a:rPr>
              <a:t>in den</a:t>
            </a:r>
            <a:r>
              <a:rPr lang="de-AT" sz="2800" dirty="0">
                <a:solidFill>
                  <a:schemeClr val="bg1"/>
                </a:solidFill>
              </a:rPr>
              <a:t> </a:t>
            </a:r>
            <a:r>
              <a:rPr sz="2800" spc="-5" dirty="0" err="1">
                <a:solidFill>
                  <a:schemeClr val="bg1"/>
                </a:solidFill>
              </a:rPr>
              <a:t>sozialen</a:t>
            </a:r>
            <a:r>
              <a:rPr sz="2800" spc="-35" dirty="0">
                <a:solidFill>
                  <a:schemeClr val="bg1"/>
                </a:solidFill>
              </a:rPr>
              <a:t> </a:t>
            </a:r>
            <a:r>
              <a:rPr sz="2800" spc="-5" dirty="0">
                <a:solidFill>
                  <a:schemeClr val="bg1"/>
                </a:solidFill>
              </a:rPr>
              <a:t>Medien</a:t>
            </a:r>
            <a:endParaRPr sz="2800" dirty="0">
              <a:solidFill>
                <a:schemeClr val="bg1"/>
              </a:solidFill>
            </a:endParaRPr>
          </a:p>
        </p:txBody>
      </p:sp>
      <p:sp>
        <p:nvSpPr>
          <p:cNvPr id="8" name="object 8"/>
          <p:cNvSpPr txBox="1"/>
          <p:nvPr/>
        </p:nvSpPr>
        <p:spPr>
          <a:xfrm>
            <a:off x="2787142" y="1683308"/>
            <a:ext cx="4928870" cy="1306195"/>
          </a:xfrm>
          <a:prstGeom prst="rect">
            <a:avLst/>
          </a:prstGeom>
        </p:spPr>
        <p:txBody>
          <a:bodyPr vert="horz" wrap="square" lIns="0" tIns="88900" rIns="0" bIns="0" rtlCol="0">
            <a:spAutoFit/>
          </a:bodyPr>
          <a:lstStyle/>
          <a:p>
            <a:pPr marL="319405" lvl="1" indent="-307340">
              <a:lnSpc>
                <a:spcPct val="100000"/>
              </a:lnSpc>
              <a:spcBef>
                <a:spcPts val="700"/>
              </a:spcBef>
              <a:buClr>
                <a:srgbClr val="FFAA14"/>
              </a:buClr>
              <a:buFont typeface="Calibri"/>
              <a:buAutoNum type="arabicPeriod"/>
              <a:tabLst>
                <a:tab pos="320040" algn="l"/>
              </a:tabLst>
            </a:pPr>
            <a:r>
              <a:rPr sz="1600" spc="-5" dirty="0">
                <a:solidFill>
                  <a:srgbClr val="FFFFFF"/>
                </a:solidFill>
                <a:latin typeface="Calibri"/>
                <a:cs typeface="Calibri"/>
              </a:rPr>
              <a:t>Einführung</a:t>
            </a:r>
            <a:r>
              <a:rPr sz="1600" spc="-15" dirty="0">
                <a:solidFill>
                  <a:srgbClr val="FFFFFF"/>
                </a:solidFill>
                <a:latin typeface="Calibri"/>
                <a:cs typeface="Calibri"/>
              </a:rPr>
              <a:t> </a:t>
            </a:r>
            <a:r>
              <a:rPr sz="1600" spc="-5" dirty="0">
                <a:solidFill>
                  <a:srgbClr val="FFFFFF"/>
                </a:solidFill>
                <a:latin typeface="Calibri"/>
                <a:cs typeface="Calibri"/>
              </a:rPr>
              <a:t>in</a:t>
            </a:r>
            <a:r>
              <a:rPr sz="1600" spc="-15" dirty="0">
                <a:solidFill>
                  <a:srgbClr val="FFFFFF"/>
                </a:solidFill>
                <a:latin typeface="Calibri"/>
                <a:cs typeface="Calibri"/>
              </a:rPr>
              <a:t> </a:t>
            </a:r>
            <a:r>
              <a:rPr lang="de-AT" sz="1600" spc="-15" dirty="0">
                <a:solidFill>
                  <a:srgbClr val="FFFFFF"/>
                </a:solidFill>
                <a:latin typeface="Calibri"/>
                <a:cs typeface="Calibri"/>
              </a:rPr>
              <a:t>die </a:t>
            </a:r>
            <a:r>
              <a:rPr sz="1600" spc="-5" dirty="0" err="1">
                <a:solidFill>
                  <a:srgbClr val="FFFFFF"/>
                </a:solidFill>
                <a:latin typeface="Calibri"/>
                <a:cs typeface="Calibri"/>
              </a:rPr>
              <a:t>soziale</a:t>
            </a:r>
            <a:r>
              <a:rPr sz="1600" spc="-10" dirty="0">
                <a:solidFill>
                  <a:srgbClr val="FFFFFF"/>
                </a:solidFill>
                <a:latin typeface="Calibri"/>
                <a:cs typeface="Calibri"/>
              </a:rPr>
              <a:t> </a:t>
            </a:r>
            <a:r>
              <a:rPr sz="1600" spc="-20" dirty="0">
                <a:solidFill>
                  <a:srgbClr val="FFFFFF"/>
                </a:solidFill>
                <a:latin typeface="Calibri"/>
                <a:cs typeface="Calibri"/>
              </a:rPr>
              <a:t>Medien</a:t>
            </a:r>
            <a:endParaRPr sz="1600" dirty="0">
              <a:latin typeface="Calibri"/>
              <a:cs typeface="Calibri"/>
            </a:endParaRPr>
          </a:p>
          <a:p>
            <a:pPr marL="319405" lvl="1" indent="-307340">
              <a:lnSpc>
                <a:spcPct val="100000"/>
              </a:lnSpc>
              <a:spcBef>
                <a:spcPts val="600"/>
              </a:spcBef>
              <a:buClr>
                <a:srgbClr val="FFAA14"/>
              </a:buClr>
              <a:buFont typeface="Calibri"/>
              <a:buAutoNum type="arabicPeriod"/>
              <a:tabLst>
                <a:tab pos="320040" algn="l"/>
              </a:tabLst>
            </a:pPr>
            <a:r>
              <a:rPr sz="1600" spc="-5" dirty="0" err="1">
                <a:solidFill>
                  <a:srgbClr val="FFFFFF"/>
                </a:solidFill>
                <a:latin typeface="Calibri"/>
                <a:cs typeface="Calibri"/>
              </a:rPr>
              <a:t>Erkennen</a:t>
            </a:r>
            <a:r>
              <a:rPr sz="1600" spc="-5" dirty="0">
                <a:solidFill>
                  <a:srgbClr val="FFFFFF"/>
                </a:solidFill>
                <a:latin typeface="Calibri"/>
                <a:cs typeface="Calibri"/>
              </a:rPr>
              <a:t> </a:t>
            </a:r>
            <a:r>
              <a:rPr lang="de-AT" sz="1600" spc="-5" dirty="0">
                <a:solidFill>
                  <a:srgbClr val="FFFFFF"/>
                </a:solidFill>
                <a:latin typeface="Calibri"/>
                <a:cs typeface="Calibri"/>
              </a:rPr>
              <a:t>von</a:t>
            </a:r>
            <a:r>
              <a:rPr sz="1600" spc="-15" dirty="0">
                <a:solidFill>
                  <a:srgbClr val="FFFFFF"/>
                </a:solidFill>
                <a:latin typeface="Calibri"/>
                <a:cs typeface="Calibri"/>
              </a:rPr>
              <a:t> </a:t>
            </a:r>
            <a:r>
              <a:rPr sz="1600" dirty="0">
                <a:solidFill>
                  <a:srgbClr val="FFFFFF"/>
                </a:solidFill>
                <a:latin typeface="Calibri"/>
                <a:cs typeface="Calibri"/>
              </a:rPr>
              <a:t>gefälschte</a:t>
            </a:r>
            <a:r>
              <a:rPr sz="1600" spc="-10" dirty="0">
                <a:solidFill>
                  <a:srgbClr val="FFFFFF"/>
                </a:solidFill>
                <a:latin typeface="Calibri"/>
                <a:cs typeface="Calibri"/>
              </a:rPr>
              <a:t> </a:t>
            </a:r>
            <a:r>
              <a:rPr sz="1600" dirty="0">
                <a:solidFill>
                  <a:srgbClr val="FFFFFF"/>
                </a:solidFill>
                <a:latin typeface="Calibri"/>
                <a:cs typeface="Calibri"/>
              </a:rPr>
              <a:t>Nachrichten</a:t>
            </a:r>
            <a:r>
              <a:rPr sz="1600" spc="-10" dirty="0">
                <a:solidFill>
                  <a:srgbClr val="FFFFFF"/>
                </a:solidFill>
                <a:latin typeface="Calibri"/>
                <a:cs typeface="Calibri"/>
              </a:rPr>
              <a:t> </a:t>
            </a:r>
            <a:r>
              <a:rPr sz="1600" dirty="0">
                <a:solidFill>
                  <a:srgbClr val="FFFFFF"/>
                </a:solidFill>
                <a:latin typeface="Calibri"/>
                <a:cs typeface="Calibri"/>
              </a:rPr>
              <a:t>in</a:t>
            </a:r>
            <a:r>
              <a:rPr sz="1600" spc="-10" dirty="0">
                <a:solidFill>
                  <a:srgbClr val="FFFFFF"/>
                </a:solidFill>
                <a:latin typeface="Calibri"/>
                <a:cs typeface="Calibri"/>
              </a:rPr>
              <a:t> </a:t>
            </a:r>
            <a:r>
              <a:rPr sz="1600" spc="-5" dirty="0">
                <a:solidFill>
                  <a:srgbClr val="FFFFFF"/>
                </a:solidFill>
                <a:latin typeface="Calibri"/>
                <a:cs typeface="Calibri"/>
              </a:rPr>
              <a:t>sozialen</a:t>
            </a:r>
            <a:r>
              <a:rPr sz="1600" spc="-20" dirty="0">
                <a:solidFill>
                  <a:srgbClr val="FFFFFF"/>
                </a:solidFill>
                <a:latin typeface="Calibri"/>
                <a:cs typeface="Calibri"/>
              </a:rPr>
              <a:t> Medien</a:t>
            </a:r>
            <a:endParaRPr sz="1600" dirty="0">
              <a:latin typeface="Calibri"/>
              <a:cs typeface="Calibri"/>
            </a:endParaRPr>
          </a:p>
          <a:p>
            <a:pPr marL="319405" lvl="1" indent="-307340">
              <a:lnSpc>
                <a:spcPct val="100000"/>
              </a:lnSpc>
              <a:spcBef>
                <a:spcPts val="600"/>
              </a:spcBef>
              <a:buClr>
                <a:srgbClr val="FFAA14"/>
              </a:buClr>
              <a:buFont typeface="Calibri"/>
              <a:buAutoNum type="arabicPeriod"/>
              <a:tabLst>
                <a:tab pos="320040" algn="l"/>
              </a:tabLst>
            </a:pPr>
            <a:r>
              <a:rPr sz="1600" spc="-15" dirty="0">
                <a:solidFill>
                  <a:srgbClr val="FFFFFF"/>
                </a:solidFill>
                <a:latin typeface="Calibri"/>
                <a:cs typeface="Calibri"/>
              </a:rPr>
              <a:t>Überprüfung</a:t>
            </a:r>
            <a:r>
              <a:rPr sz="1600" spc="-35" dirty="0">
                <a:solidFill>
                  <a:srgbClr val="FFFFFF"/>
                </a:solidFill>
                <a:latin typeface="Calibri"/>
                <a:cs typeface="Calibri"/>
              </a:rPr>
              <a:t> </a:t>
            </a:r>
            <a:r>
              <a:rPr sz="1600" spc="-5" dirty="0">
                <a:solidFill>
                  <a:srgbClr val="FFFFFF"/>
                </a:solidFill>
                <a:latin typeface="Calibri"/>
                <a:cs typeface="Calibri"/>
              </a:rPr>
              <a:t>durch</a:t>
            </a:r>
            <a:r>
              <a:rPr sz="1600" spc="-15" dirty="0">
                <a:solidFill>
                  <a:srgbClr val="FFFFFF"/>
                </a:solidFill>
                <a:latin typeface="Calibri"/>
                <a:cs typeface="Calibri"/>
              </a:rPr>
              <a:t> </a:t>
            </a:r>
            <a:r>
              <a:rPr sz="1600" spc="-5" dirty="0">
                <a:solidFill>
                  <a:srgbClr val="FFFFFF"/>
                </a:solidFill>
                <a:latin typeface="Calibri"/>
                <a:cs typeface="Calibri"/>
              </a:rPr>
              <a:t>soziale</a:t>
            </a:r>
            <a:r>
              <a:rPr sz="1600" spc="-10" dirty="0">
                <a:solidFill>
                  <a:srgbClr val="FFFFFF"/>
                </a:solidFill>
                <a:latin typeface="Calibri"/>
                <a:cs typeface="Calibri"/>
              </a:rPr>
              <a:t> </a:t>
            </a:r>
            <a:r>
              <a:rPr sz="1600" dirty="0">
                <a:solidFill>
                  <a:srgbClr val="FFFFFF"/>
                </a:solidFill>
                <a:latin typeface="Calibri"/>
                <a:cs typeface="Calibri"/>
              </a:rPr>
              <a:t>Medien</a:t>
            </a:r>
            <a:endParaRPr sz="1600" dirty="0">
              <a:latin typeface="Calibri"/>
              <a:cs typeface="Calibri"/>
            </a:endParaRPr>
          </a:p>
          <a:p>
            <a:pPr marL="319405" lvl="1" indent="-307340">
              <a:lnSpc>
                <a:spcPct val="100000"/>
              </a:lnSpc>
              <a:spcBef>
                <a:spcPts val="600"/>
              </a:spcBef>
              <a:buClr>
                <a:srgbClr val="FFAA14"/>
              </a:buClr>
              <a:buFont typeface="Calibri"/>
              <a:buAutoNum type="arabicPeriod"/>
              <a:tabLst>
                <a:tab pos="320040" algn="l"/>
              </a:tabLst>
            </a:pPr>
            <a:r>
              <a:rPr sz="1600" spc="-45" dirty="0">
                <a:solidFill>
                  <a:srgbClr val="FFFFFF"/>
                </a:solidFill>
                <a:latin typeface="Calibri"/>
                <a:cs typeface="Calibri"/>
              </a:rPr>
              <a:t>Faktenüberprüfung</a:t>
            </a:r>
            <a:endParaRPr sz="16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498"/>
            <a:chOff x="0" y="0"/>
            <a:chExt cx="9144000" cy="5143498"/>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3963034" y="940435"/>
              <a:ext cx="3657600" cy="1934210"/>
            </a:xfrm>
            <a:custGeom>
              <a:avLst/>
              <a:gdLst/>
              <a:ahLst/>
              <a:cxnLst/>
              <a:rect l="l" t="t" r="r" b="b"/>
              <a:pathLst>
                <a:path w="3657600" h="1934210">
                  <a:moveTo>
                    <a:pt x="2690495" y="0"/>
                  </a:moveTo>
                  <a:lnTo>
                    <a:pt x="2690495" y="241935"/>
                  </a:lnTo>
                  <a:lnTo>
                    <a:pt x="0" y="241935"/>
                  </a:lnTo>
                  <a:lnTo>
                    <a:pt x="0" y="1692275"/>
                  </a:lnTo>
                  <a:lnTo>
                    <a:pt x="2690495" y="1692275"/>
                  </a:lnTo>
                  <a:lnTo>
                    <a:pt x="2690495" y="1934210"/>
                  </a:lnTo>
                  <a:lnTo>
                    <a:pt x="3657600" y="967105"/>
                  </a:lnTo>
                  <a:lnTo>
                    <a:pt x="2690495" y="0"/>
                  </a:lnTo>
                  <a:close/>
                </a:path>
              </a:pathLst>
            </a:custGeom>
            <a:solidFill>
              <a:srgbClr val="FFF8D2">
                <a:alpha val="90194"/>
              </a:srgbClr>
            </a:solidFill>
          </p:spPr>
          <p:txBody>
            <a:bodyPr wrap="square" lIns="0" tIns="0" rIns="0" bIns="0" rtlCol="0"/>
            <a:lstStyle/>
            <a:p>
              <a:endParaRPr/>
            </a:p>
          </p:txBody>
        </p:sp>
        <p:sp>
          <p:nvSpPr>
            <p:cNvPr id="5" name="object 5"/>
            <p:cNvSpPr/>
            <p:nvPr/>
          </p:nvSpPr>
          <p:spPr>
            <a:xfrm>
              <a:off x="3963034" y="940435"/>
              <a:ext cx="3657600" cy="1934210"/>
            </a:xfrm>
            <a:custGeom>
              <a:avLst/>
              <a:gdLst/>
              <a:ahLst/>
              <a:cxnLst/>
              <a:rect l="l" t="t" r="r" b="b"/>
              <a:pathLst>
                <a:path w="3657600" h="1934210">
                  <a:moveTo>
                    <a:pt x="0" y="241935"/>
                  </a:moveTo>
                  <a:lnTo>
                    <a:pt x="2690495" y="241935"/>
                  </a:lnTo>
                  <a:lnTo>
                    <a:pt x="2690495" y="0"/>
                  </a:lnTo>
                  <a:lnTo>
                    <a:pt x="3657600" y="967105"/>
                  </a:lnTo>
                  <a:lnTo>
                    <a:pt x="2690495" y="1934210"/>
                  </a:lnTo>
                  <a:lnTo>
                    <a:pt x="2690495" y="1692275"/>
                  </a:lnTo>
                  <a:lnTo>
                    <a:pt x="0" y="1692275"/>
                  </a:lnTo>
                  <a:lnTo>
                    <a:pt x="0" y="241935"/>
                  </a:lnTo>
                  <a:close/>
                </a:path>
              </a:pathLst>
            </a:custGeom>
            <a:ln w="25400">
              <a:solidFill>
                <a:srgbClr val="FFF8D2"/>
              </a:solidFill>
            </a:ln>
          </p:spPr>
          <p:txBody>
            <a:bodyPr wrap="square" lIns="0" tIns="0" rIns="0" bIns="0" rtlCol="0"/>
            <a:lstStyle/>
            <a:p>
              <a:endParaRPr/>
            </a:p>
          </p:txBody>
        </p:sp>
        <p:sp>
          <p:nvSpPr>
            <p:cNvPr id="6" name="object 6"/>
            <p:cNvSpPr/>
            <p:nvPr/>
          </p:nvSpPr>
          <p:spPr>
            <a:xfrm>
              <a:off x="1524635" y="940435"/>
              <a:ext cx="2438400" cy="1934210"/>
            </a:xfrm>
            <a:custGeom>
              <a:avLst/>
              <a:gdLst/>
              <a:ahLst/>
              <a:cxnLst/>
              <a:rect l="l" t="t" r="r" b="b"/>
              <a:pathLst>
                <a:path w="2438400" h="1934210">
                  <a:moveTo>
                    <a:pt x="2116455" y="0"/>
                  </a:moveTo>
                  <a:lnTo>
                    <a:pt x="322580" y="0"/>
                  </a:lnTo>
                  <a:lnTo>
                    <a:pt x="274955" y="3810"/>
                  </a:lnTo>
                  <a:lnTo>
                    <a:pt x="229235" y="13970"/>
                  </a:lnTo>
                  <a:lnTo>
                    <a:pt x="186690" y="29845"/>
                  </a:lnTo>
                  <a:lnTo>
                    <a:pt x="146685" y="52069"/>
                  </a:lnTo>
                  <a:lnTo>
                    <a:pt x="111125" y="79375"/>
                  </a:lnTo>
                  <a:lnTo>
                    <a:pt x="79375" y="111125"/>
                  </a:lnTo>
                  <a:lnTo>
                    <a:pt x="52069" y="146685"/>
                  </a:lnTo>
                  <a:lnTo>
                    <a:pt x="29844" y="186690"/>
                  </a:lnTo>
                  <a:lnTo>
                    <a:pt x="13969" y="229235"/>
                  </a:lnTo>
                  <a:lnTo>
                    <a:pt x="3810" y="274955"/>
                  </a:lnTo>
                  <a:lnTo>
                    <a:pt x="0" y="322580"/>
                  </a:lnTo>
                  <a:lnTo>
                    <a:pt x="0" y="1611630"/>
                  </a:lnTo>
                  <a:lnTo>
                    <a:pt x="3810" y="1659255"/>
                  </a:lnTo>
                  <a:lnTo>
                    <a:pt x="13969" y="1704975"/>
                  </a:lnTo>
                  <a:lnTo>
                    <a:pt x="29844" y="1747520"/>
                  </a:lnTo>
                  <a:lnTo>
                    <a:pt x="52069" y="1787525"/>
                  </a:lnTo>
                  <a:lnTo>
                    <a:pt x="79375" y="1823085"/>
                  </a:lnTo>
                  <a:lnTo>
                    <a:pt x="111125" y="1854835"/>
                  </a:lnTo>
                  <a:lnTo>
                    <a:pt x="146685" y="1882139"/>
                  </a:lnTo>
                  <a:lnTo>
                    <a:pt x="186690" y="1904364"/>
                  </a:lnTo>
                  <a:lnTo>
                    <a:pt x="229235" y="1920239"/>
                  </a:lnTo>
                  <a:lnTo>
                    <a:pt x="274955" y="1930400"/>
                  </a:lnTo>
                  <a:lnTo>
                    <a:pt x="322580" y="1934210"/>
                  </a:lnTo>
                  <a:lnTo>
                    <a:pt x="2116455" y="1934210"/>
                  </a:lnTo>
                  <a:lnTo>
                    <a:pt x="2164080" y="1930400"/>
                  </a:lnTo>
                  <a:lnTo>
                    <a:pt x="2209165" y="1920239"/>
                  </a:lnTo>
                  <a:lnTo>
                    <a:pt x="2252345" y="1904364"/>
                  </a:lnTo>
                  <a:lnTo>
                    <a:pt x="2291715" y="1882139"/>
                  </a:lnTo>
                  <a:lnTo>
                    <a:pt x="2327910" y="1854835"/>
                  </a:lnTo>
                  <a:lnTo>
                    <a:pt x="2359660" y="1823085"/>
                  </a:lnTo>
                  <a:lnTo>
                    <a:pt x="2386330" y="1787525"/>
                  </a:lnTo>
                  <a:lnTo>
                    <a:pt x="2408555" y="1747520"/>
                  </a:lnTo>
                  <a:lnTo>
                    <a:pt x="2425065" y="1704975"/>
                  </a:lnTo>
                  <a:lnTo>
                    <a:pt x="2435225" y="1659255"/>
                  </a:lnTo>
                  <a:lnTo>
                    <a:pt x="2438400" y="1611630"/>
                  </a:lnTo>
                  <a:lnTo>
                    <a:pt x="2438400" y="322580"/>
                  </a:lnTo>
                  <a:lnTo>
                    <a:pt x="2435225" y="274955"/>
                  </a:lnTo>
                  <a:lnTo>
                    <a:pt x="2425065" y="229235"/>
                  </a:lnTo>
                  <a:lnTo>
                    <a:pt x="2408555" y="186690"/>
                  </a:lnTo>
                  <a:lnTo>
                    <a:pt x="2386330" y="146685"/>
                  </a:lnTo>
                  <a:lnTo>
                    <a:pt x="2359660" y="111125"/>
                  </a:lnTo>
                  <a:lnTo>
                    <a:pt x="2327910" y="79375"/>
                  </a:lnTo>
                  <a:lnTo>
                    <a:pt x="2291715" y="52069"/>
                  </a:lnTo>
                  <a:lnTo>
                    <a:pt x="2252345" y="29845"/>
                  </a:lnTo>
                  <a:lnTo>
                    <a:pt x="2209165" y="13970"/>
                  </a:lnTo>
                  <a:lnTo>
                    <a:pt x="2164080" y="3810"/>
                  </a:lnTo>
                  <a:lnTo>
                    <a:pt x="2116455" y="0"/>
                  </a:lnTo>
                  <a:close/>
                </a:path>
              </a:pathLst>
            </a:custGeom>
            <a:solidFill>
              <a:srgbClr val="FFEF6B"/>
            </a:solidFill>
          </p:spPr>
          <p:txBody>
            <a:bodyPr wrap="square" lIns="0" tIns="0" rIns="0" bIns="0" rtlCol="0"/>
            <a:lstStyle/>
            <a:p>
              <a:endParaRPr/>
            </a:p>
          </p:txBody>
        </p:sp>
        <p:sp>
          <p:nvSpPr>
            <p:cNvPr id="7" name="object 7"/>
            <p:cNvSpPr/>
            <p:nvPr/>
          </p:nvSpPr>
          <p:spPr>
            <a:xfrm>
              <a:off x="1524635" y="940435"/>
              <a:ext cx="2438400" cy="1934210"/>
            </a:xfrm>
            <a:custGeom>
              <a:avLst/>
              <a:gdLst/>
              <a:ahLst/>
              <a:cxnLst/>
              <a:rect l="l" t="t" r="r" b="b"/>
              <a:pathLst>
                <a:path w="2438400" h="1934210">
                  <a:moveTo>
                    <a:pt x="0" y="322579"/>
                  </a:moveTo>
                  <a:lnTo>
                    <a:pt x="3810" y="274954"/>
                  </a:lnTo>
                  <a:lnTo>
                    <a:pt x="13970" y="229234"/>
                  </a:lnTo>
                  <a:lnTo>
                    <a:pt x="29845" y="186689"/>
                  </a:lnTo>
                  <a:lnTo>
                    <a:pt x="52069" y="146684"/>
                  </a:lnTo>
                  <a:lnTo>
                    <a:pt x="79375" y="111124"/>
                  </a:lnTo>
                  <a:lnTo>
                    <a:pt x="111125" y="79374"/>
                  </a:lnTo>
                  <a:lnTo>
                    <a:pt x="146685" y="52069"/>
                  </a:lnTo>
                  <a:lnTo>
                    <a:pt x="186690" y="29844"/>
                  </a:lnTo>
                  <a:lnTo>
                    <a:pt x="229235" y="13969"/>
                  </a:lnTo>
                  <a:lnTo>
                    <a:pt x="274955" y="3809"/>
                  </a:lnTo>
                  <a:lnTo>
                    <a:pt x="322580" y="0"/>
                  </a:lnTo>
                  <a:lnTo>
                    <a:pt x="2116455" y="0"/>
                  </a:lnTo>
                  <a:lnTo>
                    <a:pt x="2164080" y="3809"/>
                  </a:lnTo>
                  <a:lnTo>
                    <a:pt x="2209165" y="13969"/>
                  </a:lnTo>
                  <a:lnTo>
                    <a:pt x="2252345" y="29844"/>
                  </a:lnTo>
                  <a:lnTo>
                    <a:pt x="2291715" y="52069"/>
                  </a:lnTo>
                  <a:lnTo>
                    <a:pt x="2327910" y="79374"/>
                  </a:lnTo>
                  <a:lnTo>
                    <a:pt x="2359660" y="111124"/>
                  </a:lnTo>
                  <a:lnTo>
                    <a:pt x="2386330" y="146684"/>
                  </a:lnTo>
                  <a:lnTo>
                    <a:pt x="2408555" y="186689"/>
                  </a:lnTo>
                  <a:lnTo>
                    <a:pt x="2425065" y="229234"/>
                  </a:lnTo>
                  <a:lnTo>
                    <a:pt x="2435225" y="274954"/>
                  </a:lnTo>
                  <a:lnTo>
                    <a:pt x="2438400" y="322579"/>
                  </a:lnTo>
                  <a:lnTo>
                    <a:pt x="2438400" y="1611629"/>
                  </a:lnTo>
                  <a:lnTo>
                    <a:pt x="2435225" y="1659254"/>
                  </a:lnTo>
                  <a:lnTo>
                    <a:pt x="2425065" y="1704974"/>
                  </a:lnTo>
                  <a:lnTo>
                    <a:pt x="2408555" y="1747519"/>
                  </a:lnTo>
                  <a:lnTo>
                    <a:pt x="2386330" y="1787524"/>
                  </a:lnTo>
                  <a:lnTo>
                    <a:pt x="2359660" y="1823084"/>
                  </a:lnTo>
                  <a:lnTo>
                    <a:pt x="2327910" y="1854834"/>
                  </a:lnTo>
                  <a:lnTo>
                    <a:pt x="2291715" y="1882139"/>
                  </a:lnTo>
                  <a:lnTo>
                    <a:pt x="2252345" y="1904364"/>
                  </a:lnTo>
                  <a:lnTo>
                    <a:pt x="2209165" y="1920239"/>
                  </a:lnTo>
                  <a:lnTo>
                    <a:pt x="2164080" y="1930399"/>
                  </a:lnTo>
                  <a:lnTo>
                    <a:pt x="2116455" y="1934209"/>
                  </a:lnTo>
                  <a:lnTo>
                    <a:pt x="322580" y="1934209"/>
                  </a:lnTo>
                  <a:lnTo>
                    <a:pt x="274955" y="1930399"/>
                  </a:lnTo>
                  <a:lnTo>
                    <a:pt x="229235" y="1920239"/>
                  </a:lnTo>
                  <a:lnTo>
                    <a:pt x="186690" y="1904364"/>
                  </a:lnTo>
                  <a:lnTo>
                    <a:pt x="146685" y="1882139"/>
                  </a:lnTo>
                  <a:lnTo>
                    <a:pt x="111125" y="1854834"/>
                  </a:lnTo>
                  <a:lnTo>
                    <a:pt x="79375" y="1823084"/>
                  </a:lnTo>
                  <a:lnTo>
                    <a:pt x="52069" y="1787524"/>
                  </a:lnTo>
                  <a:lnTo>
                    <a:pt x="29845" y="1747519"/>
                  </a:lnTo>
                  <a:lnTo>
                    <a:pt x="13970" y="1704974"/>
                  </a:lnTo>
                  <a:lnTo>
                    <a:pt x="3810" y="1659254"/>
                  </a:lnTo>
                  <a:lnTo>
                    <a:pt x="0" y="1611629"/>
                  </a:lnTo>
                  <a:lnTo>
                    <a:pt x="0" y="322579"/>
                  </a:lnTo>
                  <a:close/>
                </a:path>
              </a:pathLst>
            </a:custGeom>
            <a:ln w="25399">
              <a:solidFill>
                <a:srgbClr val="FFFFFF"/>
              </a:solidFill>
            </a:ln>
          </p:spPr>
          <p:txBody>
            <a:bodyPr wrap="square" lIns="0" tIns="0" rIns="0" bIns="0" rtlCol="0"/>
            <a:lstStyle/>
            <a:p>
              <a:endParaRPr/>
            </a:p>
          </p:txBody>
        </p:sp>
        <p:sp>
          <p:nvSpPr>
            <p:cNvPr id="8" name="object 8"/>
            <p:cNvSpPr/>
            <p:nvPr/>
          </p:nvSpPr>
          <p:spPr>
            <a:xfrm>
              <a:off x="3938492" y="3076430"/>
              <a:ext cx="3657600" cy="1908175"/>
            </a:xfrm>
            <a:custGeom>
              <a:avLst/>
              <a:gdLst/>
              <a:ahLst/>
              <a:cxnLst/>
              <a:rect l="l" t="t" r="r" b="b"/>
              <a:pathLst>
                <a:path w="3657600" h="1908175">
                  <a:moveTo>
                    <a:pt x="2689860" y="0"/>
                  </a:moveTo>
                  <a:lnTo>
                    <a:pt x="2689860" y="241935"/>
                  </a:lnTo>
                  <a:lnTo>
                    <a:pt x="0" y="241935"/>
                  </a:lnTo>
                  <a:lnTo>
                    <a:pt x="0" y="1693545"/>
                  </a:lnTo>
                  <a:lnTo>
                    <a:pt x="2689860" y="1693545"/>
                  </a:lnTo>
                  <a:lnTo>
                    <a:pt x="2689860" y="1908175"/>
                  </a:lnTo>
                  <a:lnTo>
                    <a:pt x="2717165" y="1908175"/>
                  </a:lnTo>
                  <a:lnTo>
                    <a:pt x="3657600" y="967740"/>
                  </a:lnTo>
                  <a:lnTo>
                    <a:pt x="2689860" y="0"/>
                  </a:lnTo>
                  <a:close/>
                </a:path>
              </a:pathLst>
            </a:custGeom>
            <a:solidFill>
              <a:srgbClr val="FFFFFF">
                <a:alpha val="90194"/>
              </a:srgbClr>
            </a:solidFill>
          </p:spPr>
          <p:txBody>
            <a:bodyPr wrap="square" lIns="0" tIns="0" rIns="0" bIns="0" rtlCol="0"/>
            <a:lstStyle/>
            <a:p>
              <a:endParaRPr/>
            </a:p>
          </p:txBody>
        </p:sp>
        <p:sp>
          <p:nvSpPr>
            <p:cNvPr id="9" name="object 9"/>
            <p:cNvSpPr/>
            <p:nvPr/>
          </p:nvSpPr>
          <p:spPr>
            <a:xfrm>
              <a:off x="3938492" y="3079677"/>
              <a:ext cx="3657600" cy="1908175"/>
            </a:xfrm>
            <a:custGeom>
              <a:avLst/>
              <a:gdLst/>
              <a:ahLst/>
              <a:cxnLst/>
              <a:rect l="l" t="t" r="r" b="b"/>
              <a:pathLst>
                <a:path w="3657600" h="1908175">
                  <a:moveTo>
                    <a:pt x="0" y="241935"/>
                  </a:moveTo>
                  <a:lnTo>
                    <a:pt x="2689860" y="241935"/>
                  </a:lnTo>
                  <a:lnTo>
                    <a:pt x="2689860" y="0"/>
                  </a:lnTo>
                  <a:lnTo>
                    <a:pt x="3657600" y="967740"/>
                  </a:lnTo>
                  <a:lnTo>
                    <a:pt x="2717165" y="1908174"/>
                  </a:lnTo>
                </a:path>
                <a:path w="3657600" h="1908175">
                  <a:moveTo>
                    <a:pt x="2689860" y="1908174"/>
                  </a:moveTo>
                  <a:lnTo>
                    <a:pt x="2689860" y="1693545"/>
                  </a:lnTo>
                  <a:lnTo>
                    <a:pt x="0" y="1693545"/>
                  </a:lnTo>
                  <a:lnTo>
                    <a:pt x="0" y="241935"/>
                  </a:lnTo>
                </a:path>
              </a:pathLst>
            </a:custGeom>
            <a:ln w="25400">
              <a:solidFill>
                <a:srgbClr val="FFFFFF"/>
              </a:solidFill>
            </a:ln>
          </p:spPr>
          <p:txBody>
            <a:bodyPr wrap="square" lIns="0" tIns="0" rIns="0" bIns="0" rtlCol="0"/>
            <a:lstStyle/>
            <a:p>
              <a:endParaRPr/>
            </a:p>
          </p:txBody>
        </p:sp>
        <p:sp>
          <p:nvSpPr>
            <p:cNvPr id="10" name="object 10"/>
            <p:cNvSpPr/>
            <p:nvPr/>
          </p:nvSpPr>
          <p:spPr>
            <a:xfrm>
              <a:off x="1500092" y="3068565"/>
              <a:ext cx="2438400" cy="1922534"/>
            </a:xfrm>
            <a:custGeom>
              <a:avLst/>
              <a:gdLst/>
              <a:ahLst/>
              <a:cxnLst/>
              <a:rect l="l" t="t" r="r" b="b"/>
              <a:pathLst>
                <a:path w="2438400" h="1908175">
                  <a:moveTo>
                    <a:pt x="2115820" y="0"/>
                  </a:moveTo>
                  <a:lnTo>
                    <a:pt x="322580" y="0"/>
                  </a:lnTo>
                  <a:lnTo>
                    <a:pt x="274955" y="3810"/>
                  </a:lnTo>
                  <a:lnTo>
                    <a:pt x="229234" y="13970"/>
                  </a:lnTo>
                  <a:lnTo>
                    <a:pt x="186689" y="30480"/>
                  </a:lnTo>
                  <a:lnTo>
                    <a:pt x="147319" y="52069"/>
                  </a:lnTo>
                  <a:lnTo>
                    <a:pt x="111125" y="79375"/>
                  </a:lnTo>
                  <a:lnTo>
                    <a:pt x="79375" y="111125"/>
                  </a:lnTo>
                  <a:lnTo>
                    <a:pt x="52069" y="147320"/>
                  </a:lnTo>
                  <a:lnTo>
                    <a:pt x="29844" y="186690"/>
                  </a:lnTo>
                  <a:lnTo>
                    <a:pt x="13969" y="229870"/>
                  </a:lnTo>
                  <a:lnTo>
                    <a:pt x="3809" y="274955"/>
                  </a:lnTo>
                  <a:lnTo>
                    <a:pt x="0" y="322580"/>
                  </a:lnTo>
                  <a:lnTo>
                    <a:pt x="0" y="1612900"/>
                  </a:lnTo>
                  <a:lnTo>
                    <a:pt x="3809" y="1661160"/>
                  </a:lnTo>
                  <a:lnTo>
                    <a:pt x="13969" y="1706245"/>
                  </a:lnTo>
                  <a:lnTo>
                    <a:pt x="29844" y="1749425"/>
                  </a:lnTo>
                  <a:lnTo>
                    <a:pt x="52069" y="1788795"/>
                  </a:lnTo>
                  <a:lnTo>
                    <a:pt x="79375" y="1824989"/>
                  </a:lnTo>
                  <a:lnTo>
                    <a:pt x="111125" y="1856739"/>
                  </a:lnTo>
                  <a:lnTo>
                    <a:pt x="147319" y="1884045"/>
                  </a:lnTo>
                  <a:lnTo>
                    <a:pt x="186689" y="1905635"/>
                  </a:lnTo>
                  <a:lnTo>
                    <a:pt x="193235" y="1908175"/>
                  </a:lnTo>
                  <a:lnTo>
                    <a:pt x="2245164" y="1908175"/>
                  </a:lnTo>
                  <a:lnTo>
                    <a:pt x="2291715" y="1884045"/>
                  </a:lnTo>
                  <a:lnTo>
                    <a:pt x="2327910" y="1856739"/>
                  </a:lnTo>
                  <a:lnTo>
                    <a:pt x="2359660" y="1824989"/>
                  </a:lnTo>
                  <a:lnTo>
                    <a:pt x="2386330" y="1788795"/>
                  </a:lnTo>
                  <a:lnTo>
                    <a:pt x="2408555" y="1749425"/>
                  </a:lnTo>
                  <a:lnTo>
                    <a:pt x="2425065" y="1706245"/>
                  </a:lnTo>
                  <a:lnTo>
                    <a:pt x="2435225" y="1661160"/>
                  </a:lnTo>
                  <a:lnTo>
                    <a:pt x="2438400" y="1612900"/>
                  </a:lnTo>
                  <a:lnTo>
                    <a:pt x="2438400" y="322580"/>
                  </a:lnTo>
                  <a:lnTo>
                    <a:pt x="2435225" y="274955"/>
                  </a:lnTo>
                  <a:lnTo>
                    <a:pt x="2425065" y="229870"/>
                  </a:lnTo>
                  <a:lnTo>
                    <a:pt x="2408555" y="186690"/>
                  </a:lnTo>
                  <a:lnTo>
                    <a:pt x="2386330" y="147320"/>
                  </a:lnTo>
                  <a:lnTo>
                    <a:pt x="2359660" y="111125"/>
                  </a:lnTo>
                  <a:lnTo>
                    <a:pt x="2327910" y="79375"/>
                  </a:lnTo>
                  <a:lnTo>
                    <a:pt x="2291715" y="52069"/>
                  </a:lnTo>
                  <a:lnTo>
                    <a:pt x="2251710" y="30480"/>
                  </a:lnTo>
                  <a:lnTo>
                    <a:pt x="2209165" y="13970"/>
                  </a:lnTo>
                  <a:lnTo>
                    <a:pt x="2163445" y="3810"/>
                  </a:lnTo>
                  <a:lnTo>
                    <a:pt x="2115820" y="0"/>
                  </a:lnTo>
                  <a:close/>
                </a:path>
              </a:pathLst>
            </a:custGeom>
            <a:solidFill>
              <a:srgbClr val="FFFFFF"/>
            </a:solidFill>
          </p:spPr>
          <p:txBody>
            <a:bodyPr wrap="square" lIns="0" tIns="0" rIns="0" bIns="0" rtlCol="0"/>
            <a:lstStyle/>
            <a:p>
              <a:endParaRPr/>
            </a:p>
          </p:txBody>
        </p:sp>
      </p:grpSp>
      <p:sp>
        <p:nvSpPr>
          <p:cNvPr id="12" name="object 12"/>
          <p:cNvSpPr txBox="1"/>
          <p:nvPr/>
        </p:nvSpPr>
        <p:spPr>
          <a:xfrm>
            <a:off x="1815210" y="1588380"/>
            <a:ext cx="1857250" cy="618887"/>
          </a:xfrm>
          <a:prstGeom prst="rect">
            <a:avLst/>
          </a:prstGeom>
        </p:spPr>
        <p:txBody>
          <a:bodyPr vert="horz" wrap="square" lIns="0" tIns="21590" rIns="0" bIns="0" rtlCol="0">
            <a:spAutoFit/>
          </a:bodyPr>
          <a:lstStyle/>
          <a:p>
            <a:pPr marL="134620" marR="5080" indent="-121920" algn="ctr">
              <a:lnSpc>
                <a:spcPct val="96900"/>
              </a:lnSpc>
              <a:spcBef>
                <a:spcPts val="170"/>
              </a:spcBef>
            </a:pPr>
            <a:r>
              <a:rPr sz="2000" spc="-5" dirty="0">
                <a:latin typeface="Calibri"/>
                <a:cs typeface="Calibri"/>
              </a:rPr>
              <a:t>Einführung</a:t>
            </a:r>
            <a:r>
              <a:rPr sz="2000" spc="-75" dirty="0">
                <a:latin typeface="Calibri"/>
                <a:cs typeface="Calibri"/>
              </a:rPr>
              <a:t> </a:t>
            </a:r>
            <a:r>
              <a:rPr sz="2000" spc="-35" dirty="0">
                <a:latin typeface="Calibri"/>
                <a:cs typeface="Calibri"/>
              </a:rPr>
              <a:t>in </a:t>
            </a:r>
            <a:r>
              <a:rPr lang="de-AT" sz="2000" spc="-35" dirty="0">
                <a:latin typeface="Calibri"/>
                <a:cs typeface="Calibri"/>
              </a:rPr>
              <a:t>die </a:t>
            </a:r>
            <a:r>
              <a:rPr sz="2000" spc="-434" dirty="0">
                <a:latin typeface="Calibri"/>
                <a:cs typeface="Calibri"/>
              </a:rPr>
              <a:t> </a:t>
            </a:r>
            <a:r>
              <a:rPr lang="de-AT" sz="2000" spc="-5" dirty="0">
                <a:latin typeface="Calibri"/>
                <a:cs typeface="Calibri"/>
              </a:rPr>
              <a:t>s</a:t>
            </a:r>
            <a:r>
              <a:rPr sz="2000" spc="-5" dirty="0" err="1">
                <a:latin typeface="Calibri"/>
                <a:cs typeface="Calibri"/>
              </a:rPr>
              <a:t>oziale</a:t>
            </a:r>
            <a:r>
              <a:rPr lang="de-AT" sz="2000" spc="-5" dirty="0">
                <a:latin typeface="Calibri"/>
                <a:cs typeface="Calibri"/>
              </a:rPr>
              <a:t>n</a:t>
            </a:r>
            <a:r>
              <a:rPr sz="2000" dirty="0">
                <a:latin typeface="Calibri"/>
                <a:cs typeface="Calibri"/>
              </a:rPr>
              <a:t> </a:t>
            </a:r>
            <a:r>
              <a:rPr sz="2000" spc="-15" dirty="0">
                <a:latin typeface="Calibri"/>
                <a:cs typeface="Calibri"/>
              </a:rPr>
              <a:t>Medien</a:t>
            </a:r>
            <a:endParaRPr sz="2000" dirty="0">
              <a:latin typeface="Calibri"/>
              <a:cs typeface="Calibri"/>
            </a:endParaRPr>
          </a:p>
        </p:txBody>
      </p:sp>
      <p:sp>
        <p:nvSpPr>
          <p:cNvPr id="13" name="object 13"/>
          <p:cNvSpPr txBox="1"/>
          <p:nvPr/>
        </p:nvSpPr>
        <p:spPr>
          <a:xfrm>
            <a:off x="3958559" y="1179322"/>
            <a:ext cx="2859405" cy="1443985"/>
          </a:xfrm>
          <a:prstGeom prst="rect">
            <a:avLst/>
          </a:prstGeom>
        </p:spPr>
        <p:txBody>
          <a:bodyPr vert="horz" wrap="square" lIns="0" tIns="27940" rIns="0" bIns="0" rtlCol="0">
            <a:spAutoFit/>
          </a:bodyPr>
          <a:lstStyle/>
          <a:p>
            <a:pPr marL="127635" marR="337820" indent="-114300">
              <a:lnSpc>
                <a:spcPct val="91500"/>
              </a:lnSpc>
              <a:spcBef>
                <a:spcPts val="220"/>
              </a:spcBef>
              <a:buChar char="•"/>
              <a:tabLst>
                <a:tab pos="128270" algn="l"/>
              </a:tabLst>
            </a:pPr>
            <a:r>
              <a:rPr sz="1200" spc="-5" dirty="0">
                <a:latin typeface="Calibri"/>
                <a:cs typeface="Calibri"/>
              </a:rPr>
              <a:t>Einführung </a:t>
            </a:r>
            <a:r>
              <a:rPr sz="1200" dirty="0">
                <a:latin typeface="Calibri"/>
                <a:cs typeface="Calibri"/>
              </a:rPr>
              <a:t>in </a:t>
            </a:r>
            <a:r>
              <a:rPr sz="1200" spc="-5" dirty="0">
                <a:latin typeface="Calibri"/>
                <a:cs typeface="Calibri"/>
              </a:rPr>
              <a:t>die verschiedenen Social </a:t>
            </a:r>
            <a:r>
              <a:rPr sz="1200" spc="-260" dirty="0">
                <a:latin typeface="Calibri"/>
                <a:cs typeface="Calibri"/>
              </a:rPr>
              <a:t> </a:t>
            </a:r>
            <a:r>
              <a:rPr sz="1200" spc="-5" dirty="0">
                <a:latin typeface="Calibri"/>
                <a:cs typeface="Calibri"/>
              </a:rPr>
              <a:t>Media-Plattformen, </a:t>
            </a:r>
            <a:r>
              <a:rPr sz="1200" dirty="0">
                <a:latin typeface="Calibri"/>
                <a:cs typeface="Calibri"/>
              </a:rPr>
              <a:t>wer </a:t>
            </a:r>
            <a:r>
              <a:rPr sz="1200" spc="-5" dirty="0">
                <a:latin typeface="Calibri"/>
                <a:cs typeface="Calibri"/>
              </a:rPr>
              <a:t>sie nutzt und </a:t>
            </a:r>
            <a:r>
              <a:rPr sz="1200" dirty="0">
                <a:latin typeface="Calibri"/>
                <a:cs typeface="Calibri"/>
              </a:rPr>
              <a:t> </a:t>
            </a:r>
            <a:r>
              <a:rPr sz="1200" spc="-5" dirty="0">
                <a:latin typeface="Calibri"/>
                <a:cs typeface="Calibri"/>
              </a:rPr>
              <a:t>welche Funktionen die verschiedenen </a:t>
            </a:r>
            <a:r>
              <a:rPr sz="1200" dirty="0">
                <a:latin typeface="Calibri"/>
                <a:cs typeface="Calibri"/>
              </a:rPr>
              <a:t> </a:t>
            </a:r>
            <a:r>
              <a:rPr sz="1200" spc="-5" dirty="0">
                <a:latin typeface="Calibri"/>
                <a:cs typeface="Calibri"/>
              </a:rPr>
              <a:t>sozialen</a:t>
            </a:r>
            <a:r>
              <a:rPr sz="1200" spc="-10" dirty="0">
                <a:latin typeface="Calibri"/>
                <a:cs typeface="Calibri"/>
              </a:rPr>
              <a:t> </a:t>
            </a:r>
            <a:r>
              <a:rPr sz="1200" dirty="0">
                <a:latin typeface="Calibri"/>
                <a:cs typeface="Calibri"/>
              </a:rPr>
              <a:t>Kanäle </a:t>
            </a:r>
            <a:r>
              <a:rPr sz="1200" spc="-5" dirty="0">
                <a:latin typeface="Calibri"/>
                <a:cs typeface="Calibri"/>
              </a:rPr>
              <a:t>haben.</a:t>
            </a:r>
            <a:endParaRPr sz="1200" dirty="0">
              <a:latin typeface="Calibri"/>
              <a:cs typeface="Calibri"/>
            </a:endParaRPr>
          </a:p>
          <a:p>
            <a:pPr marL="127635" indent="-115570">
              <a:lnSpc>
                <a:spcPct val="100000"/>
              </a:lnSpc>
              <a:spcBef>
                <a:spcPts val="95"/>
              </a:spcBef>
              <a:buChar char="•"/>
              <a:tabLst>
                <a:tab pos="128270" algn="l"/>
              </a:tabLst>
            </a:pPr>
            <a:r>
              <a:rPr sz="1200" dirty="0">
                <a:latin typeface="Calibri"/>
                <a:cs typeface="Calibri"/>
              </a:rPr>
              <a:t>Warum</a:t>
            </a:r>
            <a:r>
              <a:rPr sz="1200" spc="-15" dirty="0">
                <a:latin typeface="Calibri"/>
                <a:cs typeface="Calibri"/>
              </a:rPr>
              <a:t> </a:t>
            </a:r>
            <a:r>
              <a:rPr sz="1200" spc="-5" dirty="0">
                <a:latin typeface="Calibri"/>
                <a:cs typeface="Calibri"/>
              </a:rPr>
              <a:t>sind</a:t>
            </a:r>
            <a:r>
              <a:rPr sz="1200" spc="-20" dirty="0">
                <a:latin typeface="Calibri"/>
                <a:cs typeface="Calibri"/>
              </a:rPr>
              <a:t> </a:t>
            </a:r>
            <a:r>
              <a:rPr sz="1200" spc="-5" dirty="0">
                <a:latin typeface="Calibri"/>
                <a:cs typeface="Calibri"/>
              </a:rPr>
              <a:t>soziale</a:t>
            </a:r>
            <a:r>
              <a:rPr sz="1200" spc="-15" dirty="0">
                <a:latin typeface="Calibri"/>
                <a:cs typeface="Calibri"/>
              </a:rPr>
              <a:t> </a:t>
            </a:r>
            <a:r>
              <a:rPr sz="1200" dirty="0">
                <a:latin typeface="Calibri"/>
                <a:cs typeface="Calibri"/>
              </a:rPr>
              <a:t>Medien</a:t>
            </a:r>
            <a:r>
              <a:rPr sz="1200" spc="-20" dirty="0">
                <a:latin typeface="Calibri"/>
                <a:cs typeface="Calibri"/>
              </a:rPr>
              <a:t> </a:t>
            </a:r>
            <a:r>
              <a:rPr sz="1200" spc="-5" dirty="0">
                <a:latin typeface="Calibri"/>
                <a:cs typeface="Calibri"/>
              </a:rPr>
              <a:t>so</a:t>
            </a:r>
            <a:r>
              <a:rPr sz="1200" spc="-20" dirty="0">
                <a:latin typeface="Calibri"/>
                <a:cs typeface="Calibri"/>
              </a:rPr>
              <a:t> </a:t>
            </a:r>
            <a:r>
              <a:rPr sz="1200" spc="-10" dirty="0">
                <a:latin typeface="Calibri"/>
                <a:cs typeface="Calibri"/>
              </a:rPr>
              <a:t>beliebt?</a:t>
            </a:r>
            <a:endParaRPr sz="1200" dirty="0">
              <a:latin typeface="Calibri"/>
              <a:cs typeface="Calibri"/>
            </a:endParaRPr>
          </a:p>
          <a:p>
            <a:pPr marL="127635" marR="5080" indent="-114300">
              <a:lnSpc>
                <a:spcPts val="1320"/>
              </a:lnSpc>
              <a:spcBef>
                <a:spcPts val="250"/>
              </a:spcBef>
              <a:buChar char="•"/>
              <a:tabLst>
                <a:tab pos="128270" algn="l"/>
              </a:tabLst>
            </a:pPr>
            <a:r>
              <a:rPr sz="1200" dirty="0">
                <a:latin typeface="Calibri"/>
                <a:cs typeface="Calibri"/>
              </a:rPr>
              <a:t>Was </a:t>
            </a:r>
            <a:r>
              <a:rPr sz="1200" spc="-5" dirty="0">
                <a:latin typeface="Calibri"/>
                <a:cs typeface="Calibri"/>
              </a:rPr>
              <a:t>sind die neuesten Social </a:t>
            </a:r>
            <a:r>
              <a:rPr sz="1200" dirty="0">
                <a:latin typeface="Calibri"/>
                <a:cs typeface="Calibri"/>
              </a:rPr>
              <a:t>Media-Kanäle, </a:t>
            </a:r>
            <a:r>
              <a:rPr sz="1200" spc="-260" dirty="0">
                <a:latin typeface="Calibri"/>
                <a:cs typeface="Calibri"/>
              </a:rPr>
              <a:t> </a:t>
            </a:r>
            <a:r>
              <a:rPr sz="1200" spc="-5" dirty="0">
                <a:latin typeface="Calibri"/>
                <a:cs typeface="Calibri"/>
              </a:rPr>
              <a:t>die</a:t>
            </a:r>
            <a:r>
              <a:rPr sz="1200" spc="15" dirty="0">
                <a:latin typeface="Calibri"/>
                <a:cs typeface="Calibri"/>
              </a:rPr>
              <a:t> </a:t>
            </a:r>
            <a:r>
              <a:rPr sz="1200" spc="-5" dirty="0">
                <a:latin typeface="Calibri"/>
                <a:cs typeface="Calibri"/>
              </a:rPr>
              <a:t>Sie</a:t>
            </a:r>
            <a:r>
              <a:rPr sz="1200" spc="20" dirty="0">
                <a:latin typeface="Calibri"/>
                <a:cs typeface="Calibri"/>
              </a:rPr>
              <a:t> </a:t>
            </a:r>
            <a:r>
              <a:rPr sz="1200" spc="-5" dirty="0">
                <a:latin typeface="Calibri"/>
                <a:cs typeface="Calibri"/>
              </a:rPr>
              <a:t>kennen</a:t>
            </a:r>
            <a:r>
              <a:rPr sz="1200" spc="25" dirty="0">
                <a:latin typeface="Calibri"/>
                <a:cs typeface="Calibri"/>
              </a:rPr>
              <a:t> </a:t>
            </a:r>
            <a:r>
              <a:rPr sz="1200" spc="-5" dirty="0" err="1">
                <a:latin typeface="Calibri"/>
                <a:cs typeface="Calibri"/>
              </a:rPr>
              <a:t>sollten</a:t>
            </a:r>
            <a:r>
              <a:rPr sz="1200" spc="20" dirty="0">
                <a:latin typeface="Calibri"/>
                <a:cs typeface="Calibri"/>
              </a:rPr>
              <a:t> </a:t>
            </a:r>
            <a:r>
              <a:rPr lang="de-AT" sz="1200" spc="20" dirty="0">
                <a:latin typeface="Calibri"/>
                <a:cs typeface="Calibri"/>
              </a:rPr>
              <a:t>– Einführung in </a:t>
            </a:r>
            <a:r>
              <a:rPr sz="1200" spc="-5" dirty="0">
                <a:latin typeface="Calibri"/>
                <a:cs typeface="Calibri"/>
              </a:rPr>
              <a:t>TikTok</a:t>
            </a:r>
            <a:endParaRPr sz="1200" dirty="0">
              <a:latin typeface="Calibri"/>
              <a:cs typeface="Calibri"/>
            </a:endParaRPr>
          </a:p>
        </p:txBody>
      </p:sp>
      <p:sp>
        <p:nvSpPr>
          <p:cNvPr id="14" name="object 14"/>
          <p:cNvSpPr txBox="1"/>
          <p:nvPr/>
        </p:nvSpPr>
        <p:spPr>
          <a:xfrm>
            <a:off x="1745805" y="3570819"/>
            <a:ext cx="1996060" cy="887935"/>
          </a:xfrm>
          <a:prstGeom prst="rect">
            <a:avLst/>
          </a:prstGeom>
        </p:spPr>
        <p:txBody>
          <a:bodyPr vert="horz" wrap="square" lIns="0" tIns="38100" rIns="0" bIns="0" rtlCol="0">
            <a:spAutoFit/>
          </a:bodyPr>
          <a:lstStyle/>
          <a:p>
            <a:pPr marL="12700" marR="5080" algn="ctr">
              <a:lnSpc>
                <a:spcPct val="91600"/>
              </a:lnSpc>
              <a:spcBef>
                <a:spcPts val="300"/>
              </a:spcBef>
            </a:pPr>
            <a:r>
              <a:rPr sz="2000" spc="-15" dirty="0">
                <a:latin typeface="Calibri"/>
                <a:cs typeface="Calibri"/>
              </a:rPr>
              <a:t>Erkennen</a:t>
            </a:r>
            <a:r>
              <a:rPr sz="2000" spc="-80" dirty="0">
                <a:latin typeface="Calibri"/>
                <a:cs typeface="Calibri"/>
              </a:rPr>
              <a:t> </a:t>
            </a:r>
            <a:r>
              <a:rPr sz="2000" spc="-15" dirty="0">
                <a:latin typeface="Calibri"/>
                <a:cs typeface="Calibri"/>
              </a:rPr>
              <a:t>von </a:t>
            </a:r>
            <a:r>
              <a:rPr sz="2000" spc="-440" dirty="0">
                <a:latin typeface="Calibri"/>
                <a:cs typeface="Calibri"/>
              </a:rPr>
              <a:t> </a:t>
            </a:r>
            <a:r>
              <a:rPr sz="2000" spc="-10" dirty="0">
                <a:latin typeface="Calibri"/>
                <a:cs typeface="Calibri"/>
              </a:rPr>
              <a:t>Fake </a:t>
            </a:r>
            <a:r>
              <a:rPr sz="2000" dirty="0">
                <a:latin typeface="Calibri"/>
                <a:cs typeface="Calibri"/>
              </a:rPr>
              <a:t>News </a:t>
            </a:r>
            <a:r>
              <a:rPr sz="2000" spc="-5" dirty="0">
                <a:latin typeface="Calibri"/>
                <a:cs typeface="Calibri"/>
              </a:rPr>
              <a:t>in</a:t>
            </a:r>
            <a:r>
              <a:rPr lang="de-AT" sz="2000" spc="-5" dirty="0">
                <a:latin typeface="Calibri"/>
                <a:cs typeface="Calibri"/>
              </a:rPr>
              <a:t> den</a:t>
            </a:r>
            <a:r>
              <a:rPr sz="2000" spc="-5" dirty="0">
                <a:latin typeface="Calibri"/>
                <a:cs typeface="Calibri"/>
              </a:rPr>
              <a:t> </a:t>
            </a:r>
            <a:r>
              <a:rPr sz="2000" spc="-440" dirty="0">
                <a:latin typeface="Calibri"/>
                <a:cs typeface="Calibri"/>
              </a:rPr>
              <a:t> </a:t>
            </a:r>
            <a:r>
              <a:rPr sz="2000" spc="-10" dirty="0" err="1">
                <a:latin typeface="Calibri"/>
                <a:cs typeface="Calibri"/>
              </a:rPr>
              <a:t>sozialen</a:t>
            </a:r>
            <a:r>
              <a:rPr sz="2000" spc="-10" dirty="0">
                <a:latin typeface="Calibri"/>
                <a:cs typeface="Calibri"/>
              </a:rPr>
              <a:t> </a:t>
            </a:r>
            <a:r>
              <a:rPr lang="de-AT" sz="2000" spc="-5" dirty="0">
                <a:latin typeface="Calibri"/>
                <a:cs typeface="Calibri"/>
              </a:rPr>
              <a:t>M</a:t>
            </a:r>
            <a:r>
              <a:rPr sz="2000" spc="-15" dirty="0" err="1">
                <a:latin typeface="Calibri"/>
                <a:cs typeface="Calibri"/>
              </a:rPr>
              <a:t>edien</a:t>
            </a:r>
            <a:endParaRPr sz="2000" dirty="0">
              <a:latin typeface="Calibri"/>
              <a:cs typeface="Calibri"/>
            </a:endParaRPr>
          </a:p>
        </p:txBody>
      </p:sp>
      <p:sp>
        <p:nvSpPr>
          <p:cNvPr id="15" name="object 15"/>
          <p:cNvSpPr txBox="1"/>
          <p:nvPr/>
        </p:nvSpPr>
        <p:spPr>
          <a:xfrm>
            <a:off x="3938492" y="3274840"/>
            <a:ext cx="3757708" cy="1479892"/>
          </a:xfrm>
          <a:prstGeom prst="rect">
            <a:avLst/>
          </a:prstGeom>
        </p:spPr>
        <p:txBody>
          <a:bodyPr vert="horz" wrap="square" lIns="0" tIns="25400" rIns="0" bIns="0" rtlCol="0">
            <a:spAutoFit/>
          </a:bodyPr>
          <a:lstStyle/>
          <a:p>
            <a:pPr marL="127635" indent="-115570">
              <a:lnSpc>
                <a:spcPct val="100000"/>
              </a:lnSpc>
              <a:spcBef>
                <a:spcPts val="200"/>
              </a:spcBef>
              <a:buChar char="•"/>
              <a:tabLst>
                <a:tab pos="128270" algn="l"/>
              </a:tabLst>
            </a:pPr>
            <a:r>
              <a:rPr sz="1200" spc="-5" dirty="0">
                <a:latin typeface="Calibri"/>
                <a:cs typeface="Calibri"/>
              </a:rPr>
              <a:t>Rekapitulation </a:t>
            </a:r>
            <a:r>
              <a:rPr sz="1200" dirty="0">
                <a:latin typeface="Calibri"/>
                <a:cs typeface="Calibri"/>
              </a:rPr>
              <a:t>zur </a:t>
            </a:r>
            <a:r>
              <a:rPr sz="1200" spc="-15" dirty="0">
                <a:latin typeface="Calibri"/>
                <a:cs typeface="Calibri"/>
              </a:rPr>
              <a:t>Informationsstörung</a:t>
            </a:r>
            <a:endParaRPr sz="1200" dirty="0">
              <a:latin typeface="Calibri"/>
              <a:cs typeface="Calibri"/>
            </a:endParaRPr>
          </a:p>
          <a:p>
            <a:pPr marL="127635" marR="745490" indent="-114300">
              <a:lnSpc>
                <a:spcPts val="1310"/>
              </a:lnSpc>
              <a:spcBef>
                <a:spcPts val="254"/>
              </a:spcBef>
              <a:buChar char="•"/>
              <a:tabLst>
                <a:tab pos="128270" algn="l"/>
              </a:tabLst>
            </a:pPr>
            <a:r>
              <a:rPr sz="1200" dirty="0">
                <a:latin typeface="Calibri"/>
                <a:cs typeface="Calibri"/>
              </a:rPr>
              <a:t>Wer ist </a:t>
            </a:r>
            <a:r>
              <a:rPr sz="1200" spc="-5" dirty="0">
                <a:latin typeface="Calibri"/>
                <a:cs typeface="Calibri"/>
              </a:rPr>
              <a:t>anfällig für die Verbreitung von </a:t>
            </a:r>
            <a:r>
              <a:rPr sz="1200" spc="-260" dirty="0">
                <a:latin typeface="Calibri"/>
                <a:cs typeface="Calibri"/>
              </a:rPr>
              <a:t> </a:t>
            </a:r>
            <a:r>
              <a:rPr sz="1200" spc="-5" dirty="0">
                <a:latin typeface="Calibri"/>
                <a:cs typeface="Calibri"/>
              </a:rPr>
              <a:t>Fake </a:t>
            </a:r>
            <a:r>
              <a:rPr sz="1200" dirty="0">
                <a:latin typeface="Calibri"/>
                <a:cs typeface="Calibri"/>
              </a:rPr>
              <a:t>News</a:t>
            </a:r>
            <a:r>
              <a:rPr sz="1200" spc="-5" dirty="0">
                <a:latin typeface="Calibri"/>
                <a:cs typeface="Calibri"/>
              </a:rPr>
              <a:t> </a:t>
            </a:r>
            <a:r>
              <a:rPr sz="1200" spc="-10" dirty="0">
                <a:latin typeface="Calibri"/>
                <a:cs typeface="Calibri"/>
              </a:rPr>
              <a:t>im</a:t>
            </a:r>
            <a:r>
              <a:rPr sz="1200" spc="-30" dirty="0">
                <a:latin typeface="Calibri"/>
                <a:cs typeface="Calibri"/>
              </a:rPr>
              <a:t> </a:t>
            </a:r>
            <a:r>
              <a:rPr sz="1200" spc="-15" dirty="0">
                <a:latin typeface="Calibri"/>
                <a:cs typeface="Calibri"/>
              </a:rPr>
              <a:t>Internet?</a:t>
            </a:r>
            <a:endParaRPr sz="1200" dirty="0">
              <a:latin typeface="Calibri"/>
              <a:cs typeface="Calibri"/>
            </a:endParaRPr>
          </a:p>
          <a:p>
            <a:pPr marL="127635" marR="5080" indent="-115570">
              <a:lnSpc>
                <a:spcPts val="1390"/>
              </a:lnSpc>
              <a:spcBef>
                <a:spcPts val="140"/>
              </a:spcBef>
              <a:buChar char="•"/>
              <a:tabLst>
                <a:tab pos="128270" algn="l"/>
              </a:tabLst>
            </a:pPr>
            <a:r>
              <a:rPr sz="1200" dirty="0">
                <a:latin typeface="Calibri"/>
                <a:cs typeface="Calibri"/>
              </a:rPr>
              <a:t>Warum </a:t>
            </a:r>
            <a:r>
              <a:rPr sz="1200" spc="-5" dirty="0">
                <a:latin typeface="Calibri"/>
                <a:cs typeface="Calibri"/>
              </a:rPr>
              <a:t>sind soziale </a:t>
            </a:r>
            <a:r>
              <a:rPr sz="1200" dirty="0">
                <a:latin typeface="Calibri"/>
                <a:cs typeface="Calibri"/>
              </a:rPr>
              <a:t>Medien </a:t>
            </a:r>
            <a:r>
              <a:rPr sz="1200" spc="-5" dirty="0">
                <a:latin typeface="Calibri"/>
                <a:cs typeface="Calibri"/>
              </a:rPr>
              <a:t>so </a:t>
            </a:r>
            <a:r>
              <a:rPr sz="1200" dirty="0">
                <a:latin typeface="Calibri"/>
                <a:cs typeface="Calibri"/>
              </a:rPr>
              <a:t>effektiv </a:t>
            </a:r>
            <a:r>
              <a:rPr sz="1200" spc="-5" dirty="0" err="1">
                <a:latin typeface="Calibri"/>
                <a:cs typeface="Calibri"/>
              </a:rPr>
              <a:t>beim</a:t>
            </a:r>
            <a:r>
              <a:rPr sz="1200" spc="-5" dirty="0">
                <a:latin typeface="Calibri"/>
                <a:cs typeface="Calibri"/>
              </a:rPr>
              <a:t> </a:t>
            </a:r>
            <a:r>
              <a:rPr lang="de-AT" sz="1200" spc="-10" dirty="0">
                <a:latin typeface="Calibri"/>
                <a:cs typeface="Calibri"/>
              </a:rPr>
              <a:t>Verbreiten von</a:t>
            </a:r>
            <a:r>
              <a:rPr sz="1200" spc="-10" dirty="0">
                <a:latin typeface="Calibri"/>
                <a:cs typeface="Calibri"/>
              </a:rPr>
              <a:t> </a:t>
            </a:r>
            <a:r>
              <a:rPr sz="1200" spc="-260" dirty="0">
                <a:latin typeface="Calibri"/>
                <a:cs typeface="Calibri"/>
              </a:rPr>
              <a:t> </a:t>
            </a:r>
            <a:r>
              <a:rPr sz="1200" spc="-15" dirty="0">
                <a:latin typeface="Calibri"/>
                <a:cs typeface="Calibri"/>
              </a:rPr>
              <a:t>Fake</a:t>
            </a:r>
            <a:r>
              <a:rPr sz="1200" spc="-30" dirty="0">
                <a:latin typeface="Calibri"/>
                <a:cs typeface="Calibri"/>
              </a:rPr>
              <a:t> </a:t>
            </a:r>
            <a:r>
              <a:rPr sz="1200" spc="-10" dirty="0">
                <a:latin typeface="Calibri"/>
                <a:cs typeface="Calibri"/>
              </a:rPr>
              <a:t>News?</a:t>
            </a:r>
            <a:endParaRPr sz="1200" dirty="0">
              <a:latin typeface="Calibri"/>
              <a:cs typeface="Calibri"/>
            </a:endParaRPr>
          </a:p>
          <a:p>
            <a:pPr marL="127635" marR="611505" indent="-114300">
              <a:lnSpc>
                <a:spcPts val="1320"/>
              </a:lnSpc>
              <a:spcBef>
                <a:spcPts val="170"/>
              </a:spcBef>
              <a:buChar char="•"/>
              <a:tabLst>
                <a:tab pos="128270" algn="l"/>
                <a:tab pos="1192530" algn="l"/>
              </a:tabLst>
            </a:pPr>
            <a:r>
              <a:rPr sz="1200" dirty="0" err="1">
                <a:latin typeface="Calibri"/>
                <a:cs typeface="Calibri"/>
              </a:rPr>
              <a:t>Gefahren</a:t>
            </a:r>
            <a:r>
              <a:rPr lang="de-AT" sz="1200" dirty="0">
                <a:latin typeface="Calibri"/>
                <a:cs typeface="Calibri"/>
              </a:rPr>
              <a:t> </a:t>
            </a:r>
            <a:r>
              <a:rPr sz="1200" spc="-5" dirty="0" err="1">
                <a:latin typeface="Calibri"/>
                <a:cs typeface="Calibri"/>
              </a:rPr>
              <a:t>durch</a:t>
            </a:r>
            <a:r>
              <a:rPr sz="1200" dirty="0">
                <a:latin typeface="Calibri"/>
                <a:cs typeface="Calibri"/>
              </a:rPr>
              <a:t> </a:t>
            </a:r>
            <a:r>
              <a:rPr sz="1200" spc="-5" dirty="0">
                <a:latin typeface="Calibri"/>
                <a:cs typeface="Calibri"/>
              </a:rPr>
              <a:t>die</a:t>
            </a:r>
            <a:r>
              <a:rPr sz="1200" dirty="0">
                <a:latin typeface="Calibri"/>
                <a:cs typeface="Calibri"/>
              </a:rPr>
              <a:t> </a:t>
            </a:r>
            <a:r>
              <a:rPr sz="1200" spc="-5" dirty="0">
                <a:latin typeface="Calibri"/>
                <a:cs typeface="Calibri"/>
              </a:rPr>
              <a:t>Verbreitung</a:t>
            </a:r>
            <a:r>
              <a:rPr sz="1200" spc="265" dirty="0">
                <a:latin typeface="Calibri"/>
                <a:cs typeface="Calibri"/>
              </a:rPr>
              <a:t> </a:t>
            </a:r>
            <a:r>
              <a:rPr sz="1200" spc="-5" dirty="0">
                <a:latin typeface="Calibri"/>
                <a:cs typeface="Calibri"/>
              </a:rPr>
              <a:t>von </a:t>
            </a:r>
            <a:r>
              <a:rPr sz="1200" dirty="0">
                <a:latin typeface="Calibri"/>
                <a:cs typeface="Calibri"/>
              </a:rPr>
              <a:t> </a:t>
            </a:r>
            <a:r>
              <a:rPr sz="1200" spc="-5" dirty="0">
                <a:latin typeface="Calibri"/>
                <a:cs typeface="Calibri"/>
              </a:rPr>
              <a:t>Fake</a:t>
            </a:r>
            <a:r>
              <a:rPr sz="1200" dirty="0">
                <a:latin typeface="Calibri"/>
                <a:cs typeface="Calibri"/>
              </a:rPr>
              <a:t> News</a:t>
            </a:r>
            <a:r>
              <a:rPr sz="1200" spc="5" dirty="0">
                <a:latin typeface="Calibri"/>
                <a:cs typeface="Calibri"/>
              </a:rPr>
              <a:t> </a:t>
            </a:r>
            <a:r>
              <a:rPr sz="1200" dirty="0">
                <a:latin typeface="Calibri"/>
                <a:cs typeface="Calibri"/>
              </a:rPr>
              <a:t>in</a:t>
            </a:r>
            <a:r>
              <a:rPr sz="1200" spc="5" dirty="0">
                <a:latin typeface="Calibri"/>
                <a:cs typeface="Calibri"/>
              </a:rPr>
              <a:t> </a:t>
            </a:r>
            <a:r>
              <a:rPr sz="1200" spc="-5" dirty="0">
                <a:latin typeface="Calibri"/>
                <a:cs typeface="Calibri"/>
              </a:rPr>
              <a:t>den</a:t>
            </a:r>
            <a:r>
              <a:rPr sz="1200" dirty="0">
                <a:latin typeface="Calibri"/>
                <a:cs typeface="Calibri"/>
              </a:rPr>
              <a:t> </a:t>
            </a:r>
            <a:r>
              <a:rPr sz="1200" spc="-5" dirty="0" err="1">
                <a:latin typeface="Calibri"/>
                <a:cs typeface="Calibri"/>
              </a:rPr>
              <a:t>sozialen</a:t>
            </a:r>
            <a:r>
              <a:rPr sz="1200" dirty="0">
                <a:latin typeface="Calibri"/>
                <a:cs typeface="Calibri"/>
              </a:rPr>
              <a:t> </a:t>
            </a:r>
            <a:r>
              <a:rPr sz="1200" spc="-5" dirty="0" err="1">
                <a:latin typeface="Calibri"/>
                <a:cs typeface="Calibri"/>
              </a:rPr>
              <a:t>Medien</a:t>
            </a:r>
            <a:r>
              <a:rPr lang="de-AT" sz="1200" spc="-5" dirty="0">
                <a:latin typeface="Calibri"/>
                <a:cs typeface="Calibri"/>
              </a:rPr>
              <a:t> – </a:t>
            </a:r>
            <a:r>
              <a:rPr sz="1200" spc="5" dirty="0">
                <a:latin typeface="Calibri"/>
                <a:cs typeface="Calibri"/>
              </a:rPr>
              <a:t> </a:t>
            </a:r>
            <a:r>
              <a:rPr lang="de-DE" sz="1200" spc="5" dirty="0">
                <a:latin typeface="Calibri"/>
                <a:cs typeface="Calibri"/>
              </a:rPr>
              <a:t>Proteste, Massenversammlungen während Covid-19, usw. </a:t>
            </a:r>
            <a:endParaRPr sz="1200" dirty="0">
              <a:latin typeface="Calibri"/>
              <a:cs typeface="Calibri"/>
            </a:endParaRPr>
          </a:p>
        </p:txBody>
      </p:sp>
      <p:sp>
        <p:nvSpPr>
          <p:cNvPr id="16" name="object 7">
            <a:extLst>
              <a:ext uri="{FF2B5EF4-FFF2-40B4-BE49-F238E27FC236}">
                <a16:creationId xmlns:a16="http://schemas.microsoft.com/office/drawing/2014/main" id="{53301A07-CC26-616C-CA67-F05C1B42ADBF}"/>
              </a:ext>
            </a:extLst>
          </p:cNvPr>
          <p:cNvSpPr/>
          <p:nvPr/>
        </p:nvSpPr>
        <p:spPr>
          <a:xfrm>
            <a:off x="1500092" y="3068565"/>
            <a:ext cx="2438400" cy="1928885"/>
          </a:xfrm>
          <a:custGeom>
            <a:avLst/>
            <a:gdLst/>
            <a:ahLst/>
            <a:cxnLst/>
            <a:rect l="l" t="t" r="r" b="b"/>
            <a:pathLst>
              <a:path w="2438400" h="1934210">
                <a:moveTo>
                  <a:pt x="0" y="322579"/>
                </a:moveTo>
                <a:lnTo>
                  <a:pt x="3810" y="274954"/>
                </a:lnTo>
                <a:lnTo>
                  <a:pt x="13970" y="229234"/>
                </a:lnTo>
                <a:lnTo>
                  <a:pt x="29845" y="186689"/>
                </a:lnTo>
                <a:lnTo>
                  <a:pt x="52069" y="146684"/>
                </a:lnTo>
                <a:lnTo>
                  <a:pt x="79375" y="111124"/>
                </a:lnTo>
                <a:lnTo>
                  <a:pt x="111125" y="79374"/>
                </a:lnTo>
                <a:lnTo>
                  <a:pt x="146685" y="52069"/>
                </a:lnTo>
                <a:lnTo>
                  <a:pt x="186690" y="29844"/>
                </a:lnTo>
                <a:lnTo>
                  <a:pt x="229235" y="13969"/>
                </a:lnTo>
                <a:lnTo>
                  <a:pt x="274955" y="3809"/>
                </a:lnTo>
                <a:lnTo>
                  <a:pt x="322580" y="0"/>
                </a:lnTo>
                <a:lnTo>
                  <a:pt x="2116455" y="0"/>
                </a:lnTo>
                <a:lnTo>
                  <a:pt x="2164080" y="3809"/>
                </a:lnTo>
                <a:lnTo>
                  <a:pt x="2209165" y="13969"/>
                </a:lnTo>
                <a:lnTo>
                  <a:pt x="2252345" y="29844"/>
                </a:lnTo>
                <a:lnTo>
                  <a:pt x="2291715" y="52069"/>
                </a:lnTo>
                <a:lnTo>
                  <a:pt x="2327910" y="79374"/>
                </a:lnTo>
                <a:lnTo>
                  <a:pt x="2359660" y="111124"/>
                </a:lnTo>
                <a:lnTo>
                  <a:pt x="2386330" y="146684"/>
                </a:lnTo>
                <a:lnTo>
                  <a:pt x="2408555" y="186689"/>
                </a:lnTo>
                <a:lnTo>
                  <a:pt x="2425065" y="229234"/>
                </a:lnTo>
                <a:lnTo>
                  <a:pt x="2435225" y="274954"/>
                </a:lnTo>
                <a:lnTo>
                  <a:pt x="2438400" y="322579"/>
                </a:lnTo>
                <a:lnTo>
                  <a:pt x="2438400" y="1611629"/>
                </a:lnTo>
                <a:lnTo>
                  <a:pt x="2435225" y="1659254"/>
                </a:lnTo>
                <a:lnTo>
                  <a:pt x="2425065" y="1704974"/>
                </a:lnTo>
                <a:lnTo>
                  <a:pt x="2408555" y="1747519"/>
                </a:lnTo>
                <a:lnTo>
                  <a:pt x="2386330" y="1787524"/>
                </a:lnTo>
                <a:lnTo>
                  <a:pt x="2359660" y="1823084"/>
                </a:lnTo>
                <a:lnTo>
                  <a:pt x="2327910" y="1854834"/>
                </a:lnTo>
                <a:lnTo>
                  <a:pt x="2291715" y="1882139"/>
                </a:lnTo>
                <a:lnTo>
                  <a:pt x="2252345" y="1904364"/>
                </a:lnTo>
                <a:lnTo>
                  <a:pt x="2209165" y="1920239"/>
                </a:lnTo>
                <a:lnTo>
                  <a:pt x="2164080" y="1930399"/>
                </a:lnTo>
                <a:lnTo>
                  <a:pt x="2116455" y="1934209"/>
                </a:lnTo>
                <a:lnTo>
                  <a:pt x="322580" y="1934209"/>
                </a:lnTo>
                <a:lnTo>
                  <a:pt x="274955" y="1930399"/>
                </a:lnTo>
                <a:lnTo>
                  <a:pt x="229235" y="1920239"/>
                </a:lnTo>
                <a:lnTo>
                  <a:pt x="186690" y="1904364"/>
                </a:lnTo>
                <a:lnTo>
                  <a:pt x="146685" y="1882139"/>
                </a:lnTo>
                <a:lnTo>
                  <a:pt x="111125" y="1854834"/>
                </a:lnTo>
                <a:lnTo>
                  <a:pt x="79375" y="1823084"/>
                </a:lnTo>
                <a:lnTo>
                  <a:pt x="52069" y="1787524"/>
                </a:lnTo>
                <a:lnTo>
                  <a:pt x="29845" y="1747519"/>
                </a:lnTo>
                <a:lnTo>
                  <a:pt x="13970" y="1704974"/>
                </a:lnTo>
                <a:lnTo>
                  <a:pt x="3810" y="1659254"/>
                </a:lnTo>
                <a:lnTo>
                  <a:pt x="0" y="1611629"/>
                </a:lnTo>
                <a:lnTo>
                  <a:pt x="0" y="322579"/>
                </a:lnTo>
                <a:close/>
              </a:path>
            </a:pathLst>
          </a:custGeom>
          <a:ln w="25399">
            <a:solidFill>
              <a:srgbClr val="FFFFFF"/>
            </a:solidFill>
          </a:ln>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3963034" y="772794"/>
              <a:ext cx="3657600" cy="1934210"/>
            </a:xfrm>
            <a:custGeom>
              <a:avLst/>
              <a:gdLst/>
              <a:ahLst/>
              <a:cxnLst/>
              <a:rect l="l" t="t" r="r" b="b"/>
              <a:pathLst>
                <a:path w="3657600" h="1934210">
                  <a:moveTo>
                    <a:pt x="2690495" y="0"/>
                  </a:moveTo>
                  <a:lnTo>
                    <a:pt x="2690495" y="241935"/>
                  </a:lnTo>
                  <a:lnTo>
                    <a:pt x="0" y="241935"/>
                  </a:lnTo>
                  <a:lnTo>
                    <a:pt x="0" y="1692275"/>
                  </a:lnTo>
                  <a:lnTo>
                    <a:pt x="2690495" y="1692275"/>
                  </a:lnTo>
                  <a:lnTo>
                    <a:pt x="2690495" y="1934210"/>
                  </a:lnTo>
                  <a:lnTo>
                    <a:pt x="3657600" y="967105"/>
                  </a:lnTo>
                  <a:lnTo>
                    <a:pt x="2690495" y="0"/>
                  </a:lnTo>
                  <a:close/>
                </a:path>
              </a:pathLst>
            </a:custGeom>
            <a:solidFill>
              <a:srgbClr val="FFF8D2">
                <a:alpha val="90194"/>
              </a:srgbClr>
            </a:solidFill>
          </p:spPr>
          <p:txBody>
            <a:bodyPr wrap="square" lIns="0" tIns="0" rIns="0" bIns="0" rtlCol="0"/>
            <a:lstStyle/>
            <a:p>
              <a:endParaRPr/>
            </a:p>
          </p:txBody>
        </p:sp>
        <p:sp>
          <p:nvSpPr>
            <p:cNvPr id="5" name="object 5"/>
            <p:cNvSpPr/>
            <p:nvPr/>
          </p:nvSpPr>
          <p:spPr>
            <a:xfrm>
              <a:off x="3963034" y="772794"/>
              <a:ext cx="3657600" cy="1934210"/>
            </a:xfrm>
            <a:custGeom>
              <a:avLst/>
              <a:gdLst/>
              <a:ahLst/>
              <a:cxnLst/>
              <a:rect l="l" t="t" r="r" b="b"/>
              <a:pathLst>
                <a:path w="3657600" h="1934210">
                  <a:moveTo>
                    <a:pt x="0" y="241935"/>
                  </a:moveTo>
                  <a:lnTo>
                    <a:pt x="2690495" y="241935"/>
                  </a:lnTo>
                  <a:lnTo>
                    <a:pt x="2690495" y="0"/>
                  </a:lnTo>
                  <a:lnTo>
                    <a:pt x="3657600" y="967105"/>
                  </a:lnTo>
                  <a:lnTo>
                    <a:pt x="2690495" y="1934210"/>
                  </a:lnTo>
                  <a:lnTo>
                    <a:pt x="2690495" y="1692275"/>
                  </a:lnTo>
                  <a:lnTo>
                    <a:pt x="0" y="1692275"/>
                  </a:lnTo>
                  <a:lnTo>
                    <a:pt x="0" y="241935"/>
                  </a:lnTo>
                  <a:close/>
                </a:path>
              </a:pathLst>
            </a:custGeom>
            <a:ln w="25400">
              <a:solidFill>
                <a:srgbClr val="FFF8D2"/>
              </a:solidFill>
            </a:ln>
          </p:spPr>
          <p:txBody>
            <a:bodyPr wrap="square" lIns="0" tIns="0" rIns="0" bIns="0" rtlCol="0"/>
            <a:lstStyle/>
            <a:p>
              <a:endParaRPr/>
            </a:p>
          </p:txBody>
        </p:sp>
        <p:sp>
          <p:nvSpPr>
            <p:cNvPr id="6" name="object 6"/>
            <p:cNvSpPr/>
            <p:nvPr/>
          </p:nvSpPr>
          <p:spPr>
            <a:xfrm>
              <a:off x="1524635" y="772794"/>
              <a:ext cx="2438400" cy="1934210"/>
            </a:xfrm>
            <a:custGeom>
              <a:avLst/>
              <a:gdLst/>
              <a:ahLst/>
              <a:cxnLst/>
              <a:rect l="l" t="t" r="r" b="b"/>
              <a:pathLst>
                <a:path w="2438400" h="1934210">
                  <a:moveTo>
                    <a:pt x="2116455" y="0"/>
                  </a:moveTo>
                  <a:lnTo>
                    <a:pt x="322580" y="0"/>
                  </a:lnTo>
                  <a:lnTo>
                    <a:pt x="274955" y="3810"/>
                  </a:lnTo>
                  <a:lnTo>
                    <a:pt x="229235" y="13970"/>
                  </a:lnTo>
                  <a:lnTo>
                    <a:pt x="186690" y="30480"/>
                  </a:lnTo>
                  <a:lnTo>
                    <a:pt x="146685" y="52069"/>
                  </a:lnTo>
                  <a:lnTo>
                    <a:pt x="111125" y="79375"/>
                  </a:lnTo>
                  <a:lnTo>
                    <a:pt x="79375" y="111125"/>
                  </a:lnTo>
                  <a:lnTo>
                    <a:pt x="52069" y="147320"/>
                  </a:lnTo>
                  <a:lnTo>
                    <a:pt x="29844" y="186690"/>
                  </a:lnTo>
                  <a:lnTo>
                    <a:pt x="13969" y="229235"/>
                  </a:lnTo>
                  <a:lnTo>
                    <a:pt x="3810" y="274955"/>
                  </a:lnTo>
                  <a:lnTo>
                    <a:pt x="0" y="322580"/>
                  </a:lnTo>
                  <a:lnTo>
                    <a:pt x="0" y="1611630"/>
                  </a:lnTo>
                  <a:lnTo>
                    <a:pt x="3810" y="1659255"/>
                  </a:lnTo>
                  <a:lnTo>
                    <a:pt x="13969" y="1704975"/>
                  </a:lnTo>
                  <a:lnTo>
                    <a:pt x="29844" y="1747520"/>
                  </a:lnTo>
                  <a:lnTo>
                    <a:pt x="52069" y="1787525"/>
                  </a:lnTo>
                  <a:lnTo>
                    <a:pt x="79375" y="1823720"/>
                  </a:lnTo>
                  <a:lnTo>
                    <a:pt x="111125" y="1855470"/>
                  </a:lnTo>
                  <a:lnTo>
                    <a:pt x="146685" y="1882139"/>
                  </a:lnTo>
                  <a:lnTo>
                    <a:pt x="186690" y="1904364"/>
                  </a:lnTo>
                  <a:lnTo>
                    <a:pt x="229235" y="1920875"/>
                  </a:lnTo>
                  <a:lnTo>
                    <a:pt x="274955" y="1931035"/>
                  </a:lnTo>
                  <a:lnTo>
                    <a:pt x="322580" y="1934210"/>
                  </a:lnTo>
                  <a:lnTo>
                    <a:pt x="2116455" y="1934210"/>
                  </a:lnTo>
                  <a:lnTo>
                    <a:pt x="2164080" y="1931035"/>
                  </a:lnTo>
                  <a:lnTo>
                    <a:pt x="2209165" y="1920875"/>
                  </a:lnTo>
                  <a:lnTo>
                    <a:pt x="2252345" y="1904364"/>
                  </a:lnTo>
                  <a:lnTo>
                    <a:pt x="2291715" y="1882139"/>
                  </a:lnTo>
                  <a:lnTo>
                    <a:pt x="2327910" y="1855470"/>
                  </a:lnTo>
                  <a:lnTo>
                    <a:pt x="2359660" y="1823720"/>
                  </a:lnTo>
                  <a:lnTo>
                    <a:pt x="2386330" y="1787525"/>
                  </a:lnTo>
                  <a:lnTo>
                    <a:pt x="2408555" y="1747520"/>
                  </a:lnTo>
                  <a:lnTo>
                    <a:pt x="2425065" y="1704975"/>
                  </a:lnTo>
                  <a:lnTo>
                    <a:pt x="2435225" y="1659255"/>
                  </a:lnTo>
                  <a:lnTo>
                    <a:pt x="2438400" y="1611630"/>
                  </a:lnTo>
                  <a:lnTo>
                    <a:pt x="2438400" y="322580"/>
                  </a:lnTo>
                  <a:lnTo>
                    <a:pt x="2435225" y="274955"/>
                  </a:lnTo>
                  <a:lnTo>
                    <a:pt x="2425065" y="229235"/>
                  </a:lnTo>
                  <a:lnTo>
                    <a:pt x="2408555" y="186690"/>
                  </a:lnTo>
                  <a:lnTo>
                    <a:pt x="2386330" y="147320"/>
                  </a:lnTo>
                  <a:lnTo>
                    <a:pt x="2359660" y="111125"/>
                  </a:lnTo>
                  <a:lnTo>
                    <a:pt x="2327910" y="79375"/>
                  </a:lnTo>
                  <a:lnTo>
                    <a:pt x="2291715" y="52069"/>
                  </a:lnTo>
                  <a:lnTo>
                    <a:pt x="2252345" y="30480"/>
                  </a:lnTo>
                  <a:lnTo>
                    <a:pt x="2209165" y="13970"/>
                  </a:lnTo>
                  <a:lnTo>
                    <a:pt x="2164080" y="3810"/>
                  </a:lnTo>
                  <a:lnTo>
                    <a:pt x="2116455" y="0"/>
                  </a:lnTo>
                  <a:close/>
                </a:path>
              </a:pathLst>
            </a:custGeom>
            <a:solidFill>
              <a:srgbClr val="FFEF6B"/>
            </a:solidFill>
          </p:spPr>
          <p:txBody>
            <a:bodyPr wrap="square" lIns="0" tIns="0" rIns="0" bIns="0" rtlCol="0"/>
            <a:lstStyle/>
            <a:p>
              <a:endParaRPr/>
            </a:p>
          </p:txBody>
        </p:sp>
        <p:sp>
          <p:nvSpPr>
            <p:cNvPr id="7" name="object 7"/>
            <p:cNvSpPr/>
            <p:nvPr/>
          </p:nvSpPr>
          <p:spPr>
            <a:xfrm>
              <a:off x="1524635" y="772794"/>
              <a:ext cx="2438400" cy="1934210"/>
            </a:xfrm>
            <a:custGeom>
              <a:avLst/>
              <a:gdLst/>
              <a:ahLst/>
              <a:cxnLst/>
              <a:rect l="l" t="t" r="r" b="b"/>
              <a:pathLst>
                <a:path w="2438400" h="1934210">
                  <a:moveTo>
                    <a:pt x="0" y="322579"/>
                  </a:moveTo>
                  <a:lnTo>
                    <a:pt x="3810" y="274954"/>
                  </a:lnTo>
                  <a:lnTo>
                    <a:pt x="13970" y="229234"/>
                  </a:lnTo>
                  <a:lnTo>
                    <a:pt x="29845" y="186689"/>
                  </a:lnTo>
                  <a:lnTo>
                    <a:pt x="52069" y="147319"/>
                  </a:lnTo>
                  <a:lnTo>
                    <a:pt x="79375" y="111124"/>
                  </a:lnTo>
                  <a:lnTo>
                    <a:pt x="111125" y="79374"/>
                  </a:lnTo>
                  <a:lnTo>
                    <a:pt x="146685" y="52069"/>
                  </a:lnTo>
                  <a:lnTo>
                    <a:pt x="186690" y="30479"/>
                  </a:lnTo>
                  <a:lnTo>
                    <a:pt x="229235" y="13969"/>
                  </a:lnTo>
                  <a:lnTo>
                    <a:pt x="274955" y="3809"/>
                  </a:lnTo>
                  <a:lnTo>
                    <a:pt x="322580" y="0"/>
                  </a:lnTo>
                  <a:lnTo>
                    <a:pt x="2116455" y="0"/>
                  </a:lnTo>
                  <a:lnTo>
                    <a:pt x="2164080" y="3809"/>
                  </a:lnTo>
                  <a:lnTo>
                    <a:pt x="2209165" y="13969"/>
                  </a:lnTo>
                  <a:lnTo>
                    <a:pt x="2252345" y="30479"/>
                  </a:lnTo>
                  <a:lnTo>
                    <a:pt x="2291715" y="52069"/>
                  </a:lnTo>
                  <a:lnTo>
                    <a:pt x="2327910" y="79374"/>
                  </a:lnTo>
                  <a:lnTo>
                    <a:pt x="2359660" y="111124"/>
                  </a:lnTo>
                  <a:lnTo>
                    <a:pt x="2386330" y="147319"/>
                  </a:lnTo>
                  <a:lnTo>
                    <a:pt x="2408555" y="186689"/>
                  </a:lnTo>
                  <a:lnTo>
                    <a:pt x="2425065" y="229234"/>
                  </a:lnTo>
                  <a:lnTo>
                    <a:pt x="2435225" y="274954"/>
                  </a:lnTo>
                  <a:lnTo>
                    <a:pt x="2438400" y="322579"/>
                  </a:lnTo>
                  <a:lnTo>
                    <a:pt x="2438400" y="1611629"/>
                  </a:lnTo>
                  <a:lnTo>
                    <a:pt x="2435225" y="1659254"/>
                  </a:lnTo>
                  <a:lnTo>
                    <a:pt x="2425065" y="1704974"/>
                  </a:lnTo>
                  <a:lnTo>
                    <a:pt x="2408555" y="1747519"/>
                  </a:lnTo>
                  <a:lnTo>
                    <a:pt x="2386330" y="1787524"/>
                  </a:lnTo>
                  <a:lnTo>
                    <a:pt x="2359660" y="1823719"/>
                  </a:lnTo>
                  <a:lnTo>
                    <a:pt x="2327910" y="1855469"/>
                  </a:lnTo>
                  <a:lnTo>
                    <a:pt x="2291715" y="1882139"/>
                  </a:lnTo>
                  <a:lnTo>
                    <a:pt x="2252345" y="1904364"/>
                  </a:lnTo>
                  <a:lnTo>
                    <a:pt x="2209165" y="1920874"/>
                  </a:lnTo>
                  <a:lnTo>
                    <a:pt x="2164080" y="1931034"/>
                  </a:lnTo>
                  <a:lnTo>
                    <a:pt x="2116455" y="1934209"/>
                  </a:lnTo>
                  <a:lnTo>
                    <a:pt x="322580" y="1934209"/>
                  </a:lnTo>
                  <a:lnTo>
                    <a:pt x="274955" y="1931034"/>
                  </a:lnTo>
                  <a:lnTo>
                    <a:pt x="229235" y="1920874"/>
                  </a:lnTo>
                  <a:lnTo>
                    <a:pt x="186690" y="1904364"/>
                  </a:lnTo>
                  <a:lnTo>
                    <a:pt x="146685" y="1882139"/>
                  </a:lnTo>
                  <a:lnTo>
                    <a:pt x="111125" y="1855469"/>
                  </a:lnTo>
                  <a:lnTo>
                    <a:pt x="79375" y="1823719"/>
                  </a:lnTo>
                  <a:lnTo>
                    <a:pt x="52069" y="1787524"/>
                  </a:lnTo>
                  <a:lnTo>
                    <a:pt x="29845" y="1747519"/>
                  </a:lnTo>
                  <a:lnTo>
                    <a:pt x="13970" y="1704974"/>
                  </a:lnTo>
                  <a:lnTo>
                    <a:pt x="3810" y="1659254"/>
                  </a:lnTo>
                  <a:lnTo>
                    <a:pt x="0" y="1611629"/>
                  </a:lnTo>
                  <a:lnTo>
                    <a:pt x="0" y="322579"/>
                  </a:lnTo>
                  <a:close/>
                </a:path>
              </a:pathLst>
            </a:custGeom>
            <a:ln w="25399">
              <a:solidFill>
                <a:srgbClr val="FFFFFF"/>
              </a:solidFill>
            </a:ln>
          </p:spPr>
          <p:txBody>
            <a:bodyPr wrap="square" lIns="0" tIns="0" rIns="0" bIns="0" rtlCol="0"/>
            <a:lstStyle/>
            <a:p>
              <a:endParaRPr/>
            </a:p>
          </p:txBody>
        </p:sp>
        <p:sp>
          <p:nvSpPr>
            <p:cNvPr id="8" name="object 8"/>
            <p:cNvSpPr/>
            <p:nvPr/>
          </p:nvSpPr>
          <p:spPr>
            <a:xfrm>
              <a:off x="3963034" y="3044189"/>
              <a:ext cx="3657600" cy="1935480"/>
            </a:xfrm>
            <a:custGeom>
              <a:avLst/>
              <a:gdLst/>
              <a:ahLst/>
              <a:cxnLst/>
              <a:rect l="l" t="t" r="r" b="b"/>
              <a:pathLst>
                <a:path w="3657600" h="1935479">
                  <a:moveTo>
                    <a:pt x="2689860" y="0"/>
                  </a:moveTo>
                  <a:lnTo>
                    <a:pt x="2689860" y="241935"/>
                  </a:lnTo>
                  <a:lnTo>
                    <a:pt x="0" y="241935"/>
                  </a:lnTo>
                  <a:lnTo>
                    <a:pt x="0" y="1693545"/>
                  </a:lnTo>
                  <a:lnTo>
                    <a:pt x="2689860" y="1693545"/>
                  </a:lnTo>
                  <a:lnTo>
                    <a:pt x="2689860" y="1935480"/>
                  </a:lnTo>
                  <a:lnTo>
                    <a:pt x="3657600" y="967740"/>
                  </a:lnTo>
                  <a:lnTo>
                    <a:pt x="2689860" y="0"/>
                  </a:lnTo>
                  <a:close/>
                </a:path>
              </a:pathLst>
            </a:custGeom>
            <a:solidFill>
              <a:srgbClr val="FFFFFF">
                <a:alpha val="90194"/>
              </a:srgbClr>
            </a:solidFill>
          </p:spPr>
          <p:txBody>
            <a:bodyPr wrap="square" lIns="0" tIns="0" rIns="0" bIns="0" rtlCol="0"/>
            <a:lstStyle/>
            <a:p>
              <a:endParaRPr/>
            </a:p>
          </p:txBody>
        </p:sp>
        <p:sp>
          <p:nvSpPr>
            <p:cNvPr id="9" name="object 9"/>
            <p:cNvSpPr/>
            <p:nvPr/>
          </p:nvSpPr>
          <p:spPr>
            <a:xfrm>
              <a:off x="3963034" y="3044189"/>
              <a:ext cx="3657600" cy="1935480"/>
            </a:xfrm>
            <a:custGeom>
              <a:avLst/>
              <a:gdLst/>
              <a:ahLst/>
              <a:cxnLst/>
              <a:rect l="l" t="t" r="r" b="b"/>
              <a:pathLst>
                <a:path w="3657600" h="1935479">
                  <a:moveTo>
                    <a:pt x="0" y="241935"/>
                  </a:moveTo>
                  <a:lnTo>
                    <a:pt x="2689860" y="241935"/>
                  </a:lnTo>
                  <a:lnTo>
                    <a:pt x="2689860" y="0"/>
                  </a:lnTo>
                  <a:lnTo>
                    <a:pt x="3657600" y="967740"/>
                  </a:lnTo>
                  <a:lnTo>
                    <a:pt x="2689860" y="1935480"/>
                  </a:lnTo>
                  <a:lnTo>
                    <a:pt x="2689860" y="1693545"/>
                  </a:lnTo>
                  <a:lnTo>
                    <a:pt x="0" y="1693545"/>
                  </a:lnTo>
                  <a:lnTo>
                    <a:pt x="0" y="241935"/>
                  </a:lnTo>
                  <a:close/>
                </a:path>
              </a:pathLst>
            </a:custGeom>
            <a:ln w="25399">
              <a:solidFill>
                <a:srgbClr val="FFFFFF"/>
              </a:solidFill>
            </a:ln>
          </p:spPr>
          <p:txBody>
            <a:bodyPr wrap="square" lIns="0" tIns="0" rIns="0" bIns="0" rtlCol="0"/>
            <a:lstStyle/>
            <a:p>
              <a:endParaRPr/>
            </a:p>
          </p:txBody>
        </p:sp>
        <p:sp>
          <p:nvSpPr>
            <p:cNvPr id="10" name="object 10"/>
            <p:cNvSpPr/>
            <p:nvPr/>
          </p:nvSpPr>
          <p:spPr>
            <a:xfrm>
              <a:off x="1524635" y="3044189"/>
              <a:ext cx="2438400" cy="1935480"/>
            </a:xfrm>
            <a:custGeom>
              <a:avLst/>
              <a:gdLst/>
              <a:ahLst/>
              <a:cxnLst/>
              <a:rect l="l" t="t" r="r" b="b"/>
              <a:pathLst>
                <a:path w="2438400" h="1935479">
                  <a:moveTo>
                    <a:pt x="2115820" y="0"/>
                  </a:moveTo>
                  <a:lnTo>
                    <a:pt x="322580" y="0"/>
                  </a:lnTo>
                  <a:lnTo>
                    <a:pt x="274955" y="3810"/>
                  </a:lnTo>
                  <a:lnTo>
                    <a:pt x="229234" y="13970"/>
                  </a:lnTo>
                  <a:lnTo>
                    <a:pt x="186689" y="29845"/>
                  </a:lnTo>
                  <a:lnTo>
                    <a:pt x="147319" y="52069"/>
                  </a:lnTo>
                  <a:lnTo>
                    <a:pt x="111125" y="79375"/>
                  </a:lnTo>
                  <a:lnTo>
                    <a:pt x="79375" y="111125"/>
                  </a:lnTo>
                  <a:lnTo>
                    <a:pt x="52069" y="146685"/>
                  </a:lnTo>
                  <a:lnTo>
                    <a:pt x="29844" y="186690"/>
                  </a:lnTo>
                  <a:lnTo>
                    <a:pt x="13969" y="229235"/>
                  </a:lnTo>
                  <a:lnTo>
                    <a:pt x="3809" y="274955"/>
                  </a:lnTo>
                  <a:lnTo>
                    <a:pt x="0" y="322580"/>
                  </a:lnTo>
                  <a:lnTo>
                    <a:pt x="0" y="1612900"/>
                  </a:lnTo>
                  <a:lnTo>
                    <a:pt x="3809" y="1660525"/>
                  </a:lnTo>
                  <a:lnTo>
                    <a:pt x="13969" y="1706245"/>
                  </a:lnTo>
                  <a:lnTo>
                    <a:pt x="29844" y="1748789"/>
                  </a:lnTo>
                  <a:lnTo>
                    <a:pt x="52069" y="1788795"/>
                  </a:lnTo>
                  <a:lnTo>
                    <a:pt x="79375" y="1824355"/>
                  </a:lnTo>
                  <a:lnTo>
                    <a:pt x="111125" y="1856105"/>
                  </a:lnTo>
                  <a:lnTo>
                    <a:pt x="147319" y="1883410"/>
                  </a:lnTo>
                  <a:lnTo>
                    <a:pt x="186689" y="1905635"/>
                  </a:lnTo>
                  <a:lnTo>
                    <a:pt x="229234" y="1922145"/>
                  </a:lnTo>
                  <a:lnTo>
                    <a:pt x="274955" y="1932305"/>
                  </a:lnTo>
                  <a:lnTo>
                    <a:pt x="322580" y="1935480"/>
                  </a:lnTo>
                  <a:lnTo>
                    <a:pt x="2115820" y="1935480"/>
                  </a:lnTo>
                  <a:lnTo>
                    <a:pt x="2163445" y="1932305"/>
                  </a:lnTo>
                  <a:lnTo>
                    <a:pt x="2209165" y="1922145"/>
                  </a:lnTo>
                  <a:lnTo>
                    <a:pt x="2251710" y="1905635"/>
                  </a:lnTo>
                  <a:lnTo>
                    <a:pt x="2291715" y="1883410"/>
                  </a:lnTo>
                  <a:lnTo>
                    <a:pt x="2327910" y="1856105"/>
                  </a:lnTo>
                  <a:lnTo>
                    <a:pt x="2359660" y="1824355"/>
                  </a:lnTo>
                  <a:lnTo>
                    <a:pt x="2386330" y="1788795"/>
                  </a:lnTo>
                  <a:lnTo>
                    <a:pt x="2408555" y="1748789"/>
                  </a:lnTo>
                  <a:lnTo>
                    <a:pt x="2425065" y="1706245"/>
                  </a:lnTo>
                  <a:lnTo>
                    <a:pt x="2435225" y="1660525"/>
                  </a:lnTo>
                  <a:lnTo>
                    <a:pt x="2438400" y="1612900"/>
                  </a:lnTo>
                  <a:lnTo>
                    <a:pt x="2438400" y="322580"/>
                  </a:lnTo>
                  <a:lnTo>
                    <a:pt x="2435225" y="274955"/>
                  </a:lnTo>
                  <a:lnTo>
                    <a:pt x="2425065" y="229235"/>
                  </a:lnTo>
                  <a:lnTo>
                    <a:pt x="2408555" y="186690"/>
                  </a:lnTo>
                  <a:lnTo>
                    <a:pt x="2386330" y="146685"/>
                  </a:lnTo>
                  <a:lnTo>
                    <a:pt x="2359660" y="111125"/>
                  </a:lnTo>
                  <a:lnTo>
                    <a:pt x="2327910" y="79375"/>
                  </a:lnTo>
                  <a:lnTo>
                    <a:pt x="2291715" y="52069"/>
                  </a:lnTo>
                  <a:lnTo>
                    <a:pt x="2251710" y="29845"/>
                  </a:lnTo>
                  <a:lnTo>
                    <a:pt x="2209165" y="13970"/>
                  </a:lnTo>
                  <a:lnTo>
                    <a:pt x="2163445" y="3810"/>
                  </a:lnTo>
                  <a:lnTo>
                    <a:pt x="2115820" y="0"/>
                  </a:lnTo>
                  <a:close/>
                </a:path>
              </a:pathLst>
            </a:custGeom>
            <a:solidFill>
              <a:srgbClr val="FFFFFF"/>
            </a:solidFill>
          </p:spPr>
          <p:txBody>
            <a:bodyPr wrap="square" lIns="0" tIns="0" rIns="0" bIns="0" rtlCol="0"/>
            <a:lstStyle/>
            <a:p>
              <a:endParaRPr/>
            </a:p>
          </p:txBody>
        </p:sp>
        <p:sp>
          <p:nvSpPr>
            <p:cNvPr id="11" name="object 11"/>
            <p:cNvSpPr/>
            <p:nvPr/>
          </p:nvSpPr>
          <p:spPr>
            <a:xfrm>
              <a:off x="1524635" y="3044189"/>
              <a:ext cx="2438400" cy="1935480"/>
            </a:xfrm>
            <a:custGeom>
              <a:avLst/>
              <a:gdLst/>
              <a:ahLst/>
              <a:cxnLst/>
              <a:rect l="l" t="t" r="r" b="b"/>
              <a:pathLst>
                <a:path w="2438400" h="1935479">
                  <a:moveTo>
                    <a:pt x="0" y="322580"/>
                  </a:moveTo>
                  <a:lnTo>
                    <a:pt x="3810" y="274955"/>
                  </a:lnTo>
                  <a:lnTo>
                    <a:pt x="13970" y="229235"/>
                  </a:lnTo>
                  <a:lnTo>
                    <a:pt x="29845" y="186690"/>
                  </a:lnTo>
                  <a:lnTo>
                    <a:pt x="52069" y="146685"/>
                  </a:lnTo>
                  <a:lnTo>
                    <a:pt x="79375" y="111125"/>
                  </a:lnTo>
                  <a:lnTo>
                    <a:pt x="111125" y="79375"/>
                  </a:lnTo>
                  <a:lnTo>
                    <a:pt x="147320" y="52070"/>
                  </a:lnTo>
                  <a:lnTo>
                    <a:pt x="186690" y="29845"/>
                  </a:lnTo>
                  <a:lnTo>
                    <a:pt x="229235" y="13970"/>
                  </a:lnTo>
                  <a:lnTo>
                    <a:pt x="274955" y="3810"/>
                  </a:lnTo>
                  <a:lnTo>
                    <a:pt x="322580" y="0"/>
                  </a:lnTo>
                  <a:lnTo>
                    <a:pt x="2115820" y="0"/>
                  </a:lnTo>
                  <a:lnTo>
                    <a:pt x="2163445" y="3810"/>
                  </a:lnTo>
                  <a:lnTo>
                    <a:pt x="2209165" y="13970"/>
                  </a:lnTo>
                  <a:lnTo>
                    <a:pt x="2251710" y="29845"/>
                  </a:lnTo>
                  <a:lnTo>
                    <a:pt x="2291715" y="52070"/>
                  </a:lnTo>
                  <a:lnTo>
                    <a:pt x="2327910" y="79375"/>
                  </a:lnTo>
                  <a:lnTo>
                    <a:pt x="2359660" y="111125"/>
                  </a:lnTo>
                  <a:lnTo>
                    <a:pt x="2386330" y="146685"/>
                  </a:lnTo>
                  <a:lnTo>
                    <a:pt x="2408555" y="186690"/>
                  </a:lnTo>
                  <a:lnTo>
                    <a:pt x="2425065" y="229235"/>
                  </a:lnTo>
                  <a:lnTo>
                    <a:pt x="2435225" y="274955"/>
                  </a:lnTo>
                  <a:lnTo>
                    <a:pt x="2438400" y="322580"/>
                  </a:lnTo>
                  <a:lnTo>
                    <a:pt x="2438400" y="1612900"/>
                  </a:lnTo>
                  <a:lnTo>
                    <a:pt x="2435225" y="1660525"/>
                  </a:lnTo>
                  <a:lnTo>
                    <a:pt x="2425065" y="1706245"/>
                  </a:lnTo>
                  <a:lnTo>
                    <a:pt x="2408555" y="1748789"/>
                  </a:lnTo>
                  <a:lnTo>
                    <a:pt x="2386330" y="1788795"/>
                  </a:lnTo>
                  <a:lnTo>
                    <a:pt x="2359660" y="1824355"/>
                  </a:lnTo>
                  <a:lnTo>
                    <a:pt x="2327910" y="1856105"/>
                  </a:lnTo>
                  <a:lnTo>
                    <a:pt x="2291715" y="1883410"/>
                  </a:lnTo>
                  <a:lnTo>
                    <a:pt x="2251710" y="1905635"/>
                  </a:lnTo>
                  <a:lnTo>
                    <a:pt x="2209165" y="1922145"/>
                  </a:lnTo>
                  <a:lnTo>
                    <a:pt x="2163445" y="1932305"/>
                  </a:lnTo>
                  <a:lnTo>
                    <a:pt x="2115820" y="1935480"/>
                  </a:lnTo>
                  <a:lnTo>
                    <a:pt x="322580" y="1935480"/>
                  </a:lnTo>
                  <a:lnTo>
                    <a:pt x="274955" y="1932305"/>
                  </a:lnTo>
                  <a:lnTo>
                    <a:pt x="229235" y="1922145"/>
                  </a:lnTo>
                  <a:lnTo>
                    <a:pt x="186690" y="1905635"/>
                  </a:lnTo>
                  <a:lnTo>
                    <a:pt x="147320" y="1883410"/>
                  </a:lnTo>
                  <a:lnTo>
                    <a:pt x="111125" y="1856105"/>
                  </a:lnTo>
                  <a:lnTo>
                    <a:pt x="79375" y="1824355"/>
                  </a:lnTo>
                  <a:lnTo>
                    <a:pt x="52069" y="1788795"/>
                  </a:lnTo>
                  <a:lnTo>
                    <a:pt x="29845" y="1748789"/>
                  </a:lnTo>
                  <a:lnTo>
                    <a:pt x="13970" y="1706245"/>
                  </a:lnTo>
                  <a:lnTo>
                    <a:pt x="3810" y="1660525"/>
                  </a:lnTo>
                  <a:lnTo>
                    <a:pt x="0" y="1612900"/>
                  </a:lnTo>
                  <a:lnTo>
                    <a:pt x="0" y="322580"/>
                  </a:lnTo>
                  <a:close/>
                </a:path>
              </a:pathLst>
            </a:custGeom>
            <a:ln w="25400">
              <a:solidFill>
                <a:srgbClr val="FFFFFF"/>
              </a:solidFill>
            </a:ln>
          </p:spPr>
          <p:txBody>
            <a:bodyPr wrap="square" lIns="0" tIns="0" rIns="0" bIns="0" rtlCol="0"/>
            <a:lstStyle/>
            <a:p>
              <a:endParaRPr/>
            </a:p>
          </p:txBody>
        </p:sp>
      </p:grpSp>
      <p:sp>
        <p:nvSpPr>
          <p:cNvPr id="12" name="object 12"/>
          <p:cNvSpPr txBox="1">
            <a:spLocks noGrp="1"/>
          </p:cNvSpPr>
          <p:nvPr>
            <p:ph type="title"/>
          </p:nvPr>
        </p:nvSpPr>
        <p:spPr>
          <a:xfrm>
            <a:off x="302164" y="113487"/>
            <a:ext cx="7344664" cy="443711"/>
          </a:xfrm>
          <a:prstGeom prst="rect">
            <a:avLst/>
          </a:prstGeom>
        </p:spPr>
        <p:txBody>
          <a:bodyPr vert="horz" wrap="square" lIns="0" tIns="12700" rIns="0" bIns="0" rtlCol="0">
            <a:spAutoFit/>
          </a:bodyPr>
          <a:lstStyle/>
          <a:p>
            <a:pPr marL="12700">
              <a:lnSpc>
                <a:spcPct val="100000"/>
              </a:lnSpc>
              <a:spcBef>
                <a:spcPts val="100"/>
              </a:spcBef>
            </a:pPr>
            <a:r>
              <a:rPr sz="2800" spc="70" dirty="0">
                <a:solidFill>
                  <a:srgbClr val="FFFFFF"/>
                </a:solidFill>
              </a:rPr>
              <a:t>Modul</a:t>
            </a:r>
            <a:r>
              <a:rPr sz="2800" spc="25" dirty="0">
                <a:solidFill>
                  <a:srgbClr val="FFFFFF"/>
                </a:solidFill>
              </a:rPr>
              <a:t> </a:t>
            </a:r>
            <a:r>
              <a:rPr sz="2800" spc="50" dirty="0">
                <a:solidFill>
                  <a:srgbClr val="FFFFFF"/>
                </a:solidFill>
              </a:rPr>
              <a:t>4:</a:t>
            </a:r>
            <a:r>
              <a:rPr sz="2800" spc="30" dirty="0">
                <a:solidFill>
                  <a:srgbClr val="FFFFFF"/>
                </a:solidFill>
              </a:rPr>
              <a:t> </a:t>
            </a:r>
            <a:r>
              <a:rPr sz="2800" spc="65" dirty="0">
                <a:solidFill>
                  <a:srgbClr val="FFFFFF"/>
                </a:solidFill>
              </a:rPr>
              <a:t>Workshop</a:t>
            </a:r>
            <a:r>
              <a:rPr sz="2800" spc="25" dirty="0">
                <a:solidFill>
                  <a:srgbClr val="FFFFFF"/>
                </a:solidFill>
              </a:rPr>
              <a:t> </a:t>
            </a:r>
            <a:r>
              <a:rPr sz="2800" spc="65" dirty="0">
                <a:solidFill>
                  <a:srgbClr val="FFFFFF"/>
                </a:solidFill>
              </a:rPr>
              <a:t>2</a:t>
            </a:r>
            <a:r>
              <a:rPr sz="2800" spc="45" dirty="0">
                <a:solidFill>
                  <a:srgbClr val="FFFFFF"/>
                </a:solidFill>
              </a:rPr>
              <a:t> </a:t>
            </a:r>
            <a:r>
              <a:rPr lang="de-AT" sz="2800" spc="40" dirty="0">
                <a:solidFill>
                  <a:srgbClr val="FFFFFF"/>
                </a:solidFill>
              </a:rPr>
              <a:t>–</a:t>
            </a:r>
            <a:r>
              <a:rPr sz="2800" spc="35" dirty="0">
                <a:solidFill>
                  <a:srgbClr val="FFFFFF"/>
                </a:solidFill>
              </a:rPr>
              <a:t> </a:t>
            </a:r>
            <a:r>
              <a:rPr sz="2800" spc="65" dirty="0">
                <a:solidFill>
                  <a:srgbClr val="FFFFFF"/>
                </a:solidFill>
              </a:rPr>
              <a:t>2</a:t>
            </a:r>
            <a:r>
              <a:rPr sz="2800" spc="30" dirty="0">
                <a:solidFill>
                  <a:srgbClr val="FFFFFF"/>
                </a:solidFill>
              </a:rPr>
              <a:t> </a:t>
            </a:r>
            <a:r>
              <a:rPr sz="2800" spc="65" dirty="0" err="1">
                <a:solidFill>
                  <a:srgbClr val="FFFFFF"/>
                </a:solidFill>
              </a:rPr>
              <a:t>Stunden</a:t>
            </a:r>
            <a:r>
              <a:rPr sz="2800" spc="20" dirty="0">
                <a:solidFill>
                  <a:srgbClr val="FFFFFF"/>
                </a:solidFill>
              </a:rPr>
              <a:t> </a:t>
            </a:r>
            <a:r>
              <a:rPr sz="2800" spc="40" dirty="0">
                <a:solidFill>
                  <a:srgbClr val="FFFFFF"/>
                </a:solidFill>
              </a:rPr>
              <a:t>Forts</a:t>
            </a:r>
            <a:r>
              <a:rPr lang="de-AT" sz="2800" spc="40" dirty="0" err="1">
                <a:solidFill>
                  <a:srgbClr val="FFFFFF"/>
                </a:solidFill>
              </a:rPr>
              <a:t>etzung</a:t>
            </a:r>
            <a:endParaRPr sz="2800" dirty="0"/>
          </a:p>
        </p:txBody>
      </p:sp>
      <p:sp>
        <p:nvSpPr>
          <p:cNvPr id="13" name="object 13"/>
          <p:cNvSpPr txBox="1"/>
          <p:nvPr/>
        </p:nvSpPr>
        <p:spPr>
          <a:xfrm>
            <a:off x="2040890" y="1407617"/>
            <a:ext cx="1400810" cy="640080"/>
          </a:xfrm>
          <a:prstGeom prst="rect">
            <a:avLst/>
          </a:prstGeom>
        </p:spPr>
        <p:txBody>
          <a:bodyPr vert="horz" wrap="square" lIns="0" tIns="6985" rIns="0" bIns="0" rtlCol="0">
            <a:spAutoFit/>
          </a:bodyPr>
          <a:lstStyle/>
          <a:p>
            <a:pPr marL="12700" marR="5080" algn="ctr">
              <a:lnSpc>
                <a:spcPct val="101800"/>
              </a:lnSpc>
              <a:spcBef>
                <a:spcPts val="55"/>
              </a:spcBef>
            </a:pPr>
            <a:r>
              <a:rPr sz="2000" spc="-25" dirty="0" err="1">
                <a:latin typeface="Calibri"/>
                <a:cs typeface="Calibri"/>
              </a:rPr>
              <a:t>Fa</a:t>
            </a:r>
            <a:r>
              <a:rPr sz="2000" spc="-30" dirty="0" err="1">
                <a:latin typeface="Calibri"/>
                <a:cs typeface="Calibri"/>
              </a:rPr>
              <a:t>kt</a:t>
            </a:r>
            <a:r>
              <a:rPr sz="2000" spc="-25" dirty="0" err="1">
                <a:latin typeface="Calibri"/>
                <a:cs typeface="Calibri"/>
              </a:rPr>
              <a:t>e</a:t>
            </a:r>
            <a:r>
              <a:rPr sz="2000" spc="-30" dirty="0" err="1">
                <a:latin typeface="Calibri"/>
                <a:cs typeface="Calibri"/>
              </a:rPr>
              <a:t>n</a:t>
            </a:r>
            <a:r>
              <a:rPr sz="2000" spc="-25" dirty="0" err="1">
                <a:latin typeface="Calibri"/>
                <a:cs typeface="Calibri"/>
              </a:rPr>
              <a:t>über</a:t>
            </a:r>
            <a:r>
              <a:rPr lang="de-AT" sz="2000" spc="-25" dirty="0">
                <a:latin typeface="Calibri"/>
                <a:cs typeface="Calibri"/>
              </a:rPr>
              <a:t>-</a:t>
            </a:r>
            <a:r>
              <a:rPr sz="2000" spc="-25" dirty="0" err="1">
                <a:latin typeface="Calibri"/>
                <a:cs typeface="Calibri"/>
              </a:rPr>
              <a:t>p</a:t>
            </a:r>
            <a:r>
              <a:rPr sz="2000" spc="-5" dirty="0" err="1">
                <a:latin typeface="Calibri"/>
                <a:cs typeface="Calibri"/>
              </a:rPr>
              <a:t>r</a:t>
            </a:r>
            <a:r>
              <a:rPr sz="2000" spc="-20" dirty="0" err="1">
                <a:latin typeface="Calibri"/>
                <a:cs typeface="Calibri"/>
              </a:rPr>
              <a:t>üfung</a:t>
            </a:r>
            <a:endParaRPr sz="2000" dirty="0">
              <a:latin typeface="Calibri"/>
              <a:cs typeface="Calibri"/>
            </a:endParaRPr>
          </a:p>
        </p:txBody>
      </p:sp>
      <p:sp>
        <p:nvSpPr>
          <p:cNvPr id="14" name="object 14"/>
          <p:cNvSpPr txBox="1"/>
          <p:nvPr/>
        </p:nvSpPr>
        <p:spPr>
          <a:xfrm>
            <a:off x="3956811" y="987069"/>
            <a:ext cx="3891789" cy="1481175"/>
          </a:xfrm>
          <a:prstGeom prst="rect">
            <a:avLst/>
          </a:prstGeom>
        </p:spPr>
        <p:txBody>
          <a:bodyPr vert="horz" wrap="square" lIns="0" tIns="24130" rIns="0" bIns="0" rtlCol="0">
            <a:spAutoFit/>
          </a:bodyPr>
          <a:lstStyle/>
          <a:p>
            <a:pPr marL="83185" indent="-71120">
              <a:lnSpc>
                <a:spcPct val="100000"/>
              </a:lnSpc>
              <a:spcBef>
                <a:spcPts val="190"/>
              </a:spcBef>
              <a:buSzPct val="81818"/>
              <a:buChar char="•"/>
              <a:tabLst>
                <a:tab pos="83820" algn="l"/>
              </a:tabLst>
            </a:pPr>
            <a:r>
              <a:rPr sz="1200" spc="-5" dirty="0">
                <a:latin typeface="Calibri"/>
                <a:cs typeface="Calibri"/>
              </a:rPr>
              <a:t>Was</a:t>
            </a:r>
            <a:r>
              <a:rPr sz="1200" spc="5" dirty="0">
                <a:latin typeface="Calibri"/>
                <a:cs typeface="Calibri"/>
              </a:rPr>
              <a:t> </a:t>
            </a:r>
            <a:r>
              <a:rPr sz="1200" spc="-5" dirty="0">
                <a:latin typeface="Calibri"/>
                <a:cs typeface="Calibri"/>
              </a:rPr>
              <a:t>verstehen</a:t>
            </a:r>
            <a:r>
              <a:rPr sz="1200" dirty="0">
                <a:latin typeface="Calibri"/>
                <a:cs typeface="Calibri"/>
              </a:rPr>
              <a:t> </a:t>
            </a:r>
            <a:r>
              <a:rPr sz="1200" spc="-5" dirty="0">
                <a:latin typeface="Calibri"/>
                <a:cs typeface="Calibri"/>
              </a:rPr>
              <a:t>wir</a:t>
            </a:r>
            <a:r>
              <a:rPr sz="1200" dirty="0">
                <a:latin typeface="Calibri"/>
                <a:cs typeface="Calibri"/>
              </a:rPr>
              <a:t> </a:t>
            </a:r>
            <a:r>
              <a:rPr sz="1200" spc="-5" dirty="0">
                <a:latin typeface="Calibri"/>
                <a:cs typeface="Calibri"/>
              </a:rPr>
              <a:t>unter</a:t>
            </a:r>
            <a:r>
              <a:rPr sz="1200" spc="5" dirty="0">
                <a:latin typeface="Calibri"/>
                <a:cs typeface="Calibri"/>
              </a:rPr>
              <a:t> </a:t>
            </a:r>
            <a:r>
              <a:rPr sz="1200" spc="-5" dirty="0">
                <a:latin typeface="Calibri"/>
                <a:cs typeface="Calibri"/>
              </a:rPr>
              <a:t>Faktenüberprüfung?</a:t>
            </a:r>
            <a:endParaRPr sz="1200" dirty="0">
              <a:latin typeface="Calibri"/>
              <a:cs typeface="Calibri"/>
            </a:endParaRPr>
          </a:p>
          <a:p>
            <a:pPr marL="83185" indent="-71120">
              <a:lnSpc>
                <a:spcPct val="100000"/>
              </a:lnSpc>
              <a:spcBef>
                <a:spcPts val="90"/>
              </a:spcBef>
              <a:buSzPct val="81818"/>
              <a:buChar char="•"/>
              <a:tabLst>
                <a:tab pos="83820" algn="l"/>
              </a:tabLst>
            </a:pPr>
            <a:r>
              <a:rPr sz="1200" spc="-5" dirty="0">
                <a:latin typeface="Calibri"/>
                <a:cs typeface="Calibri"/>
              </a:rPr>
              <a:t>Warum</a:t>
            </a:r>
            <a:r>
              <a:rPr sz="1200" spc="-20" dirty="0">
                <a:latin typeface="Calibri"/>
                <a:cs typeface="Calibri"/>
              </a:rPr>
              <a:t> </a:t>
            </a:r>
            <a:r>
              <a:rPr sz="1200" spc="-5" dirty="0" err="1">
                <a:latin typeface="Calibri"/>
                <a:cs typeface="Calibri"/>
              </a:rPr>
              <a:t>ist</a:t>
            </a:r>
            <a:r>
              <a:rPr sz="1200" spc="-5" dirty="0">
                <a:latin typeface="Calibri"/>
                <a:cs typeface="Calibri"/>
              </a:rPr>
              <a:t> </a:t>
            </a:r>
            <a:r>
              <a:rPr lang="de-AT" sz="1200" spc="-5" dirty="0">
                <a:latin typeface="Calibri"/>
                <a:cs typeface="Calibri"/>
              </a:rPr>
              <a:t>sie</a:t>
            </a:r>
            <a:r>
              <a:rPr sz="1200" spc="-10" dirty="0">
                <a:latin typeface="Calibri"/>
                <a:cs typeface="Calibri"/>
              </a:rPr>
              <a:t> </a:t>
            </a:r>
            <a:r>
              <a:rPr sz="1200" spc="-15" dirty="0">
                <a:latin typeface="Calibri"/>
                <a:cs typeface="Calibri"/>
              </a:rPr>
              <a:t>wichtig?</a:t>
            </a:r>
            <a:endParaRPr sz="1200" dirty="0">
              <a:latin typeface="Calibri"/>
              <a:cs typeface="Calibri"/>
            </a:endParaRPr>
          </a:p>
          <a:p>
            <a:pPr marL="70485" marR="706755" indent="-58419">
              <a:lnSpc>
                <a:spcPts val="1280"/>
              </a:lnSpc>
              <a:spcBef>
                <a:spcPts val="140"/>
              </a:spcBef>
              <a:buSzPct val="81818"/>
              <a:buChar char="•"/>
              <a:tabLst>
                <a:tab pos="83820" algn="l"/>
              </a:tabLst>
            </a:pPr>
            <a:r>
              <a:rPr lang="de-DE" sz="1200" spc="-5" dirty="0">
                <a:latin typeface="Calibri"/>
                <a:cs typeface="Calibri"/>
              </a:rPr>
              <a:t>Wie erkennt man zuverlässige Informationsquellen online und in den sozialen Medien.</a:t>
            </a:r>
          </a:p>
          <a:p>
            <a:pPr marL="70485" marR="706755" indent="-58419">
              <a:lnSpc>
                <a:spcPts val="1280"/>
              </a:lnSpc>
              <a:spcBef>
                <a:spcPts val="140"/>
              </a:spcBef>
              <a:buSzPct val="81818"/>
              <a:buChar char="•"/>
              <a:tabLst>
                <a:tab pos="83820" algn="l"/>
              </a:tabLst>
            </a:pPr>
            <a:r>
              <a:rPr sz="1200" spc="-5" dirty="0">
                <a:latin typeface="Calibri"/>
                <a:cs typeface="Calibri"/>
              </a:rPr>
              <a:t>Wie</a:t>
            </a:r>
            <a:r>
              <a:rPr sz="1200" spc="5" dirty="0">
                <a:latin typeface="Calibri"/>
                <a:cs typeface="Calibri"/>
              </a:rPr>
              <a:t> </a:t>
            </a:r>
            <a:r>
              <a:rPr sz="1200" spc="-5" dirty="0">
                <a:latin typeface="Calibri"/>
                <a:cs typeface="Calibri"/>
              </a:rPr>
              <a:t>man</a:t>
            </a:r>
            <a:r>
              <a:rPr sz="1200" spc="10" dirty="0">
                <a:latin typeface="Calibri"/>
                <a:cs typeface="Calibri"/>
              </a:rPr>
              <a:t> </a:t>
            </a:r>
            <a:r>
              <a:rPr sz="1200" spc="-5" dirty="0">
                <a:latin typeface="Calibri"/>
                <a:cs typeface="Calibri"/>
              </a:rPr>
              <a:t>Informationen</a:t>
            </a:r>
            <a:r>
              <a:rPr sz="1200" spc="15" dirty="0">
                <a:latin typeface="Calibri"/>
                <a:cs typeface="Calibri"/>
              </a:rPr>
              <a:t> </a:t>
            </a:r>
            <a:r>
              <a:rPr sz="1200" spc="-5" dirty="0">
                <a:latin typeface="Calibri"/>
                <a:cs typeface="Calibri"/>
              </a:rPr>
              <a:t>kritisch</a:t>
            </a:r>
            <a:r>
              <a:rPr sz="1200" dirty="0">
                <a:latin typeface="Calibri"/>
                <a:cs typeface="Calibri"/>
              </a:rPr>
              <a:t> </a:t>
            </a:r>
            <a:r>
              <a:rPr sz="1200" spc="-5" dirty="0">
                <a:latin typeface="Calibri"/>
                <a:cs typeface="Calibri"/>
              </a:rPr>
              <a:t>bewertet</a:t>
            </a:r>
            <a:r>
              <a:rPr sz="1200" spc="5" dirty="0">
                <a:latin typeface="Calibri"/>
                <a:cs typeface="Calibri"/>
              </a:rPr>
              <a:t> </a:t>
            </a:r>
            <a:r>
              <a:rPr sz="1200" spc="-5" dirty="0">
                <a:latin typeface="Calibri"/>
                <a:cs typeface="Calibri"/>
              </a:rPr>
              <a:t>und</a:t>
            </a:r>
            <a:r>
              <a:rPr sz="1200" dirty="0">
                <a:latin typeface="Calibri"/>
                <a:cs typeface="Calibri"/>
              </a:rPr>
              <a:t> </a:t>
            </a:r>
            <a:r>
              <a:rPr sz="1200" spc="-5" dirty="0">
                <a:latin typeface="Calibri"/>
                <a:cs typeface="Calibri"/>
              </a:rPr>
              <a:t>Fakten</a:t>
            </a:r>
            <a:r>
              <a:rPr sz="1200" spc="5" dirty="0">
                <a:latin typeface="Calibri"/>
                <a:cs typeface="Calibri"/>
              </a:rPr>
              <a:t> </a:t>
            </a:r>
            <a:r>
              <a:rPr sz="1200" spc="-5" dirty="0">
                <a:latin typeface="Calibri"/>
                <a:cs typeface="Calibri"/>
              </a:rPr>
              <a:t>prüft.</a:t>
            </a:r>
            <a:endParaRPr sz="1200" dirty="0">
              <a:latin typeface="Calibri"/>
              <a:cs typeface="Calibri"/>
            </a:endParaRPr>
          </a:p>
          <a:p>
            <a:pPr marL="83185" indent="-71120">
              <a:lnSpc>
                <a:spcPct val="100000"/>
              </a:lnSpc>
              <a:spcBef>
                <a:spcPts val="90"/>
              </a:spcBef>
              <a:buSzPct val="81818"/>
              <a:buChar char="•"/>
              <a:tabLst>
                <a:tab pos="83820" algn="l"/>
              </a:tabLst>
            </a:pPr>
            <a:r>
              <a:rPr sz="1200" spc="-5" dirty="0">
                <a:latin typeface="Calibri"/>
                <a:cs typeface="Calibri"/>
              </a:rPr>
              <a:t>Üben</a:t>
            </a:r>
            <a:r>
              <a:rPr sz="1200" spc="5" dirty="0">
                <a:latin typeface="Calibri"/>
                <a:cs typeface="Calibri"/>
              </a:rPr>
              <a:t> </a:t>
            </a:r>
            <a:r>
              <a:rPr sz="1200" spc="-5" dirty="0">
                <a:latin typeface="Calibri"/>
                <a:cs typeface="Calibri"/>
              </a:rPr>
              <a:t>Sie</a:t>
            </a:r>
            <a:r>
              <a:rPr sz="1200" spc="5" dirty="0">
                <a:latin typeface="Calibri"/>
                <a:cs typeface="Calibri"/>
              </a:rPr>
              <a:t> </a:t>
            </a:r>
            <a:r>
              <a:rPr sz="1200" spc="-5" dirty="0">
                <a:latin typeface="Calibri"/>
                <a:cs typeface="Calibri"/>
              </a:rPr>
              <a:t>das</a:t>
            </a:r>
            <a:r>
              <a:rPr sz="1200" spc="10" dirty="0">
                <a:latin typeface="Calibri"/>
                <a:cs typeface="Calibri"/>
              </a:rPr>
              <a:t> </a:t>
            </a:r>
            <a:r>
              <a:rPr sz="1200" spc="-5" dirty="0">
                <a:latin typeface="Calibri"/>
                <a:cs typeface="Calibri"/>
              </a:rPr>
              <a:t>Überprüfen</a:t>
            </a:r>
            <a:r>
              <a:rPr sz="1200" spc="10" dirty="0">
                <a:latin typeface="Calibri"/>
                <a:cs typeface="Calibri"/>
              </a:rPr>
              <a:t> </a:t>
            </a:r>
            <a:r>
              <a:rPr sz="1200" spc="-5" dirty="0">
                <a:latin typeface="Calibri"/>
                <a:cs typeface="Calibri"/>
              </a:rPr>
              <a:t>von</a:t>
            </a:r>
            <a:r>
              <a:rPr sz="1200" spc="5" dirty="0">
                <a:latin typeface="Calibri"/>
                <a:cs typeface="Calibri"/>
              </a:rPr>
              <a:t> </a:t>
            </a:r>
            <a:r>
              <a:rPr sz="1200" spc="-5" dirty="0" err="1">
                <a:latin typeface="Calibri"/>
                <a:cs typeface="Calibri"/>
              </a:rPr>
              <a:t>echten</a:t>
            </a:r>
            <a:r>
              <a:rPr sz="1200" spc="15" dirty="0">
                <a:latin typeface="Calibri"/>
                <a:cs typeface="Calibri"/>
              </a:rPr>
              <a:t> </a:t>
            </a:r>
            <a:r>
              <a:rPr sz="1200" spc="-5" dirty="0">
                <a:latin typeface="Calibri"/>
                <a:cs typeface="Calibri"/>
              </a:rPr>
              <a:t>und</a:t>
            </a:r>
            <a:endParaRPr lang="de-AT" sz="1200" spc="-5" dirty="0">
              <a:latin typeface="Calibri"/>
              <a:cs typeface="Calibri"/>
            </a:endParaRPr>
          </a:p>
          <a:p>
            <a:pPr marL="12065">
              <a:lnSpc>
                <a:spcPct val="100000"/>
              </a:lnSpc>
              <a:spcBef>
                <a:spcPts val="90"/>
              </a:spcBef>
              <a:buSzPct val="81818"/>
              <a:tabLst>
                <a:tab pos="83820" algn="l"/>
              </a:tabLst>
            </a:pPr>
            <a:r>
              <a:rPr lang="de-AT" sz="1200" spc="-5" dirty="0">
                <a:latin typeface="Calibri"/>
                <a:cs typeface="Calibri"/>
              </a:rPr>
              <a:t> </a:t>
            </a:r>
            <a:r>
              <a:rPr sz="1200" dirty="0">
                <a:latin typeface="Calibri"/>
                <a:cs typeface="Calibri"/>
              </a:rPr>
              <a:t> </a:t>
            </a:r>
            <a:r>
              <a:rPr sz="1200" spc="-5" dirty="0">
                <a:latin typeface="Calibri"/>
                <a:cs typeface="Calibri"/>
              </a:rPr>
              <a:t>gefälschten</a:t>
            </a:r>
            <a:r>
              <a:rPr sz="1200" spc="15" dirty="0">
                <a:latin typeface="Calibri"/>
                <a:cs typeface="Calibri"/>
              </a:rPr>
              <a:t> </a:t>
            </a:r>
            <a:r>
              <a:rPr sz="1200" spc="-5" dirty="0">
                <a:latin typeface="Calibri"/>
                <a:cs typeface="Calibri"/>
              </a:rPr>
              <a:t>Nachrichten.</a:t>
            </a:r>
            <a:endParaRPr sz="1200" dirty="0">
              <a:latin typeface="Calibri"/>
              <a:cs typeface="Calibri"/>
            </a:endParaRPr>
          </a:p>
        </p:txBody>
      </p:sp>
      <p:sp>
        <p:nvSpPr>
          <p:cNvPr id="15" name="object 15"/>
          <p:cNvSpPr txBox="1"/>
          <p:nvPr/>
        </p:nvSpPr>
        <p:spPr>
          <a:xfrm>
            <a:off x="2040890" y="3690623"/>
            <a:ext cx="1583690" cy="642612"/>
          </a:xfrm>
          <a:prstGeom prst="rect">
            <a:avLst/>
          </a:prstGeom>
        </p:spPr>
        <p:txBody>
          <a:bodyPr vert="horz" wrap="square" lIns="0" tIns="37465" rIns="0" bIns="0" rtlCol="0">
            <a:spAutoFit/>
          </a:bodyPr>
          <a:lstStyle/>
          <a:p>
            <a:pPr marL="79375" marR="5080" indent="-67310" algn="ctr">
              <a:lnSpc>
                <a:spcPct val="91700"/>
              </a:lnSpc>
              <a:spcBef>
                <a:spcPts val="295"/>
              </a:spcBef>
            </a:pPr>
            <a:r>
              <a:rPr sz="2000" spc="-5" dirty="0">
                <a:latin typeface="Calibri"/>
                <a:cs typeface="Calibri"/>
              </a:rPr>
              <a:t>Social</a:t>
            </a:r>
            <a:r>
              <a:rPr lang="de-AT" sz="2000" spc="-5" dirty="0">
                <a:latin typeface="Calibri"/>
                <a:cs typeface="Calibri"/>
              </a:rPr>
              <a:t> </a:t>
            </a:r>
            <a:r>
              <a:rPr sz="2000" spc="-5" dirty="0">
                <a:latin typeface="Calibri"/>
                <a:cs typeface="Calibri"/>
              </a:rPr>
              <a:t>Media</a:t>
            </a:r>
            <a:endParaRPr lang="de-AT" sz="2000" spc="-5" dirty="0">
              <a:latin typeface="Calibri"/>
              <a:cs typeface="Calibri"/>
            </a:endParaRPr>
          </a:p>
          <a:p>
            <a:pPr marL="79375" marR="5080" indent="-67310" algn="ctr">
              <a:lnSpc>
                <a:spcPct val="91700"/>
              </a:lnSpc>
              <a:spcBef>
                <a:spcPts val="295"/>
              </a:spcBef>
            </a:pPr>
            <a:r>
              <a:rPr sz="2000" spc="-15" dirty="0" err="1">
                <a:latin typeface="Calibri"/>
                <a:cs typeface="Calibri"/>
              </a:rPr>
              <a:t>Verifizierun</a:t>
            </a:r>
            <a:r>
              <a:rPr sz="2000" spc="-5" dirty="0" err="1">
                <a:latin typeface="Calibri"/>
                <a:cs typeface="Calibri"/>
              </a:rPr>
              <a:t>g</a:t>
            </a:r>
            <a:endParaRPr sz="2000" dirty="0">
              <a:latin typeface="Calibri"/>
              <a:cs typeface="Calibri"/>
            </a:endParaRPr>
          </a:p>
        </p:txBody>
      </p:sp>
      <p:sp>
        <p:nvSpPr>
          <p:cNvPr id="16" name="object 16"/>
          <p:cNvSpPr txBox="1"/>
          <p:nvPr/>
        </p:nvSpPr>
        <p:spPr>
          <a:xfrm>
            <a:off x="4014818" y="3315264"/>
            <a:ext cx="4290982" cy="1252266"/>
          </a:xfrm>
          <a:prstGeom prst="rect">
            <a:avLst/>
          </a:prstGeom>
        </p:spPr>
        <p:txBody>
          <a:bodyPr vert="horz" wrap="square" lIns="0" tIns="23495" rIns="0" bIns="0" rtlCol="0">
            <a:spAutoFit/>
          </a:bodyPr>
          <a:lstStyle/>
          <a:p>
            <a:pPr marL="83185" indent="-71120">
              <a:lnSpc>
                <a:spcPct val="100000"/>
              </a:lnSpc>
              <a:spcBef>
                <a:spcPts val="185"/>
              </a:spcBef>
              <a:buSzPct val="81818"/>
              <a:buChar char="•"/>
              <a:tabLst>
                <a:tab pos="83820" algn="l"/>
              </a:tabLst>
            </a:pPr>
            <a:r>
              <a:rPr sz="1200" spc="-5" dirty="0">
                <a:latin typeface="Calibri"/>
                <a:cs typeface="Calibri"/>
              </a:rPr>
              <a:t>Was</a:t>
            </a:r>
            <a:r>
              <a:rPr sz="1200" spc="5" dirty="0">
                <a:latin typeface="Calibri"/>
                <a:cs typeface="Calibri"/>
              </a:rPr>
              <a:t> </a:t>
            </a:r>
            <a:r>
              <a:rPr sz="1200" spc="-5" dirty="0" err="1">
                <a:latin typeface="Calibri"/>
                <a:cs typeface="Calibri"/>
              </a:rPr>
              <a:t>ist</a:t>
            </a:r>
            <a:r>
              <a:rPr sz="1200" dirty="0">
                <a:latin typeface="Calibri"/>
                <a:cs typeface="Calibri"/>
              </a:rPr>
              <a:t> </a:t>
            </a:r>
            <a:r>
              <a:rPr lang="de-AT" sz="1200" spc="10" dirty="0" err="1">
                <a:latin typeface="Calibri"/>
                <a:cs typeface="Calibri"/>
              </a:rPr>
              <a:t>Social</a:t>
            </a:r>
            <a:r>
              <a:rPr lang="de-AT" sz="1200" spc="10" dirty="0">
                <a:latin typeface="Calibri"/>
                <a:cs typeface="Calibri"/>
              </a:rPr>
              <a:t> Media-Verifizierung?</a:t>
            </a:r>
            <a:endParaRPr sz="1200" dirty="0">
              <a:latin typeface="Calibri"/>
              <a:cs typeface="Calibri"/>
            </a:endParaRPr>
          </a:p>
          <a:p>
            <a:pPr marL="71120" marR="1280160" indent="-59055">
              <a:lnSpc>
                <a:spcPts val="1190"/>
              </a:lnSpc>
              <a:spcBef>
                <a:spcPts val="229"/>
              </a:spcBef>
              <a:buSzPct val="81818"/>
              <a:buChar char="•"/>
              <a:tabLst>
                <a:tab pos="84455" algn="l"/>
              </a:tabLst>
            </a:pPr>
            <a:r>
              <a:rPr sz="1200" spc="-5" dirty="0">
                <a:latin typeface="Calibri"/>
                <a:cs typeface="Calibri"/>
              </a:rPr>
              <a:t>Wie </a:t>
            </a:r>
            <a:r>
              <a:rPr sz="1200" spc="-5" dirty="0" err="1">
                <a:latin typeface="Calibri"/>
                <a:cs typeface="Calibri"/>
              </a:rPr>
              <a:t>Konten</a:t>
            </a:r>
            <a:r>
              <a:rPr sz="1200" spc="-5" dirty="0">
                <a:latin typeface="Calibri"/>
                <a:cs typeface="Calibri"/>
              </a:rPr>
              <a:t>/</a:t>
            </a:r>
            <a:r>
              <a:rPr sz="1200" spc="-5" dirty="0" err="1">
                <a:latin typeface="Calibri"/>
                <a:cs typeface="Calibri"/>
              </a:rPr>
              <a:t>Beiträge</a:t>
            </a:r>
            <a:r>
              <a:rPr sz="1200" dirty="0">
                <a:latin typeface="Calibri"/>
                <a:cs typeface="Calibri"/>
              </a:rPr>
              <a:t> </a:t>
            </a:r>
            <a:r>
              <a:rPr sz="1200" spc="-5" dirty="0">
                <a:latin typeface="Calibri"/>
                <a:cs typeface="Calibri"/>
              </a:rPr>
              <a:t>etc.</a:t>
            </a:r>
            <a:r>
              <a:rPr sz="1200" dirty="0">
                <a:latin typeface="Calibri"/>
                <a:cs typeface="Calibri"/>
              </a:rPr>
              <a:t> </a:t>
            </a:r>
            <a:r>
              <a:rPr sz="1200" spc="-5" dirty="0">
                <a:latin typeface="Calibri"/>
                <a:cs typeface="Calibri"/>
              </a:rPr>
              <a:t>auf</a:t>
            </a:r>
            <a:r>
              <a:rPr lang="de-AT" sz="1200" spc="-5" dirty="0">
                <a:latin typeface="Calibri"/>
                <a:cs typeface="Calibri"/>
              </a:rPr>
              <a:t> </a:t>
            </a:r>
            <a:r>
              <a:rPr lang="de-DE" sz="1200" spc="-5" dirty="0">
                <a:cs typeface="Calibri"/>
              </a:rPr>
              <a:t>verschiedenen</a:t>
            </a:r>
            <a:r>
              <a:rPr lang="de-AT" sz="1200" spc="-5" dirty="0">
                <a:latin typeface="Calibri"/>
                <a:cs typeface="Calibri"/>
              </a:rPr>
              <a:t> </a:t>
            </a:r>
            <a:r>
              <a:rPr sz="1200" spc="-5" dirty="0">
                <a:latin typeface="Calibri"/>
                <a:cs typeface="Calibri"/>
              </a:rPr>
              <a:t>Social</a:t>
            </a:r>
            <a:r>
              <a:rPr sz="1200" spc="5" dirty="0">
                <a:latin typeface="Calibri"/>
                <a:cs typeface="Calibri"/>
              </a:rPr>
              <a:t> </a:t>
            </a:r>
            <a:r>
              <a:rPr sz="1200" spc="-5" dirty="0">
                <a:latin typeface="Calibri"/>
                <a:cs typeface="Calibri"/>
              </a:rPr>
              <a:t>Media-Plattformen </a:t>
            </a:r>
            <a:r>
              <a:rPr sz="1200" spc="-235" dirty="0">
                <a:latin typeface="Calibri"/>
                <a:cs typeface="Calibri"/>
              </a:rPr>
              <a:t> </a:t>
            </a:r>
            <a:r>
              <a:rPr sz="1200" spc="-5" dirty="0">
                <a:latin typeface="Calibri"/>
                <a:cs typeface="Calibri"/>
              </a:rPr>
              <a:t>verifiziert werden</a:t>
            </a:r>
            <a:r>
              <a:rPr sz="1200" dirty="0">
                <a:latin typeface="Calibri"/>
                <a:cs typeface="Calibri"/>
              </a:rPr>
              <a:t> </a:t>
            </a:r>
            <a:r>
              <a:rPr sz="1200" spc="-5" dirty="0">
                <a:latin typeface="Calibri"/>
                <a:cs typeface="Calibri"/>
              </a:rPr>
              <a:t>können</a:t>
            </a:r>
            <a:endParaRPr sz="1200" dirty="0">
              <a:latin typeface="Calibri"/>
              <a:cs typeface="Calibri"/>
            </a:endParaRPr>
          </a:p>
          <a:p>
            <a:pPr marL="83185" indent="-71120">
              <a:lnSpc>
                <a:spcPct val="100000"/>
              </a:lnSpc>
              <a:spcBef>
                <a:spcPts val="90"/>
              </a:spcBef>
              <a:buSzPct val="81818"/>
              <a:buChar char="•"/>
              <a:tabLst>
                <a:tab pos="83820" algn="l"/>
              </a:tabLst>
            </a:pPr>
            <a:r>
              <a:rPr sz="1200" spc="-5" dirty="0">
                <a:latin typeface="Calibri"/>
                <a:cs typeface="Calibri"/>
              </a:rPr>
              <a:t>Wie Sie </a:t>
            </a:r>
            <a:r>
              <a:rPr sz="1200" spc="-5" dirty="0" err="1">
                <a:latin typeface="Calibri"/>
                <a:cs typeface="Calibri"/>
              </a:rPr>
              <a:t>eine</a:t>
            </a:r>
            <a:r>
              <a:rPr sz="1200" dirty="0">
                <a:latin typeface="Calibri"/>
                <a:cs typeface="Calibri"/>
              </a:rPr>
              <a:t> </a:t>
            </a:r>
            <a:r>
              <a:rPr lang="de-AT" sz="1200" spc="-5" dirty="0">
                <a:latin typeface="Calibri"/>
                <a:cs typeface="Calibri"/>
              </a:rPr>
              <a:t>Verifizierung</a:t>
            </a:r>
            <a:r>
              <a:rPr sz="1200" spc="5" dirty="0">
                <a:latin typeface="Calibri"/>
                <a:cs typeface="Calibri"/>
              </a:rPr>
              <a:t> </a:t>
            </a:r>
            <a:r>
              <a:rPr sz="1200" spc="-5" dirty="0" err="1">
                <a:latin typeface="Calibri"/>
                <a:cs typeface="Calibri"/>
              </a:rPr>
              <a:t>beantragen</a:t>
            </a:r>
            <a:r>
              <a:rPr lang="de-AT" sz="1200" spc="-5" dirty="0">
                <a:latin typeface="Calibri"/>
                <a:cs typeface="Calibri"/>
              </a:rPr>
              <a:t> können</a:t>
            </a:r>
            <a:endParaRPr sz="1200" dirty="0">
              <a:latin typeface="Calibri"/>
              <a:cs typeface="Calibri"/>
            </a:endParaRPr>
          </a:p>
          <a:p>
            <a:pPr marL="71120" marR="5080" indent="-59055">
              <a:lnSpc>
                <a:spcPts val="1280"/>
              </a:lnSpc>
              <a:spcBef>
                <a:spcPts val="140"/>
              </a:spcBef>
              <a:buSzPct val="81818"/>
              <a:buChar char="•"/>
              <a:tabLst>
                <a:tab pos="83820" algn="l"/>
              </a:tabLst>
            </a:pPr>
            <a:r>
              <a:rPr lang="de-AT" sz="1200" spc="-5" dirty="0">
                <a:latin typeface="Calibri"/>
                <a:cs typeface="Calibri"/>
              </a:rPr>
              <a:t>Einschränkungen</a:t>
            </a:r>
            <a:r>
              <a:rPr sz="1200" spc="10" dirty="0">
                <a:latin typeface="Calibri"/>
                <a:cs typeface="Calibri"/>
              </a:rPr>
              <a:t> </a:t>
            </a:r>
            <a:r>
              <a:rPr sz="1200" spc="-5" dirty="0">
                <a:latin typeface="Calibri"/>
                <a:cs typeface="Calibri"/>
              </a:rPr>
              <a:t>von</a:t>
            </a:r>
            <a:r>
              <a:rPr sz="1200" spc="20" dirty="0">
                <a:latin typeface="Calibri"/>
                <a:cs typeface="Calibri"/>
              </a:rPr>
              <a:t> </a:t>
            </a:r>
            <a:r>
              <a:rPr sz="1200" spc="-5" dirty="0" err="1">
                <a:latin typeface="Calibri"/>
                <a:cs typeface="Calibri"/>
              </a:rPr>
              <a:t>Konten</a:t>
            </a:r>
            <a:r>
              <a:rPr sz="1200" spc="10" dirty="0">
                <a:latin typeface="Calibri"/>
                <a:cs typeface="Calibri"/>
              </a:rPr>
              <a:t> </a:t>
            </a:r>
            <a:r>
              <a:rPr lang="de-AT" sz="1200" spc="-5" dirty="0">
                <a:latin typeface="Calibri"/>
                <a:cs typeface="Calibri"/>
              </a:rPr>
              <a:t>auf</a:t>
            </a:r>
            <a:r>
              <a:rPr sz="1200" spc="20" dirty="0">
                <a:latin typeface="Calibri"/>
                <a:cs typeface="Calibri"/>
              </a:rPr>
              <a:t> </a:t>
            </a:r>
            <a:r>
              <a:rPr sz="1200" spc="-5" dirty="0" err="1">
                <a:latin typeface="Calibri"/>
                <a:cs typeface="Calibri"/>
              </a:rPr>
              <a:t>verschiedenen</a:t>
            </a:r>
            <a:r>
              <a:rPr sz="1200" spc="15" dirty="0">
                <a:latin typeface="Calibri"/>
                <a:cs typeface="Calibri"/>
              </a:rPr>
              <a:t> </a:t>
            </a:r>
            <a:endParaRPr lang="de-AT" sz="1200" spc="15" dirty="0">
              <a:latin typeface="Calibri"/>
              <a:cs typeface="Calibri"/>
            </a:endParaRPr>
          </a:p>
          <a:p>
            <a:pPr marL="12065" marR="5080">
              <a:lnSpc>
                <a:spcPts val="1280"/>
              </a:lnSpc>
              <a:spcBef>
                <a:spcPts val="140"/>
              </a:spcBef>
              <a:buSzPct val="81818"/>
              <a:tabLst>
                <a:tab pos="83820" algn="l"/>
              </a:tabLst>
            </a:pPr>
            <a:r>
              <a:rPr lang="de-AT" sz="1200" spc="15" dirty="0">
                <a:latin typeface="Calibri"/>
                <a:cs typeface="Calibri"/>
              </a:rPr>
              <a:t>  </a:t>
            </a:r>
            <a:r>
              <a:rPr lang="de-AT" sz="1200" spc="-5" dirty="0" err="1">
                <a:latin typeface="Calibri"/>
                <a:cs typeface="Calibri"/>
              </a:rPr>
              <a:t>Social</a:t>
            </a:r>
            <a:r>
              <a:rPr sz="1200" spc="15" dirty="0">
                <a:latin typeface="Calibri"/>
                <a:cs typeface="Calibri"/>
              </a:rPr>
              <a:t> </a:t>
            </a:r>
            <a:r>
              <a:rPr sz="1200" spc="-15" dirty="0">
                <a:latin typeface="Calibri"/>
                <a:cs typeface="Calibri"/>
              </a:rPr>
              <a:t>Medi</a:t>
            </a:r>
            <a:r>
              <a:rPr lang="de-AT" sz="1200" spc="-15" dirty="0">
                <a:latin typeface="Calibri"/>
                <a:cs typeface="Calibri"/>
              </a:rPr>
              <a:t>a-</a:t>
            </a:r>
            <a:r>
              <a:rPr sz="1200" spc="-15" dirty="0" err="1">
                <a:latin typeface="Calibri"/>
                <a:cs typeface="Calibri"/>
              </a:rPr>
              <a:t>Plattformen</a:t>
            </a:r>
            <a:endParaRPr sz="12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700273" y="816609"/>
            <a:ext cx="4102100" cy="299720"/>
          </a:xfrm>
          <a:prstGeom prst="rect">
            <a:avLst/>
          </a:prstGeom>
        </p:spPr>
        <p:txBody>
          <a:bodyPr vert="horz" wrap="square" lIns="0" tIns="12700" rIns="0" bIns="0" rtlCol="0">
            <a:spAutoFit/>
          </a:bodyPr>
          <a:lstStyle/>
          <a:p>
            <a:pPr marL="12700">
              <a:lnSpc>
                <a:spcPct val="100000"/>
              </a:lnSpc>
              <a:spcBef>
                <a:spcPts val="100"/>
              </a:spcBef>
            </a:pPr>
            <a:r>
              <a:rPr spc="-5" dirty="0"/>
              <a:t>1.1</a:t>
            </a:r>
            <a:r>
              <a:rPr spc="-10" dirty="0"/>
              <a:t> </a:t>
            </a:r>
            <a:r>
              <a:rPr dirty="0"/>
              <a:t>EINFÜHRUNG</a:t>
            </a:r>
            <a:r>
              <a:rPr spc="-15" dirty="0"/>
              <a:t> </a:t>
            </a:r>
            <a:r>
              <a:rPr dirty="0"/>
              <a:t>IN</a:t>
            </a:r>
            <a:r>
              <a:rPr spc="-15" dirty="0"/>
              <a:t> </a:t>
            </a:r>
            <a:r>
              <a:rPr spc="-5" dirty="0"/>
              <a:t>DIE</a:t>
            </a:r>
            <a:r>
              <a:rPr spc="-20" dirty="0"/>
              <a:t> </a:t>
            </a:r>
            <a:r>
              <a:rPr spc="-5" dirty="0"/>
              <a:t>SOZIALEN </a:t>
            </a:r>
            <a:r>
              <a:rPr spc="-15" dirty="0"/>
              <a:t>MEDIEN</a:t>
            </a:r>
          </a:p>
        </p:txBody>
      </p:sp>
      <p:sp>
        <p:nvSpPr>
          <p:cNvPr id="4" name="object 4"/>
          <p:cNvSpPr txBox="1"/>
          <p:nvPr/>
        </p:nvSpPr>
        <p:spPr>
          <a:xfrm>
            <a:off x="685800" y="1281678"/>
            <a:ext cx="6269355" cy="3749681"/>
          </a:xfrm>
          <a:prstGeom prst="rect">
            <a:avLst/>
          </a:prstGeom>
        </p:spPr>
        <p:txBody>
          <a:bodyPr vert="horz" wrap="square" lIns="0" tIns="12065" rIns="0" bIns="0" rtlCol="0">
            <a:spAutoFit/>
          </a:bodyPr>
          <a:lstStyle/>
          <a:p>
            <a:pPr marL="13335">
              <a:lnSpc>
                <a:spcPct val="100000"/>
              </a:lnSpc>
              <a:spcBef>
                <a:spcPts val="95"/>
              </a:spcBef>
            </a:pPr>
            <a:r>
              <a:rPr sz="1400" b="1" spc="-5" dirty="0">
                <a:latin typeface="Calibri"/>
                <a:cs typeface="Calibri"/>
              </a:rPr>
              <a:t>Was</a:t>
            </a:r>
            <a:r>
              <a:rPr sz="1400" b="1" spc="-15" dirty="0">
                <a:latin typeface="Calibri"/>
                <a:cs typeface="Calibri"/>
              </a:rPr>
              <a:t> </a:t>
            </a:r>
            <a:r>
              <a:rPr sz="1400" b="1" spc="-5" dirty="0">
                <a:latin typeface="Calibri"/>
                <a:cs typeface="Calibri"/>
              </a:rPr>
              <a:t>sind</a:t>
            </a:r>
            <a:r>
              <a:rPr sz="1400" b="1" spc="-10" dirty="0">
                <a:latin typeface="Calibri"/>
                <a:cs typeface="Calibri"/>
              </a:rPr>
              <a:t> </a:t>
            </a:r>
            <a:r>
              <a:rPr sz="1400" b="1" spc="-5" dirty="0">
                <a:latin typeface="Calibri"/>
                <a:cs typeface="Calibri"/>
              </a:rPr>
              <a:t>soziale </a:t>
            </a:r>
            <a:r>
              <a:rPr sz="1400" b="1" spc="-15" dirty="0">
                <a:latin typeface="Calibri"/>
                <a:cs typeface="Calibri"/>
              </a:rPr>
              <a:t>Medien?</a:t>
            </a:r>
            <a:endParaRPr sz="1400" dirty="0">
              <a:latin typeface="Calibri"/>
              <a:cs typeface="Calibri"/>
            </a:endParaRPr>
          </a:p>
          <a:p>
            <a:pPr marL="299720" marR="5080" indent="-287655">
              <a:lnSpc>
                <a:spcPts val="1689"/>
              </a:lnSpc>
              <a:spcBef>
                <a:spcPts val="50"/>
              </a:spcBef>
              <a:buFont typeface="Wingdings"/>
              <a:buChar char=""/>
              <a:tabLst>
                <a:tab pos="299720" algn="l"/>
                <a:tab pos="300355" algn="l"/>
              </a:tabLst>
            </a:pPr>
            <a:r>
              <a:rPr lang="de-DE" sz="1400" i="1" spc="-5" dirty="0">
                <a:solidFill>
                  <a:srgbClr val="FFFFFF"/>
                </a:solidFill>
                <a:latin typeface="Calibri"/>
                <a:cs typeface="Calibri"/>
              </a:rPr>
              <a:t>Gesamtheit der digitalen Technologien und Medien wie Weblogs, Wikis, soziale Netzwerke u. Ä., über die Nutzerinnen und Nutzer miteinander kommunizieren und Inhalte austauschen können (Duden, 2022)</a:t>
            </a:r>
          </a:p>
          <a:p>
            <a:pPr marL="299720" marR="5080" indent="-287655">
              <a:lnSpc>
                <a:spcPts val="1689"/>
              </a:lnSpc>
              <a:spcBef>
                <a:spcPts val="50"/>
              </a:spcBef>
              <a:buFont typeface="Wingdings"/>
              <a:buChar char=""/>
              <a:tabLst>
                <a:tab pos="299720" algn="l"/>
                <a:tab pos="300355" algn="l"/>
              </a:tabLst>
            </a:pPr>
            <a:endParaRPr sz="1300" i="1" dirty="0">
              <a:latin typeface="Calibri"/>
              <a:cs typeface="Calibri"/>
            </a:endParaRPr>
          </a:p>
          <a:p>
            <a:pPr marL="13335">
              <a:lnSpc>
                <a:spcPts val="1670"/>
              </a:lnSpc>
              <a:spcBef>
                <a:spcPts val="5"/>
              </a:spcBef>
            </a:pPr>
            <a:r>
              <a:rPr sz="1400" b="1" spc="-10" dirty="0">
                <a:latin typeface="Calibri"/>
                <a:cs typeface="Calibri"/>
              </a:rPr>
              <a:t>Warum</a:t>
            </a:r>
            <a:r>
              <a:rPr sz="1400" b="1" dirty="0">
                <a:latin typeface="Calibri"/>
                <a:cs typeface="Calibri"/>
              </a:rPr>
              <a:t> </a:t>
            </a:r>
            <a:r>
              <a:rPr sz="1400" b="1" spc="-5" dirty="0">
                <a:latin typeface="Calibri"/>
                <a:cs typeface="Calibri"/>
              </a:rPr>
              <a:t>sind</a:t>
            </a:r>
            <a:r>
              <a:rPr sz="1400" b="1" dirty="0">
                <a:latin typeface="Calibri"/>
                <a:cs typeface="Calibri"/>
              </a:rPr>
              <a:t> </a:t>
            </a:r>
            <a:r>
              <a:rPr sz="1400" b="1" spc="-5" dirty="0">
                <a:latin typeface="Calibri"/>
                <a:cs typeface="Calibri"/>
              </a:rPr>
              <a:t>soziale Medien so</a:t>
            </a:r>
            <a:r>
              <a:rPr sz="1400" b="1" spc="25" dirty="0">
                <a:latin typeface="Calibri"/>
                <a:cs typeface="Calibri"/>
              </a:rPr>
              <a:t> </a:t>
            </a:r>
            <a:r>
              <a:rPr sz="1400" b="1" spc="-15" dirty="0">
                <a:latin typeface="Calibri"/>
                <a:cs typeface="Calibri"/>
              </a:rPr>
              <a:t>beliebt?</a:t>
            </a:r>
            <a:endParaRPr sz="1400" dirty="0">
              <a:latin typeface="Calibri"/>
              <a:cs typeface="Calibri"/>
            </a:endParaRPr>
          </a:p>
          <a:p>
            <a:pPr marL="299720" marR="829310" indent="-287655">
              <a:lnSpc>
                <a:spcPts val="1670"/>
              </a:lnSpc>
              <a:spcBef>
                <a:spcPts val="50"/>
              </a:spcBef>
              <a:buFont typeface="Wingdings"/>
              <a:buChar char=""/>
              <a:tabLst>
                <a:tab pos="299720" algn="l"/>
                <a:tab pos="300355" algn="l"/>
              </a:tabLst>
            </a:pPr>
            <a:r>
              <a:rPr sz="1400" spc="-5" dirty="0">
                <a:solidFill>
                  <a:srgbClr val="FFFFFF"/>
                </a:solidFill>
                <a:latin typeface="Calibri"/>
                <a:cs typeface="Calibri"/>
              </a:rPr>
              <a:t>In</a:t>
            </a:r>
            <a:r>
              <a:rPr sz="1400" dirty="0">
                <a:solidFill>
                  <a:srgbClr val="FFFFFF"/>
                </a:solidFill>
                <a:latin typeface="Calibri"/>
                <a:cs typeface="Calibri"/>
              </a:rPr>
              <a:t> </a:t>
            </a:r>
            <a:r>
              <a:rPr sz="1400" spc="-5" dirty="0">
                <a:solidFill>
                  <a:srgbClr val="FFFFFF"/>
                </a:solidFill>
                <a:latin typeface="Calibri"/>
                <a:cs typeface="Calibri"/>
              </a:rPr>
              <a:t>der</a:t>
            </a:r>
            <a:r>
              <a:rPr sz="1400" spc="5" dirty="0">
                <a:solidFill>
                  <a:srgbClr val="FFFFFF"/>
                </a:solidFill>
                <a:latin typeface="Calibri"/>
                <a:cs typeface="Calibri"/>
              </a:rPr>
              <a:t> </a:t>
            </a:r>
            <a:r>
              <a:rPr sz="1400" spc="-5" dirty="0">
                <a:solidFill>
                  <a:srgbClr val="FFFFFF"/>
                </a:solidFill>
                <a:latin typeface="Calibri"/>
                <a:cs typeface="Calibri"/>
              </a:rPr>
              <a:t>heutigen</a:t>
            </a:r>
            <a:r>
              <a:rPr sz="1400" spc="5" dirty="0">
                <a:solidFill>
                  <a:srgbClr val="FFFFFF"/>
                </a:solidFill>
                <a:latin typeface="Calibri"/>
                <a:cs typeface="Calibri"/>
              </a:rPr>
              <a:t> </a:t>
            </a:r>
            <a:r>
              <a:rPr sz="1400" spc="-5" dirty="0">
                <a:solidFill>
                  <a:srgbClr val="FFFFFF"/>
                </a:solidFill>
                <a:latin typeface="Calibri"/>
                <a:cs typeface="Calibri"/>
              </a:rPr>
              <a:t>vernetzten</a:t>
            </a:r>
            <a:r>
              <a:rPr sz="1400" spc="15" dirty="0">
                <a:solidFill>
                  <a:srgbClr val="FFFFFF"/>
                </a:solidFill>
                <a:latin typeface="Calibri"/>
                <a:cs typeface="Calibri"/>
              </a:rPr>
              <a:t> </a:t>
            </a:r>
            <a:r>
              <a:rPr sz="1400" spc="-5" dirty="0">
                <a:solidFill>
                  <a:srgbClr val="FFFFFF"/>
                </a:solidFill>
                <a:latin typeface="Calibri"/>
                <a:cs typeface="Calibri"/>
              </a:rPr>
              <a:t>digitalen</a:t>
            </a:r>
            <a:r>
              <a:rPr sz="1400" dirty="0">
                <a:solidFill>
                  <a:srgbClr val="FFFFFF"/>
                </a:solidFill>
                <a:latin typeface="Calibri"/>
                <a:cs typeface="Calibri"/>
              </a:rPr>
              <a:t> </a:t>
            </a:r>
            <a:r>
              <a:rPr sz="1400" spc="-5" dirty="0">
                <a:solidFill>
                  <a:srgbClr val="FFFFFF"/>
                </a:solidFill>
                <a:latin typeface="Calibri"/>
                <a:cs typeface="Calibri"/>
              </a:rPr>
              <a:t>Gesellschaft</a:t>
            </a:r>
            <a:r>
              <a:rPr sz="1400" spc="5" dirty="0">
                <a:solidFill>
                  <a:srgbClr val="FFFFFF"/>
                </a:solidFill>
                <a:latin typeface="Calibri"/>
                <a:cs typeface="Calibri"/>
              </a:rPr>
              <a:t> </a:t>
            </a:r>
            <a:r>
              <a:rPr sz="1400" spc="-5" dirty="0">
                <a:solidFill>
                  <a:srgbClr val="FFFFFF"/>
                </a:solidFill>
                <a:latin typeface="Calibri"/>
                <a:cs typeface="Calibri"/>
              </a:rPr>
              <a:t>wollen</a:t>
            </a:r>
            <a:r>
              <a:rPr sz="1400" spc="5"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Menschen</a:t>
            </a:r>
            <a:r>
              <a:rPr sz="1400" dirty="0">
                <a:solidFill>
                  <a:srgbClr val="FFFFFF"/>
                </a:solidFill>
                <a:latin typeface="Calibri"/>
                <a:cs typeface="Calibri"/>
              </a:rPr>
              <a:t> </a:t>
            </a:r>
            <a:r>
              <a:rPr sz="1400" spc="-10" dirty="0">
                <a:solidFill>
                  <a:srgbClr val="FFFFFF"/>
                </a:solidFill>
                <a:latin typeface="Calibri"/>
                <a:cs typeface="Calibri"/>
              </a:rPr>
              <a:t>ständig</a:t>
            </a:r>
            <a:r>
              <a:rPr sz="1400" spc="10" dirty="0">
                <a:solidFill>
                  <a:srgbClr val="FFFFFF"/>
                </a:solidFill>
                <a:latin typeface="Calibri"/>
                <a:cs typeface="Calibri"/>
              </a:rPr>
              <a:t> </a:t>
            </a:r>
            <a:r>
              <a:rPr sz="1400" spc="-5" dirty="0">
                <a:solidFill>
                  <a:srgbClr val="FFFFFF"/>
                </a:solidFill>
                <a:latin typeface="Calibri"/>
                <a:cs typeface="Calibri"/>
              </a:rPr>
              <a:t>mit</a:t>
            </a:r>
            <a:r>
              <a:rPr sz="1400" spc="10" dirty="0">
                <a:solidFill>
                  <a:srgbClr val="FFFFFF"/>
                </a:solidFill>
                <a:latin typeface="Calibri"/>
                <a:cs typeface="Calibri"/>
              </a:rPr>
              <a:t> </a:t>
            </a:r>
            <a:r>
              <a:rPr sz="1400" spc="-5" dirty="0">
                <a:solidFill>
                  <a:srgbClr val="FFFFFF"/>
                </a:solidFill>
                <a:latin typeface="Calibri"/>
                <a:cs typeface="Calibri"/>
              </a:rPr>
              <a:t>anderen</a:t>
            </a:r>
            <a:r>
              <a:rPr sz="1400" spc="35" dirty="0">
                <a:solidFill>
                  <a:srgbClr val="FFFFFF"/>
                </a:solidFill>
                <a:latin typeface="Calibri"/>
                <a:cs typeface="Calibri"/>
              </a:rPr>
              <a:t> </a:t>
            </a:r>
            <a:r>
              <a:rPr sz="1400" spc="-5" dirty="0">
                <a:solidFill>
                  <a:srgbClr val="FFFFFF"/>
                </a:solidFill>
                <a:latin typeface="Calibri"/>
                <a:cs typeface="Calibri"/>
              </a:rPr>
              <a:t>interagieren.</a:t>
            </a:r>
            <a:r>
              <a:rPr sz="1400" spc="15" dirty="0">
                <a:solidFill>
                  <a:srgbClr val="FFFFFF"/>
                </a:solidFill>
                <a:latin typeface="Calibri"/>
                <a:cs typeface="Calibri"/>
              </a:rPr>
              <a:t> </a:t>
            </a:r>
            <a:r>
              <a:rPr sz="1400" spc="-5" dirty="0">
                <a:solidFill>
                  <a:srgbClr val="FFFFFF"/>
                </a:solidFill>
                <a:latin typeface="Calibri"/>
                <a:cs typeface="Calibri"/>
              </a:rPr>
              <a:t>Die</a:t>
            </a:r>
            <a:r>
              <a:rPr sz="1400" spc="15" dirty="0">
                <a:solidFill>
                  <a:srgbClr val="FFFFFF"/>
                </a:solidFill>
                <a:latin typeface="Calibri"/>
                <a:cs typeface="Calibri"/>
              </a:rPr>
              <a:t> </a:t>
            </a:r>
            <a:r>
              <a:rPr sz="1400" spc="-5" dirty="0">
                <a:solidFill>
                  <a:srgbClr val="FFFFFF"/>
                </a:solidFill>
                <a:latin typeface="Calibri"/>
                <a:cs typeface="Calibri"/>
              </a:rPr>
              <a:t>sozialen</a:t>
            </a:r>
            <a:r>
              <a:rPr sz="1400" spc="15" dirty="0">
                <a:solidFill>
                  <a:srgbClr val="FFFFFF"/>
                </a:solidFill>
                <a:latin typeface="Calibri"/>
                <a:cs typeface="Calibri"/>
              </a:rPr>
              <a:t> </a:t>
            </a:r>
            <a:r>
              <a:rPr sz="1400" spc="-5" dirty="0">
                <a:solidFill>
                  <a:srgbClr val="FFFFFF"/>
                </a:solidFill>
                <a:latin typeface="Calibri"/>
                <a:cs typeface="Calibri"/>
              </a:rPr>
              <a:t>Medien</a:t>
            </a:r>
            <a:r>
              <a:rPr sz="1400" spc="15" dirty="0">
                <a:solidFill>
                  <a:srgbClr val="FFFFFF"/>
                </a:solidFill>
                <a:latin typeface="Calibri"/>
                <a:cs typeface="Calibri"/>
              </a:rPr>
              <a:t> </a:t>
            </a:r>
            <a:r>
              <a:rPr sz="1400" spc="-5" dirty="0">
                <a:solidFill>
                  <a:srgbClr val="FFFFFF"/>
                </a:solidFill>
                <a:latin typeface="Calibri"/>
                <a:cs typeface="Calibri"/>
              </a:rPr>
              <a:t>erleichtern</a:t>
            </a:r>
            <a:r>
              <a:rPr sz="1400" spc="15" dirty="0">
                <a:solidFill>
                  <a:srgbClr val="FFFFFF"/>
                </a:solidFill>
                <a:latin typeface="Calibri"/>
                <a:cs typeface="Calibri"/>
              </a:rPr>
              <a:t> </a:t>
            </a:r>
            <a:r>
              <a:rPr sz="1400" spc="-5" dirty="0">
                <a:solidFill>
                  <a:srgbClr val="FFFFFF"/>
                </a:solidFill>
                <a:latin typeface="Calibri"/>
                <a:cs typeface="Calibri"/>
              </a:rPr>
              <a:t>dies,</a:t>
            </a:r>
            <a:endParaRPr sz="1400" dirty="0">
              <a:latin typeface="Calibri"/>
              <a:cs typeface="Calibri"/>
            </a:endParaRPr>
          </a:p>
          <a:p>
            <a:pPr marL="299720" marR="898525">
              <a:lnSpc>
                <a:spcPts val="1670"/>
              </a:lnSpc>
            </a:pPr>
            <a:r>
              <a:rPr sz="1400" spc="-5" dirty="0">
                <a:solidFill>
                  <a:srgbClr val="FFFFFF"/>
                </a:solidFill>
                <a:latin typeface="Calibri"/>
                <a:cs typeface="Calibri"/>
              </a:rPr>
              <a:t>indem</a:t>
            </a:r>
            <a:r>
              <a:rPr sz="1400" spc="5"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5" dirty="0">
                <a:solidFill>
                  <a:srgbClr val="FFFFFF"/>
                </a:solidFill>
                <a:latin typeface="Calibri"/>
                <a:cs typeface="Calibri"/>
              </a:rPr>
              <a:t>den</a:t>
            </a:r>
            <a:r>
              <a:rPr sz="1400" dirty="0">
                <a:solidFill>
                  <a:srgbClr val="FFFFFF"/>
                </a:solidFill>
                <a:latin typeface="Calibri"/>
                <a:cs typeface="Calibri"/>
              </a:rPr>
              <a:t> </a:t>
            </a:r>
            <a:r>
              <a:rPr sz="1400" spc="-5" dirty="0">
                <a:solidFill>
                  <a:srgbClr val="FFFFFF"/>
                </a:solidFill>
                <a:latin typeface="Calibri"/>
                <a:cs typeface="Calibri"/>
              </a:rPr>
              <a:t>Menschen</a:t>
            </a:r>
            <a:r>
              <a:rPr sz="1400"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Möglichkeit</a:t>
            </a:r>
            <a:r>
              <a:rPr sz="1400" dirty="0">
                <a:solidFill>
                  <a:srgbClr val="FFFFFF"/>
                </a:solidFill>
                <a:latin typeface="Calibri"/>
                <a:cs typeface="Calibri"/>
              </a:rPr>
              <a:t> </a:t>
            </a:r>
            <a:r>
              <a:rPr sz="1400" spc="-5" dirty="0">
                <a:solidFill>
                  <a:srgbClr val="FFFFFF"/>
                </a:solidFill>
                <a:latin typeface="Calibri"/>
                <a:cs typeface="Calibri"/>
              </a:rPr>
              <a:t>geben,</a:t>
            </a:r>
            <a:r>
              <a:rPr sz="1400" dirty="0">
                <a:solidFill>
                  <a:srgbClr val="FFFFFF"/>
                </a:solidFill>
                <a:latin typeface="Calibri"/>
                <a:cs typeface="Calibri"/>
              </a:rPr>
              <a:t> </a:t>
            </a:r>
            <a:r>
              <a:rPr sz="1400" spc="-5" dirty="0">
                <a:solidFill>
                  <a:srgbClr val="FFFFFF"/>
                </a:solidFill>
                <a:latin typeface="Calibri"/>
                <a:cs typeface="Calibri"/>
              </a:rPr>
              <a:t>sofort</a:t>
            </a:r>
            <a:r>
              <a:rPr sz="1400" dirty="0">
                <a:solidFill>
                  <a:srgbClr val="FFFFFF"/>
                </a:solidFill>
                <a:latin typeface="Calibri"/>
                <a:cs typeface="Calibri"/>
              </a:rPr>
              <a:t> </a:t>
            </a:r>
            <a:r>
              <a:rPr sz="1400" spc="-5" dirty="0">
                <a:solidFill>
                  <a:srgbClr val="FFFFFF"/>
                </a:solidFill>
                <a:latin typeface="Calibri"/>
                <a:cs typeface="Calibri"/>
              </a:rPr>
              <a:t>mit</a:t>
            </a:r>
            <a:r>
              <a:rPr sz="1400" dirty="0">
                <a:solidFill>
                  <a:srgbClr val="FFFFFF"/>
                </a:solidFill>
                <a:latin typeface="Calibri"/>
                <a:cs typeface="Calibri"/>
              </a:rPr>
              <a:t> </a:t>
            </a:r>
            <a:r>
              <a:rPr sz="1400" spc="-5" dirty="0" err="1">
                <a:solidFill>
                  <a:srgbClr val="FFFFFF"/>
                </a:solidFill>
                <a:latin typeface="Calibri"/>
                <a:cs typeface="Calibri"/>
              </a:rPr>
              <a:t>anderen</a:t>
            </a:r>
            <a:r>
              <a:rPr sz="1400" spc="5" dirty="0">
                <a:solidFill>
                  <a:srgbClr val="FFFFFF"/>
                </a:solidFill>
                <a:latin typeface="Calibri"/>
                <a:cs typeface="Calibri"/>
              </a:rPr>
              <a:t> </a:t>
            </a:r>
            <a:r>
              <a:rPr sz="1400" spc="-5" dirty="0">
                <a:solidFill>
                  <a:srgbClr val="FFFFFF"/>
                </a:solidFill>
                <a:latin typeface="Calibri"/>
                <a:cs typeface="Calibri"/>
              </a:rPr>
              <a:t>in</a:t>
            </a:r>
            <a:r>
              <a:rPr sz="1400" spc="-305" dirty="0">
                <a:solidFill>
                  <a:srgbClr val="FFFFFF"/>
                </a:solidFill>
                <a:latin typeface="Calibri"/>
                <a:cs typeface="Calibri"/>
              </a:rPr>
              <a:t> </a:t>
            </a:r>
            <a:r>
              <a:rPr sz="1400" spc="-5" dirty="0">
                <a:solidFill>
                  <a:srgbClr val="FFFFFF"/>
                </a:solidFill>
                <a:latin typeface="Calibri"/>
                <a:cs typeface="Calibri"/>
              </a:rPr>
              <a:t>Kontakt zu</a:t>
            </a:r>
            <a:r>
              <a:rPr sz="1400" dirty="0">
                <a:solidFill>
                  <a:srgbClr val="FFFFFF"/>
                </a:solidFill>
                <a:latin typeface="Calibri"/>
                <a:cs typeface="Calibri"/>
              </a:rPr>
              <a:t> </a:t>
            </a:r>
            <a:r>
              <a:rPr sz="1400" spc="-5" dirty="0">
                <a:solidFill>
                  <a:srgbClr val="FFFFFF"/>
                </a:solidFill>
                <a:latin typeface="Calibri"/>
                <a:cs typeface="Calibri"/>
              </a:rPr>
              <a:t>treten.</a:t>
            </a:r>
            <a:endParaRPr sz="1400" dirty="0">
              <a:latin typeface="Calibri"/>
              <a:cs typeface="Calibri"/>
            </a:endParaRPr>
          </a:p>
          <a:p>
            <a:pPr>
              <a:lnSpc>
                <a:spcPct val="100000"/>
              </a:lnSpc>
              <a:spcBef>
                <a:spcPts val="20"/>
              </a:spcBef>
            </a:pPr>
            <a:endParaRPr sz="1350" dirty="0">
              <a:latin typeface="Calibri"/>
              <a:cs typeface="Calibri"/>
            </a:endParaRPr>
          </a:p>
          <a:p>
            <a:pPr marL="13335">
              <a:lnSpc>
                <a:spcPts val="1670"/>
              </a:lnSpc>
            </a:pPr>
            <a:r>
              <a:rPr sz="1400" b="1" spc="-5" dirty="0">
                <a:latin typeface="Calibri"/>
                <a:cs typeface="Calibri"/>
              </a:rPr>
              <a:t>Wie sind</a:t>
            </a:r>
            <a:r>
              <a:rPr sz="1400" b="1" dirty="0">
                <a:latin typeface="Calibri"/>
                <a:cs typeface="Calibri"/>
              </a:rPr>
              <a:t> die</a:t>
            </a:r>
            <a:r>
              <a:rPr sz="1400" b="1" spc="5" dirty="0">
                <a:latin typeface="Calibri"/>
                <a:cs typeface="Calibri"/>
              </a:rPr>
              <a:t> </a:t>
            </a:r>
            <a:r>
              <a:rPr sz="1400" b="1" spc="-5" dirty="0">
                <a:latin typeface="Calibri"/>
                <a:cs typeface="Calibri"/>
              </a:rPr>
              <a:t>sozialen</a:t>
            </a:r>
            <a:r>
              <a:rPr sz="1400" b="1" dirty="0">
                <a:latin typeface="Calibri"/>
                <a:cs typeface="Calibri"/>
              </a:rPr>
              <a:t> </a:t>
            </a:r>
            <a:r>
              <a:rPr sz="1400" b="1" spc="-10" dirty="0">
                <a:latin typeface="Calibri"/>
                <a:cs typeface="Calibri"/>
              </a:rPr>
              <a:t>Medien</a:t>
            </a:r>
            <a:r>
              <a:rPr sz="1400" b="1" spc="5" dirty="0">
                <a:latin typeface="Calibri"/>
                <a:cs typeface="Calibri"/>
              </a:rPr>
              <a:t> </a:t>
            </a:r>
            <a:r>
              <a:rPr sz="1400" b="1" dirty="0">
                <a:latin typeface="Calibri"/>
                <a:cs typeface="Calibri"/>
              </a:rPr>
              <a:t>so</a:t>
            </a:r>
            <a:r>
              <a:rPr sz="1400" b="1" spc="15" dirty="0">
                <a:latin typeface="Calibri"/>
                <a:cs typeface="Calibri"/>
              </a:rPr>
              <a:t> </a:t>
            </a:r>
            <a:r>
              <a:rPr sz="1400" b="1" spc="-15" dirty="0">
                <a:latin typeface="Calibri"/>
                <a:cs typeface="Calibri"/>
              </a:rPr>
              <a:t>populär</a:t>
            </a:r>
            <a:r>
              <a:rPr sz="1400" b="1" spc="-10" dirty="0">
                <a:latin typeface="Calibri"/>
                <a:cs typeface="Calibri"/>
              </a:rPr>
              <a:t> </a:t>
            </a:r>
            <a:r>
              <a:rPr sz="1400" b="1" spc="-5" dirty="0">
                <a:latin typeface="Calibri"/>
                <a:cs typeface="Calibri"/>
              </a:rPr>
              <a:t>geworden?</a:t>
            </a:r>
            <a:endParaRPr sz="1400" dirty="0">
              <a:latin typeface="Calibri"/>
              <a:cs typeface="Calibri"/>
            </a:endParaRPr>
          </a:p>
          <a:p>
            <a:pPr marL="299720" indent="-287655">
              <a:lnSpc>
                <a:spcPts val="1664"/>
              </a:lnSpc>
              <a:buFont typeface="Wingdings"/>
              <a:buChar char=""/>
              <a:tabLst>
                <a:tab pos="299720" algn="l"/>
                <a:tab pos="300355" algn="l"/>
              </a:tabLst>
            </a:pP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Entwicklung</a:t>
            </a:r>
            <a:r>
              <a:rPr sz="1400" spc="5" dirty="0">
                <a:solidFill>
                  <a:srgbClr val="FFFFFF"/>
                </a:solidFill>
                <a:latin typeface="Calibri"/>
                <a:cs typeface="Calibri"/>
              </a:rPr>
              <a:t> </a:t>
            </a:r>
            <a:r>
              <a:rPr sz="1400" spc="-5" dirty="0">
                <a:solidFill>
                  <a:srgbClr val="FFFFFF"/>
                </a:solidFill>
                <a:latin typeface="Calibri"/>
                <a:cs typeface="Calibri"/>
              </a:rPr>
              <a:t>der</a:t>
            </a:r>
            <a:r>
              <a:rPr sz="1400" spc="5" dirty="0">
                <a:solidFill>
                  <a:srgbClr val="FFFFFF"/>
                </a:solidFill>
                <a:latin typeface="Calibri"/>
                <a:cs typeface="Calibri"/>
              </a:rPr>
              <a:t> </a:t>
            </a:r>
            <a:r>
              <a:rPr sz="1400" spc="-5" dirty="0">
                <a:solidFill>
                  <a:srgbClr val="FFFFFF"/>
                </a:solidFill>
                <a:latin typeface="Calibri"/>
                <a:cs typeface="Calibri"/>
              </a:rPr>
              <a:t>Technologie</a:t>
            </a:r>
            <a:r>
              <a:rPr sz="1400" spc="5" dirty="0">
                <a:solidFill>
                  <a:srgbClr val="FFFFFF"/>
                </a:solidFill>
                <a:latin typeface="Calibri"/>
                <a:cs typeface="Calibri"/>
              </a:rPr>
              <a:t> </a:t>
            </a:r>
            <a:r>
              <a:rPr sz="1400" spc="-5" dirty="0">
                <a:solidFill>
                  <a:srgbClr val="FFFFFF"/>
                </a:solidFill>
                <a:latin typeface="Calibri"/>
                <a:cs typeface="Calibri"/>
              </a:rPr>
              <a:t>hat</a:t>
            </a:r>
            <a:r>
              <a:rPr sz="1400" dirty="0">
                <a:solidFill>
                  <a:srgbClr val="FFFFFF"/>
                </a:solidFill>
                <a:latin typeface="Calibri"/>
                <a:cs typeface="Calibri"/>
              </a:rPr>
              <a:t> </a:t>
            </a:r>
            <a:r>
              <a:rPr sz="1400" spc="-5" dirty="0">
                <a:solidFill>
                  <a:srgbClr val="FFFFFF"/>
                </a:solidFill>
                <a:latin typeface="Calibri"/>
                <a:cs typeface="Calibri"/>
              </a:rPr>
              <a:t>dazu</a:t>
            </a:r>
            <a:r>
              <a:rPr sz="1400" dirty="0">
                <a:solidFill>
                  <a:srgbClr val="FFFFFF"/>
                </a:solidFill>
                <a:latin typeface="Calibri"/>
                <a:cs typeface="Calibri"/>
              </a:rPr>
              <a:t> </a:t>
            </a:r>
            <a:r>
              <a:rPr sz="1400" spc="-5" dirty="0">
                <a:solidFill>
                  <a:srgbClr val="FFFFFF"/>
                </a:solidFill>
                <a:latin typeface="Calibri"/>
                <a:cs typeface="Calibri"/>
              </a:rPr>
              <a:t>geführt,</a:t>
            </a:r>
            <a:r>
              <a:rPr sz="1400" spc="5" dirty="0">
                <a:solidFill>
                  <a:srgbClr val="FFFFFF"/>
                </a:solidFill>
                <a:latin typeface="Calibri"/>
                <a:cs typeface="Calibri"/>
              </a:rPr>
              <a:t> </a:t>
            </a:r>
            <a:r>
              <a:rPr sz="1400" spc="-5" dirty="0">
                <a:solidFill>
                  <a:srgbClr val="FFFFFF"/>
                </a:solidFill>
                <a:latin typeface="Calibri"/>
                <a:cs typeface="Calibri"/>
              </a:rPr>
              <a:t>dass</a:t>
            </a:r>
            <a:r>
              <a:rPr sz="1400" spc="5" dirty="0">
                <a:solidFill>
                  <a:srgbClr val="FFFFFF"/>
                </a:solidFill>
                <a:latin typeface="Calibri"/>
                <a:cs typeface="Calibri"/>
              </a:rPr>
              <a:t> </a:t>
            </a:r>
            <a:r>
              <a:rPr sz="1400" spc="-5" dirty="0">
                <a:solidFill>
                  <a:srgbClr val="FFFFFF"/>
                </a:solidFill>
                <a:latin typeface="Calibri"/>
                <a:cs typeface="Calibri"/>
              </a:rPr>
              <a:t>soziale</a:t>
            </a:r>
            <a:r>
              <a:rPr sz="1400" spc="5" dirty="0">
                <a:solidFill>
                  <a:srgbClr val="FFFFFF"/>
                </a:solidFill>
                <a:latin typeface="Calibri"/>
                <a:cs typeface="Calibri"/>
              </a:rPr>
              <a:t> </a:t>
            </a:r>
            <a:r>
              <a:rPr sz="1400" dirty="0">
                <a:solidFill>
                  <a:srgbClr val="FFFFFF"/>
                </a:solidFill>
                <a:latin typeface="Calibri"/>
                <a:cs typeface="Calibri"/>
              </a:rPr>
              <a:t>Medien</a:t>
            </a:r>
            <a:r>
              <a:rPr sz="1400" spc="5" dirty="0">
                <a:solidFill>
                  <a:srgbClr val="FFFFFF"/>
                </a:solidFill>
                <a:latin typeface="Calibri"/>
                <a:cs typeface="Calibri"/>
              </a:rPr>
              <a:t> </a:t>
            </a:r>
            <a:r>
              <a:rPr sz="1400" spc="-5" dirty="0">
                <a:solidFill>
                  <a:srgbClr val="FFFFFF"/>
                </a:solidFill>
                <a:latin typeface="Calibri"/>
                <a:cs typeface="Calibri"/>
              </a:rPr>
              <a:t>in</a:t>
            </a:r>
            <a:endParaRPr sz="1400" dirty="0">
              <a:latin typeface="Calibri"/>
              <a:cs typeface="Calibri"/>
            </a:endParaRPr>
          </a:p>
          <a:p>
            <a:pPr marL="299720" marR="864235">
              <a:lnSpc>
                <a:spcPts val="1670"/>
              </a:lnSpc>
              <a:spcBef>
                <a:spcPts val="60"/>
              </a:spcBef>
            </a:pPr>
            <a:r>
              <a:rPr sz="1400" spc="-5" dirty="0">
                <a:solidFill>
                  <a:srgbClr val="FFFFFF"/>
                </a:solidFill>
                <a:latin typeface="Calibri"/>
                <a:cs typeface="Calibri"/>
              </a:rPr>
              <a:t>der</a:t>
            </a:r>
            <a:r>
              <a:rPr sz="1400" dirty="0">
                <a:solidFill>
                  <a:srgbClr val="FFFFFF"/>
                </a:solidFill>
                <a:latin typeface="Calibri"/>
                <a:cs typeface="Calibri"/>
              </a:rPr>
              <a:t> </a:t>
            </a:r>
            <a:r>
              <a:rPr sz="1400" spc="-5" dirty="0">
                <a:solidFill>
                  <a:srgbClr val="FFFFFF"/>
                </a:solidFill>
                <a:latin typeface="Calibri"/>
                <a:cs typeface="Calibri"/>
              </a:rPr>
              <a:t>heutigen</a:t>
            </a:r>
            <a:r>
              <a:rPr sz="1400" spc="5" dirty="0">
                <a:solidFill>
                  <a:srgbClr val="FFFFFF"/>
                </a:solidFill>
                <a:latin typeface="Calibri"/>
                <a:cs typeface="Calibri"/>
              </a:rPr>
              <a:t> </a:t>
            </a:r>
            <a:r>
              <a:rPr sz="1400" spc="-5" dirty="0">
                <a:solidFill>
                  <a:srgbClr val="FFFFFF"/>
                </a:solidFill>
                <a:latin typeface="Calibri"/>
                <a:cs typeface="Calibri"/>
              </a:rPr>
              <a:t>Gesellschaft</a:t>
            </a:r>
            <a:r>
              <a:rPr sz="1400" spc="10" dirty="0">
                <a:solidFill>
                  <a:srgbClr val="FFFFFF"/>
                </a:solidFill>
                <a:latin typeface="Calibri"/>
                <a:cs typeface="Calibri"/>
              </a:rPr>
              <a:t> </a:t>
            </a:r>
            <a:r>
              <a:rPr sz="1400" spc="-10" dirty="0">
                <a:solidFill>
                  <a:srgbClr val="FFFFFF"/>
                </a:solidFill>
                <a:latin typeface="Calibri"/>
                <a:cs typeface="Calibri"/>
              </a:rPr>
              <a:t>populär</a:t>
            </a:r>
            <a:r>
              <a:rPr sz="1400" dirty="0">
                <a:solidFill>
                  <a:srgbClr val="FFFFFF"/>
                </a:solidFill>
                <a:latin typeface="Calibri"/>
                <a:cs typeface="Calibri"/>
              </a:rPr>
              <a:t> </a:t>
            </a:r>
            <a:r>
              <a:rPr sz="1400" spc="-5" dirty="0">
                <a:solidFill>
                  <a:srgbClr val="FFFFFF"/>
                </a:solidFill>
                <a:latin typeface="Calibri"/>
                <a:cs typeface="Calibri"/>
              </a:rPr>
              <a:t>geworden</a:t>
            </a:r>
            <a:r>
              <a:rPr sz="1400" spc="5" dirty="0">
                <a:solidFill>
                  <a:srgbClr val="FFFFFF"/>
                </a:solidFill>
                <a:latin typeface="Calibri"/>
                <a:cs typeface="Calibri"/>
              </a:rPr>
              <a:t> </a:t>
            </a:r>
            <a:r>
              <a:rPr sz="1400" dirty="0">
                <a:solidFill>
                  <a:srgbClr val="FFFFFF"/>
                </a:solidFill>
                <a:latin typeface="Calibri"/>
                <a:cs typeface="Calibri"/>
              </a:rPr>
              <a:t>sind.</a:t>
            </a:r>
            <a:r>
              <a:rPr sz="1400" spc="15" dirty="0">
                <a:solidFill>
                  <a:srgbClr val="FFFFFF"/>
                </a:solidFill>
                <a:latin typeface="Calibri"/>
                <a:cs typeface="Calibri"/>
              </a:rPr>
              <a:t> </a:t>
            </a:r>
            <a:r>
              <a:rPr sz="1400" spc="-10" dirty="0">
                <a:solidFill>
                  <a:srgbClr val="FFFFFF"/>
                </a:solidFill>
                <a:latin typeface="Calibri"/>
                <a:cs typeface="Calibri"/>
              </a:rPr>
              <a:t>Einzelpersonen, </a:t>
            </a:r>
            <a:r>
              <a:rPr sz="1400" spc="-5" dirty="0">
                <a:solidFill>
                  <a:srgbClr val="FFFFFF"/>
                </a:solidFill>
                <a:latin typeface="Calibri"/>
                <a:cs typeface="Calibri"/>
              </a:rPr>
              <a:t> Unternehmen, Social</a:t>
            </a:r>
            <a:r>
              <a:rPr sz="1400" spc="5" dirty="0">
                <a:solidFill>
                  <a:srgbClr val="FFFFFF"/>
                </a:solidFill>
                <a:latin typeface="Calibri"/>
                <a:cs typeface="Calibri"/>
              </a:rPr>
              <a:t> </a:t>
            </a:r>
            <a:r>
              <a:rPr sz="1400" spc="-5" dirty="0">
                <a:solidFill>
                  <a:srgbClr val="FFFFFF"/>
                </a:solidFill>
                <a:latin typeface="Calibri"/>
                <a:cs typeface="Calibri"/>
              </a:rPr>
              <a:t>Media-Marken</a:t>
            </a:r>
            <a:r>
              <a:rPr sz="1400" spc="5" dirty="0">
                <a:solidFill>
                  <a:srgbClr val="FFFFFF"/>
                </a:solidFill>
                <a:latin typeface="Calibri"/>
                <a:cs typeface="Calibri"/>
              </a:rPr>
              <a:t> </a:t>
            </a:r>
            <a:r>
              <a:rPr sz="1400" spc="-5" dirty="0">
                <a:solidFill>
                  <a:srgbClr val="FFFFFF"/>
                </a:solidFill>
                <a:latin typeface="Calibri"/>
                <a:cs typeface="Calibri"/>
              </a:rPr>
              <a:t>usw.</a:t>
            </a:r>
            <a:r>
              <a:rPr sz="1400" dirty="0">
                <a:solidFill>
                  <a:srgbClr val="FFFFFF"/>
                </a:solidFill>
                <a:latin typeface="Calibri"/>
                <a:cs typeface="Calibri"/>
              </a:rPr>
              <a:t> </a:t>
            </a:r>
            <a:r>
              <a:rPr sz="1400" spc="-5" dirty="0">
                <a:solidFill>
                  <a:srgbClr val="FFFFFF"/>
                </a:solidFill>
                <a:latin typeface="Calibri"/>
                <a:cs typeface="Calibri"/>
              </a:rPr>
              <a:t>schaffen</a:t>
            </a:r>
            <a:r>
              <a:rPr sz="1400" dirty="0">
                <a:solidFill>
                  <a:srgbClr val="FFFFFF"/>
                </a:solidFill>
                <a:latin typeface="Calibri"/>
                <a:cs typeface="Calibri"/>
              </a:rPr>
              <a:t> </a:t>
            </a:r>
            <a:r>
              <a:rPr sz="1400" spc="-5" dirty="0">
                <a:solidFill>
                  <a:srgbClr val="FFFFFF"/>
                </a:solidFill>
                <a:latin typeface="Calibri"/>
                <a:cs typeface="Calibri"/>
              </a:rPr>
              <a:t>eine</a:t>
            </a:r>
            <a:r>
              <a:rPr sz="1400" spc="5" dirty="0">
                <a:solidFill>
                  <a:srgbClr val="FFFFFF"/>
                </a:solidFill>
                <a:latin typeface="Calibri"/>
                <a:cs typeface="Calibri"/>
              </a:rPr>
              <a:t> </a:t>
            </a:r>
            <a:r>
              <a:rPr sz="1400" spc="-5" dirty="0">
                <a:solidFill>
                  <a:srgbClr val="FFFFFF"/>
                </a:solidFill>
                <a:latin typeface="Calibri"/>
                <a:cs typeface="Calibri"/>
              </a:rPr>
              <a:t>Vielzahl</a:t>
            </a:r>
            <a:r>
              <a:rPr sz="1400" dirty="0">
                <a:solidFill>
                  <a:srgbClr val="FFFFFF"/>
                </a:solidFill>
                <a:latin typeface="Calibri"/>
                <a:cs typeface="Calibri"/>
              </a:rPr>
              <a:t> </a:t>
            </a:r>
            <a:r>
              <a:rPr sz="1400" spc="-5" dirty="0">
                <a:solidFill>
                  <a:srgbClr val="FFFFFF"/>
                </a:solidFill>
                <a:latin typeface="Calibri"/>
                <a:cs typeface="Calibri"/>
              </a:rPr>
              <a:t>von </a:t>
            </a:r>
            <a:r>
              <a:rPr sz="1400" dirty="0">
                <a:solidFill>
                  <a:srgbClr val="FFFFFF"/>
                </a:solidFill>
                <a:latin typeface="Calibri"/>
                <a:cs typeface="Calibri"/>
              </a:rPr>
              <a:t> </a:t>
            </a:r>
            <a:r>
              <a:rPr sz="1400" spc="-5" dirty="0">
                <a:solidFill>
                  <a:srgbClr val="FFFFFF"/>
                </a:solidFill>
                <a:latin typeface="Calibri"/>
                <a:cs typeface="Calibri"/>
              </a:rPr>
              <a:t>Möglichkeiten</a:t>
            </a:r>
            <a:r>
              <a:rPr sz="1400" dirty="0">
                <a:solidFill>
                  <a:srgbClr val="FFFFFF"/>
                </a:solidFill>
                <a:latin typeface="Calibri"/>
                <a:cs typeface="Calibri"/>
              </a:rPr>
              <a:t> </a:t>
            </a:r>
            <a:r>
              <a:rPr sz="1400" spc="-5" dirty="0">
                <a:solidFill>
                  <a:srgbClr val="FFFFFF"/>
                </a:solidFill>
                <a:latin typeface="Calibri"/>
                <a:cs typeface="Calibri"/>
              </a:rPr>
              <a:t>(persönlich,</a:t>
            </a:r>
            <a:r>
              <a:rPr sz="1400" spc="5" dirty="0">
                <a:solidFill>
                  <a:srgbClr val="FFFFFF"/>
                </a:solidFill>
                <a:latin typeface="Calibri"/>
                <a:cs typeface="Calibri"/>
              </a:rPr>
              <a:t> </a:t>
            </a:r>
            <a:r>
              <a:rPr sz="1400" spc="-5" dirty="0">
                <a:solidFill>
                  <a:srgbClr val="FFFFFF"/>
                </a:solidFill>
                <a:latin typeface="Calibri"/>
                <a:cs typeface="Calibri"/>
              </a:rPr>
              <a:t>geschäftlich,</a:t>
            </a:r>
            <a:r>
              <a:rPr sz="1400" spc="10" dirty="0">
                <a:solidFill>
                  <a:srgbClr val="FFFFFF"/>
                </a:solidFill>
                <a:latin typeface="Calibri"/>
                <a:cs typeface="Calibri"/>
              </a:rPr>
              <a:t> </a:t>
            </a:r>
            <a:r>
              <a:rPr sz="1400" spc="-5" dirty="0">
                <a:solidFill>
                  <a:srgbClr val="FFFFFF"/>
                </a:solidFill>
                <a:latin typeface="Calibri"/>
                <a:cs typeface="Calibri"/>
              </a:rPr>
              <a:t>Marketing,</a:t>
            </a:r>
            <a:r>
              <a:rPr sz="1400" spc="10" dirty="0">
                <a:solidFill>
                  <a:srgbClr val="FFFFFF"/>
                </a:solidFill>
                <a:latin typeface="Calibri"/>
                <a:cs typeface="Calibri"/>
              </a:rPr>
              <a:t> </a:t>
            </a:r>
            <a:r>
              <a:rPr sz="1400" spc="-5" dirty="0">
                <a:solidFill>
                  <a:srgbClr val="FFFFFF"/>
                </a:solidFill>
                <a:latin typeface="Calibri"/>
                <a:cs typeface="Calibri"/>
              </a:rPr>
              <a:t>Ruhm</a:t>
            </a:r>
            <a:r>
              <a:rPr sz="1400" spc="15" dirty="0">
                <a:solidFill>
                  <a:srgbClr val="FFFFFF"/>
                </a:solidFill>
                <a:latin typeface="Calibri"/>
                <a:cs typeface="Calibri"/>
              </a:rPr>
              <a:t> </a:t>
            </a:r>
            <a:r>
              <a:rPr sz="1400" spc="-5" dirty="0">
                <a:solidFill>
                  <a:srgbClr val="FFFFFF"/>
                </a:solidFill>
                <a:latin typeface="Calibri"/>
                <a:cs typeface="Calibri"/>
              </a:rPr>
              <a:t>usw.)</a:t>
            </a:r>
            <a:r>
              <a:rPr sz="1400" spc="10" dirty="0">
                <a:solidFill>
                  <a:srgbClr val="FFFFFF"/>
                </a:solidFill>
                <a:latin typeface="Calibri"/>
                <a:cs typeface="Calibri"/>
              </a:rPr>
              <a:t> </a:t>
            </a:r>
            <a:r>
              <a:rPr sz="1400" spc="-5" dirty="0">
                <a:solidFill>
                  <a:srgbClr val="FFFFFF"/>
                </a:solidFill>
                <a:latin typeface="Calibri"/>
                <a:cs typeface="Calibri"/>
              </a:rPr>
              <a:t>für</a:t>
            </a:r>
            <a:r>
              <a:rPr sz="1400" spc="5" dirty="0">
                <a:solidFill>
                  <a:srgbClr val="FFFFFF"/>
                </a:solidFill>
                <a:latin typeface="Calibri"/>
                <a:cs typeface="Calibri"/>
              </a:rPr>
              <a:t> </a:t>
            </a:r>
            <a:r>
              <a:rPr sz="1400" spc="-10" dirty="0">
                <a:solidFill>
                  <a:srgbClr val="FFFFFF"/>
                </a:solidFill>
                <a:latin typeface="Calibri"/>
                <a:cs typeface="Calibri"/>
              </a:rPr>
              <a:t>die </a:t>
            </a:r>
            <a:r>
              <a:rPr sz="1400" spc="-305" dirty="0">
                <a:solidFill>
                  <a:srgbClr val="FFFFFF"/>
                </a:solidFill>
                <a:latin typeface="Calibri"/>
                <a:cs typeface="Calibri"/>
              </a:rPr>
              <a:t> </a:t>
            </a:r>
            <a:r>
              <a:rPr sz="1400" spc="-15" dirty="0" err="1">
                <a:solidFill>
                  <a:srgbClr val="FFFFFF"/>
                </a:solidFill>
                <a:latin typeface="Calibri"/>
                <a:cs typeface="Calibri"/>
              </a:rPr>
              <a:t>Nutzer</a:t>
            </a:r>
            <a:r>
              <a:rPr lang="de-AT" sz="1400" spc="-15" dirty="0">
                <a:solidFill>
                  <a:srgbClr val="FFFFFF"/>
                </a:solidFill>
                <a:latin typeface="Calibri"/>
                <a:cs typeface="Calibri"/>
              </a:rPr>
              <a:t>*innen</a:t>
            </a:r>
            <a:r>
              <a:rPr sz="1400" spc="-15" dirty="0">
                <a:solidFill>
                  <a:srgbClr val="FFFFFF"/>
                </a:solidFill>
                <a:latin typeface="Calibri"/>
                <a:cs typeface="Calibri"/>
              </a:rPr>
              <a:t>.</a:t>
            </a:r>
            <a:endParaRPr sz="1400" dirty="0">
              <a:latin typeface="Calibri"/>
              <a:cs typeface="Calibri"/>
            </a:endParaRPr>
          </a:p>
        </p:txBody>
      </p:sp>
      <p:grpSp>
        <p:nvGrpSpPr>
          <p:cNvPr id="5" name="object 5"/>
          <p:cNvGrpSpPr/>
          <p:nvPr/>
        </p:nvGrpSpPr>
        <p:grpSpPr>
          <a:xfrm>
            <a:off x="182879" y="88900"/>
            <a:ext cx="8822055" cy="3948429"/>
            <a:chOff x="182879" y="88900"/>
            <a:chExt cx="8822055" cy="3948429"/>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725"/>
              <a:ext cx="765175" cy="608329"/>
            </a:xfrm>
            <a:prstGeom prst="rect">
              <a:avLst/>
            </a:prstGeom>
          </p:spPr>
        </p:pic>
        <p:pic>
          <p:nvPicPr>
            <p:cNvPr id="9" name="object 9"/>
            <p:cNvPicPr/>
            <p:nvPr/>
          </p:nvPicPr>
          <p:blipFill>
            <a:blip r:embed="rId5" cstate="print"/>
            <a:stretch>
              <a:fillRect/>
            </a:stretch>
          </p:blipFill>
          <p:spPr>
            <a:xfrm>
              <a:off x="6835139" y="2428341"/>
              <a:ext cx="2128520" cy="1608963"/>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498"/>
            <a:chOff x="0" y="0"/>
            <a:chExt cx="9144000" cy="5143498"/>
          </a:xfrm>
        </p:grpSpPr>
        <p:pic>
          <p:nvPicPr>
            <p:cNvPr id="3" name="object 3"/>
            <p:cNvPicPr/>
            <p:nvPr/>
          </p:nvPicPr>
          <p:blipFill>
            <a:blip r:embed="rId2" cstate="print"/>
            <a:stretch>
              <a:fillRect/>
            </a:stretch>
          </p:blipFill>
          <p:spPr>
            <a:xfrm>
              <a:off x="0" y="0"/>
              <a:ext cx="9144000" cy="5143498"/>
            </a:xfrm>
            <a:prstGeom prst="rect">
              <a:avLst/>
            </a:prstGeom>
          </p:spPr>
        </p:pic>
        <p:pic>
          <p:nvPicPr>
            <p:cNvPr id="4" name="object 4"/>
            <p:cNvPicPr/>
            <p:nvPr/>
          </p:nvPicPr>
          <p:blipFill>
            <a:blip r:embed="rId3" cstate="print"/>
            <a:stretch>
              <a:fillRect/>
            </a:stretch>
          </p:blipFill>
          <p:spPr>
            <a:xfrm>
              <a:off x="6139180" y="1271947"/>
              <a:ext cx="3004820" cy="3033776"/>
            </a:xfrm>
            <a:prstGeom prst="rect">
              <a:avLst/>
            </a:prstGeom>
          </p:spPr>
        </p:pic>
      </p:grpSp>
      <p:sp>
        <p:nvSpPr>
          <p:cNvPr id="5" name="object 5"/>
          <p:cNvSpPr txBox="1">
            <a:spLocks noGrp="1"/>
          </p:cNvSpPr>
          <p:nvPr>
            <p:ph type="title"/>
          </p:nvPr>
        </p:nvSpPr>
        <p:spPr>
          <a:xfrm>
            <a:off x="3208527" y="661161"/>
            <a:ext cx="3954779" cy="299720"/>
          </a:xfrm>
          <a:prstGeom prst="rect">
            <a:avLst/>
          </a:prstGeom>
        </p:spPr>
        <p:txBody>
          <a:bodyPr vert="horz" wrap="square" lIns="0" tIns="12700" rIns="0" bIns="0" rtlCol="0">
            <a:spAutoFit/>
          </a:bodyPr>
          <a:lstStyle/>
          <a:p>
            <a:pPr marL="12700">
              <a:lnSpc>
                <a:spcPct val="100000"/>
              </a:lnSpc>
              <a:spcBef>
                <a:spcPts val="100"/>
              </a:spcBef>
            </a:pPr>
            <a:r>
              <a:rPr dirty="0"/>
              <a:t>SOZIALE</a:t>
            </a:r>
            <a:r>
              <a:rPr spc="-20" dirty="0"/>
              <a:t> </a:t>
            </a:r>
            <a:r>
              <a:rPr spc="-5" dirty="0"/>
              <a:t>MEDIEN</a:t>
            </a:r>
            <a:r>
              <a:rPr spc="-20" dirty="0"/>
              <a:t> </a:t>
            </a:r>
            <a:r>
              <a:rPr dirty="0"/>
              <a:t>UND</a:t>
            </a:r>
            <a:r>
              <a:rPr spc="-20" dirty="0"/>
              <a:t> </a:t>
            </a:r>
            <a:r>
              <a:rPr spc="-5" dirty="0"/>
              <a:t>JUNGE</a:t>
            </a:r>
            <a:r>
              <a:rPr spc="-20" dirty="0"/>
              <a:t> </a:t>
            </a:r>
            <a:r>
              <a:rPr spc="-15" dirty="0"/>
              <a:t>MENSCHEN</a:t>
            </a:r>
          </a:p>
        </p:txBody>
      </p:sp>
      <p:sp>
        <p:nvSpPr>
          <p:cNvPr id="6" name="object 6"/>
          <p:cNvSpPr txBox="1"/>
          <p:nvPr/>
        </p:nvSpPr>
        <p:spPr>
          <a:xfrm>
            <a:off x="325627" y="1309624"/>
            <a:ext cx="6075045" cy="2832699"/>
          </a:xfrm>
          <a:prstGeom prst="rect">
            <a:avLst/>
          </a:prstGeom>
        </p:spPr>
        <p:txBody>
          <a:bodyPr vert="horz" wrap="square" lIns="0" tIns="12065" rIns="0" bIns="0" rtlCol="0">
            <a:spAutoFit/>
          </a:bodyPr>
          <a:lstStyle/>
          <a:p>
            <a:pPr marL="394335" marR="728980" indent="-381000">
              <a:lnSpc>
                <a:spcPct val="100000"/>
              </a:lnSpc>
              <a:spcBef>
                <a:spcPts val="95"/>
              </a:spcBef>
              <a:buFont typeface="Wingdings"/>
              <a:buChar char=""/>
              <a:tabLst>
                <a:tab pos="394335" algn="l"/>
                <a:tab pos="394970" algn="l"/>
              </a:tabLst>
            </a:pPr>
            <a:r>
              <a:rPr sz="1400" spc="-5" dirty="0">
                <a:solidFill>
                  <a:srgbClr val="FFFFFF"/>
                </a:solidFill>
                <a:latin typeface="Calibri"/>
                <a:cs typeface="Calibri"/>
              </a:rPr>
              <a:t>In der heutigen</a:t>
            </a:r>
            <a:r>
              <a:rPr sz="1400" spc="5" dirty="0">
                <a:solidFill>
                  <a:srgbClr val="FFFFFF"/>
                </a:solidFill>
                <a:latin typeface="Calibri"/>
                <a:cs typeface="Calibri"/>
              </a:rPr>
              <a:t> </a:t>
            </a:r>
            <a:r>
              <a:rPr sz="1400" spc="-5" dirty="0">
                <a:solidFill>
                  <a:srgbClr val="FFFFFF"/>
                </a:solidFill>
                <a:latin typeface="Calibri"/>
                <a:cs typeface="Calibri"/>
              </a:rPr>
              <a:t>Welt</a:t>
            </a:r>
            <a:r>
              <a:rPr sz="1400" dirty="0">
                <a:solidFill>
                  <a:srgbClr val="FFFFFF"/>
                </a:solidFill>
                <a:latin typeface="Calibri"/>
                <a:cs typeface="Calibri"/>
              </a:rPr>
              <a:t> </a:t>
            </a:r>
            <a:r>
              <a:rPr sz="1400" spc="-5" dirty="0">
                <a:solidFill>
                  <a:srgbClr val="FFFFFF"/>
                </a:solidFill>
                <a:latin typeface="Calibri"/>
                <a:cs typeface="Calibri"/>
              </a:rPr>
              <a:t>sind Jugendliche</a:t>
            </a:r>
            <a:r>
              <a:rPr sz="1400" dirty="0">
                <a:solidFill>
                  <a:srgbClr val="FFFFFF"/>
                </a:solidFill>
                <a:latin typeface="Calibri"/>
                <a:cs typeface="Calibri"/>
              </a:rPr>
              <a:t> </a:t>
            </a:r>
            <a:r>
              <a:rPr sz="1400" spc="-5" dirty="0">
                <a:solidFill>
                  <a:srgbClr val="FFFFFF"/>
                </a:solidFill>
                <a:latin typeface="Calibri"/>
                <a:cs typeface="Calibri"/>
              </a:rPr>
              <a:t>dafür bekannt, dass</a:t>
            </a:r>
            <a:r>
              <a:rPr sz="1400" spc="5" dirty="0">
                <a:solidFill>
                  <a:srgbClr val="FFFFFF"/>
                </a:solidFill>
                <a:latin typeface="Calibri"/>
                <a:cs typeface="Calibri"/>
              </a:rPr>
              <a:t> </a:t>
            </a:r>
            <a:r>
              <a:rPr sz="1400" spc="-5" dirty="0">
                <a:solidFill>
                  <a:srgbClr val="FFFFFF"/>
                </a:solidFill>
                <a:latin typeface="Calibri"/>
                <a:cs typeface="Calibri"/>
              </a:rPr>
              <a:t>sie soziale </a:t>
            </a:r>
            <a:r>
              <a:rPr sz="1400" spc="-300" dirty="0">
                <a:solidFill>
                  <a:srgbClr val="FFFFFF"/>
                </a:solidFill>
                <a:latin typeface="Calibri"/>
                <a:cs typeface="Calibri"/>
              </a:rPr>
              <a:t> </a:t>
            </a:r>
            <a:r>
              <a:rPr sz="1400" spc="-5" dirty="0">
                <a:solidFill>
                  <a:srgbClr val="FFFFFF"/>
                </a:solidFill>
                <a:latin typeface="Calibri"/>
                <a:cs typeface="Calibri"/>
              </a:rPr>
              <a:t>Medien</a:t>
            </a:r>
            <a:r>
              <a:rPr sz="1400" dirty="0">
                <a:solidFill>
                  <a:srgbClr val="FFFFFF"/>
                </a:solidFill>
                <a:latin typeface="Calibri"/>
                <a:cs typeface="Calibri"/>
              </a:rPr>
              <a:t> </a:t>
            </a:r>
            <a:r>
              <a:rPr sz="1400" spc="-5" dirty="0">
                <a:solidFill>
                  <a:srgbClr val="FFFFFF"/>
                </a:solidFill>
                <a:latin typeface="Calibri"/>
                <a:cs typeface="Calibri"/>
              </a:rPr>
              <a:t>nutzen und</a:t>
            </a:r>
            <a:r>
              <a:rPr sz="1400" spc="5" dirty="0">
                <a:solidFill>
                  <a:srgbClr val="FFFFFF"/>
                </a:solidFill>
                <a:latin typeface="Calibri"/>
                <a:cs typeface="Calibri"/>
              </a:rPr>
              <a:t> </a:t>
            </a:r>
            <a:r>
              <a:rPr sz="1400" spc="-5" dirty="0">
                <a:solidFill>
                  <a:srgbClr val="FFFFFF"/>
                </a:solidFill>
                <a:latin typeface="Calibri"/>
                <a:cs typeface="Calibri"/>
              </a:rPr>
              <a:t>das Internet</a:t>
            </a:r>
            <a:r>
              <a:rPr sz="1400" spc="5" dirty="0">
                <a:solidFill>
                  <a:srgbClr val="FFFFFF"/>
                </a:solidFill>
                <a:latin typeface="Calibri"/>
                <a:cs typeface="Calibri"/>
              </a:rPr>
              <a:t> </a:t>
            </a:r>
            <a:r>
              <a:rPr sz="1400" spc="-5" dirty="0">
                <a:solidFill>
                  <a:srgbClr val="FFFFFF"/>
                </a:solidFill>
                <a:latin typeface="Calibri"/>
                <a:cs typeface="Calibri"/>
              </a:rPr>
              <a:t>übermäßig in</a:t>
            </a:r>
            <a:r>
              <a:rPr sz="1400" dirty="0">
                <a:solidFill>
                  <a:srgbClr val="FFFFFF"/>
                </a:solidFill>
                <a:latin typeface="Calibri"/>
                <a:cs typeface="Calibri"/>
              </a:rPr>
              <a:t> </a:t>
            </a:r>
            <a:r>
              <a:rPr sz="1400" spc="-5" dirty="0">
                <a:solidFill>
                  <a:srgbClr val="FFFFFF"/>
                </a:solidFill>
                <a:latin typeface="Calibri"/>
                <a:cs typeface="Calibri"/>
              </a:rPr>
              <a:t>Anspruch </a:t>
            </a:r>
            <a:r>
              <a:rPr sz="1400" spc="-10" dirty="0">
                <a:solidFill>
                  <a:srgbClr val="FFFFFF"/>
                </a:solidFill>
                <a:latin typeface="Calibri"/>
                <a:cs typeface="Calibri"/>
              </a:rPr>
              <a:t>nehmen.</a:t>
            </a:r>
            <a:endParaRPr sz="1400" dirty="0">
              <a:latin typeface="Calibri"/>
              <a:cs typeface="Calibri"/>
            </a:endParaRPr>
          </a:p>
          <a:p>
            <a:pPr marL="394335" marR="188595" indent="-381000">
              <a:lnSpc>
                <a:spcPct val="100000"/>
              </a:lnSpc>
              <a:spcBef>
                <a:spcPts val="595"/>
              </a:spcBef>
              <a:buFont typeface="Wingdings"/>
              <a:buChar char=""/>
              <a:tabLst>
                <a:tab pos="394335" algn="l"/>
                <a:tab pos="394970" algn="l"/>
              </a:tabLst>
            </a:pPr>
            <a:r>
              <a:rPr sz="1400" spc="-10" dirty="0">
                <a:solidFill>
                  <a:srgbClr val="FFFFFF"/>
                </a:solidFill>
                <a:latin typeface="Calibri"/>
                <a:cs typeface="Calibri"/>
              </a:rPr>
              <a:t>Soziale</a:t>
            </a:r>
            <a:r>
              <a:rPr sz="1400" spc="5" dirty="0">
                <a:solidFill>
                  <a:srgbClr val="FFFFFF"/>
                </a:solidFill>
                <a:latin typeface="Calibri"/>
                <a:cs typeface="Calibri"/>
              </a:rPr>
              <a:t> </a:t>
            </a:r>
            <a:r>
              <a:rPr sz="1400" spc="-5" dirty="0">
                <a:solidFill>
                  <a:srgbClr val="FFFFFF"/>
                </a:solidFill>
                <a:latin typeface="Calibri"/>
                <a:cs typeface="Calibri"/>
              </a:rPr>
              <a:t>Medien</a:t>
            </a:r>
            <a:r>
              <a:rPr sz="1400" spc="5" dirty="0">
                <a:solidFill>
                  <a:srgbClr val="FFFFFF"/>
                </a:solidFill>
                <a:latin typeface="Calibri"/>
                <a:cs typeface="Calibri"/>
              </a:rPr>
              <a:t> </a:t>
            </a:r>
            <a:r>
              <a:rPr sz="1400" spc="-5" dirty="0">
                <a:solidFill>
                  <a:srgbClr val="FFFFFF"/>
                </a:solidFill>
                <a:latin typeface="Calibri"/>
                <a:cs typeface="Calibri"/>
              </a:rPr>
              <a:t>spielen</a:t>
            </a:r>
            <a:r>
              <a:rPr sz="1400" spc="10" dirty="0">
                <a:solidFill>
                  <a:srgbClr val="FFFFFF"/>
                </a:solidFill>
                <a:latin typeface="Calibri"/>
                <a:cs typeface="Calibri"/>
              </a:rPr>
              <a:t> </a:t>
            </a:r>
            <a:r>
              <a:rPr sz="1400" spc="-5" dirty="0">
                <a:solidFill>
                  <a:srgbClr val="FFFFFF"/>
                </a:solidFill>
                <a:latin typeface="Calibri"/>
                <a:cs typeface="Calibri"/>
              </a:rPr>
              <a:t>im</a:t>
            </a:r>
            <a:r>
              <a:rPr sz="1400" spc="10" dirty="0">
                <a:solidFill>
                  <a:srgbClr val="FFFFFF"/>
                </a:solidFill>
                <a:latin typeface="Calibri"/>
                <a:cs typeface="Calibri"/>
              </a:rPr>
              <a:t> </a:t>
            </a:r>
            <a:r>
              <a:rPr sz="1400" spc="-5" dirty="0">
                <a:solidFill>
                  <a:srgbClr val="FFFFFF"/>
                </a:solidFill>
                <a:latin typeface="Calibri"/>
                <a:cs typeface="Calibri"/>
              </a:rPr>
              <a:t>Leben</a:t>
            </a:r>
            <a:r>
              <a:rPr sz="1400" spc="5" dirty="0">
                <a:solidFill>
                  <a:srgbClr val="FFFFFF"/>
                </a:solidFill>
                <a:latin typeface="Calibri"/>
                <a:cs typeface="Calibri"/>
              </a:rPr>
              <a:t> </a:t>
            </a:r>
            <a:r>
              <a:rPr sz="1400" spc="-5" dirty="0">
                <a:solidFill>
                  <a:srgbClr val="FFFFFF"/>
                </a:solidFill>
                <a:latin typeface="Calibri"/>
                <a:cs typeface="Calibri"/>
              </a:rPr>
              <a:t>vieler junger</a:t>
            </a:r>
            <a:r>
              <a:rPr sz="1400" spc="10" dirty="0">
                <a:solidFill>
                  <a:srgbClr val="FFFFFF"/>
                </a:solidFill>
                <a:latin typeface="Calibri"/>
                <a:cs typeface="Calibri"/>
              </a:rPr>
              <a:t> </a:t>
            </a:r>
            <a:r>
              <a:rPr sz="1400" spc="-5" dirty="0">
                <a:solidFill>
                  <a:srgbClr val="FFFFFF"/>
                </a:solidFill>
                <a:latin typeface="Calibri"/>
                <a:cs typeface="Calibri"/>
              </a:rPr>
              <a:t>Menschen</a:t>
            </a:r>
            <a:r>
              <a:rPr sz="1400" spc="5" dirty="0">
                <a:solidFill>
                  <a:srgbClr val="FFFFFF"/>
                </a:solidFill>
                <a:latin typeface="Calibri"/>
                <a:cs typeface="Calibri"/>
              </a:rPr>
              <a:t> </a:t>
            </a:r>
            <a:r>
              <a:rPr sz="1400" spc="-5" dirty="0">
                <a:solidFill>
                  <a:srgbClr val="FFFFFF"/>
                </a:solidFill>
                <a:latin typeface="Calibri"/>
                <a:cs typeface="Calibri"/>
              </a:rPr>
              <a:t>eine</a:t>
            </a:r>
            <a:r>
              <a:rPr sz="1400" spc="10" dirty="0">
                <a:solidFill>
                  <a:srgbClr val="FFFFFF"/>
                </a:solidFill>
                <a:latin typeface="Calibri"/>
                <a:cs typeface="Calibri"/>
              </a:rPr>
              <a:t> </a:t>
            </a:r>
            <a:r>
              <a:rPr sz="1400" spc="-5" dirty="0">
                <a:solidFill>
                  <a:srgbClr val="FFFFFF"/>
                </a:solidFill>
                <a:latin typeface="Calibri"/>
                <a:cs typeface="Calibri"/>
              </a:rPr>
              <a:t>grundlegende </a:t>
            </a:r>
            <a:r>
              <a:rPr sz="1400" spc="-300" dirty="0">
                <a:solidFill>
                  <a:srgbClr val="FFFFFF"/>
                </a:solidFill>
                <a:latin typeface="Calibri"/>
                <a:cs typeface="Calibri"/>
              </a:rPr>
              <a:t> </a:t>
            </a:r>
            <a:r>
              <a:rPr sz="1400" spc="-5" dirty="0">
                <a:solidFill>
                  <a:srgbClr val="FFFFFF"/>
                </a:solidFill>
                <a:latin typeface="Calibri"/>
                <a:cs typeface="Calibri"/>
              </a:rPr>
              <a:t>Rolle, denn</a:t>
            </a:r>
            <a:r>
              <a:rPr sz="1400" spc="5"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5" dirty="0">
                <a:solidFill>
                  <a:srgbClr val="FFFFFF"/>
                </a:solidFill>
                <a:latin typeface="Calibri"/>
                <a:cs typeface="Calibri"/>
              </a:rPr>
              <a:t>ermöglichen</a:t>
            </a:r>
            <a:r>
              <a:rPr sz="1400" dirty="0">
                <a:solidFill>
                  <a:srgbClr val="FFFFFF"/>
                </a:solidFill>
                <a:latin typeface="Calibri"/>
                <a:cs typeface="Calibri"/>
              </a:rPr>
              <a:t> </a:t>
            </a:r>
            <a:r>
              <a:rPr sz="1400" spc="-5" dirty="0">
                <a:solidFill>
                  <a:srgbClr val="FFFFFF"/>
                </a:solidFill>
                <a:latin typeface="Calibri"/>
                <a:cs typeface="Calibri"/>
              </a:rPr>
              <a:t>es</a:t>
            </a:r>
            <a:r>
              <a:rPr sz="1400" spc="10" dirty="0">
                <a:solidFill>
                  <a:srgbClr val="FFFFFF"/>
                </a:solidFill>
                <a:latin typeface="Calibri"/>
                <a:cs typeface="Calibri"/>
              </a:rPr>
              <a:t> </a:t>
            </a:r>
            <a:r>
              <a:rPr sz="1400" spc="-5" dirty="0">
                <a:solidFill>
                  <a:srgbClr val="FFFFFF"/>
                </a:solidFill>
                <a:latin typeface="Calibri"/>
                <a:cs typeface="Calibri"/>
              </a:rPr>
              <a:t>ihnen,</a:t>
            </a:r>
            <a:r>
              <a:rPr sz="1400" spc="5" dirty="0">
                <a:solidFill>
                  <a:srgbClr val="FFFFFF"/>
                </a:solidFill>
                <a:latin typeface="Calibri"/>
                <a:cs typeface="Calibri"/>
              </a:rPr>
              <a:t> </a:t>
            </a:r>
            <a:r>
              <a:rPr sz="1400" spc="-5" dirty="0">
                <a:solidFill>
                  <a:srgbClr val="FFFFFF"/>
                </a:solidFill>
                <a:latin typeface="Calibri"/>
                <a:cs typeface="Calibri"/>
              </a:rPr>
              <a:t>mit</a:t>
            </a:r>
            <a:r>
              <a:rPr sz="1400" spc="5" dirty="0">
                <a:solidFill>
                  <a:srgbClr val="FFFFFF"/>
                </a:solidFill>
                <a:latin typeface="Calibri"/>
                <a:cs typeface="Calibri"/>
              </a:rPr>
              <a:t> </a:t>
            </a:r>
            <a:r>
              <a:rPr sz="1400" spc="-5" dirty="0">
                <a:solidFill>
                  <a:srgbClr val="FFFFFF"/>
                </a:solidFill>
                <a:latin typeface="Calibri"/>
                <a:cs typeface="Calibri"/>
              </a:rPr>
              <a:t>anderen </a:t>
            </a:r>
            <a:r>
              <a:rPr sz="1400" dirty="0">
                <a:solidFill>
                  <a:srgbClr val="FFFFFF"/>
                </a:solidFill>
                <a:latin typeface="Calibri"/>
                <a:cs typeface="Calibri"/>
              </a:rPr>
              <a:t>zu </a:t>
            </a:r>
            <a:r>
              <a:rPr sz="1400" spc="-5" dirty="0">
                <a:solidFill>
                  <a:srgbClr val="FFFFFF"/>
                </a:solidFill>
                <a:latin typeface="Calibri"/>
                <a:cs typeface="Calibri"/>
              </a:rPr>
              <a:t>interagieren, </a:t>
            </a:r>
            <a:r>
              <a:rPr sz="1400" dirty="0">
                <a:solidFill>
                  <a:srgbClr val="FFFFFF"/>
                </a:solidFill>
                <a:latin typeface="Calibri"/>
                <a:cs typeface="Calibri"/>
              </a:rPr>
              <a:t> </a:t>
            </a:r>
            <a:r>
              <a:rPr sz="1400" spc="-5" dirty="0">
                <a:solidFill>
                  <a:srgbClr val="FFFFFF"/>
                </a:solidFill>
                <a:latin typeface="Calibri"/>
                <a:cs typeface="Calibri"/>
              </a:rPr>
              <a:t>Freundschaften</a:t>
            </a:r>
            <a:r>
              <a:rPr sz="1400" dirty="0">
                <a:solidFill>
                  <a:srgbClr val="FFFFFF"/>
                </a:solidFill>
                <a:latin typeface="Calibri"/>
                <a:cs typeface="Calibri"/>
              </a:rPr>
              <a:t> </a:t>
            </a:r>
            <a:r>
              <a:rPr sz="1400" spc="-5" dirty="0">
                <a:solidFill>
                  <a:srgbClr val="FFFFFF"/>
                </a:solidFill>
                <a:latin typeface="Calibri"/>
                <a:cs typeface="Calibri"/>
              </a:rPr>
              <a:t>zu</a:t>
            </a:r>
            <a:r>
              <a:rPr sz="1400" spc="10" dirty="0">
                <a:solidFill>
                  <a:srgbClr val="FFFFFF"/>
                </a:solidFill>
                <a:latin typeface="Calibri"/>
                <a:cs typeface="Calibri"/>
              </a:rPr>
              <a:t> </a:t>
            </a:r>
            <a:r>
              <a:rPr sz="1400" spc="-10" dirty="0">
                <a:solidFill>
                  <a:srgbClr val="FFFFFF"/>
                </a:solidFill>
                <a:latin typeface="Calibri"/>
                <a:cs typeface="Calibri"/>
              </a:rPr>
              <a:t>pflegen,</a:t>
            </a:r>
            <a:r>
              <a:rPr sz="1400" spc="5" dirty="0">
                <a:solidFill>
                  <a:srgbClr val="FFFFFF"/>
                </a:solidFill>
                <a:latin typeface="Calibri"/>
                <a:cs typeface="Calibri"/>
              </a:rPr>
              <a:t> </a:t>
            </a:r>
            <a:r>
              <a:rPr sz="1400" spc="-5" dirty="0">
                <a:solidFill>
                  <a:srgbClr val="FFFFFF"/>
                </a:solidFill>
                <a:latin typeface="Calibri"/>
                <a:cs typeface="Calibri"/>
              </a:rPr>
              <a:t>Beziehungen</a:t>
            </a:r>
            <a:r>
              <a:rPr sz="1400" dirty="0">
                <a:solidFill>
                  <a:srgbClr val="FFFFFF"/>
                </a:solidFill>
                <a:latin typeface="Calibri"/>
                <a:cs typeface="Calibri"/>
              </a:rPr>
              <a:t> </a:t>
            </a:r>
            <a:r>
              <a:rPr sz="1400" spc="-5" dirty="0">
                <a:solidFill>
                  <a:srgbClr val="FFFFFF"/>
                </a:solidFill>
                <a:latin typeface="Calibri"/>
                <a:cs typeface="Calibri"/>
              </a:rPr>
              <a:t>aufzubauen,</a:t>
            </a:r>
            <a:r>
              <a:rPr sz="1400" spc="10" dirty="0">
                <a:solidFill>
                  <a:srgbClr val="FFFFFF"/>
                </a:solidFill>
                <a:latin typeface="Calibri"/>
                <a:cs typeface="Calibri"/>
              </a:rPr>
              <a:t> </a:t>
            </a:r>
            <a:r>
              <a:rPr sz="1400" spc="-5" dirty="0">
                <a:solidFill>
                  <a:srgbClr val="FFFFFF"/>
                </a:solidFill>
                <a:latin typeface="Calibri"/>
                <a:cs typeface="Calibri"/>
              </a:rPr>
              <a:t>Interessen</a:t>
            </a:r>
            <a:r>
              <a:rPr sz="1400" dirty="0">
                <a:solidFill>
                  <a:srgbClr val="FFFFFF"/>
                </a:solidFill>
                <a:latin typeface="Calibri"/>
                <a:cs typeface="Calibri"/>
              </a:rPr>
              <a:t> </a:t>
            </a:r>
            <a:r>
              <a:rPr sz="1400" spc="-5" dirty="0">
                <a:solidFill>
                  <a:srgbClr val="FFFFFF"/>
                </a:solidFill>
                <a:latin typeface="Calibri"/>
                <a:cs typeface="Calibri"/>
              </a:rPr>
              <a:t>zu</a:t>
            </a:r>
            <a:r>
              <a:rPr sz="1400" spc="5" dirty="0">
                <a:solidFill>
                  <a:srgbClr val="FFFFFF"/>
                </a:solidFill>
                <a:latin typeface="Calibri"/>
                <a:cs typeface="Calibri"/>
              </a:rPr>
              <a:t> </a:t>
            </a:r>
            <a:r>
              <a:rPr sz="1400" spc="-5" dirty="0">
                <a:solidFill>
                  <a:srgbClr val="FFFFFF"/>
                </a:solidFill>
                <a:latin typeface="Calibri"/>
                <a:cs typeface="Calibri"/>
              </a:rPr>
              <a:t>teilen, </a:t>
            </a:r>
            <a:r>
              <a:rPr sz="1400" dirty="0">
                <a:solidFill>
                  <a:srgbClr val="FFFFFF"/>
                </a:solidFill>
                <a:latin typeface="Calibri"/>
                <a:cs typeface="Calibri"/>
              </a:rPr>
              <a:t> </a:t>
            </a:r>
            <a:r>
              <a:rPr sz="1400" spc="-5" dirty="0">
                <a:solidFill>
                  <a:srgbClr val="FFFFFF"/>
                </a:solidFill>
                <a:latin typeface="Calibri"/>
                <a:cs typeface="Calibri"/>
              </a:rPr>
              <a:t>Identitäten</a:t>
            </a:r>
            <a:r>
              <a:rPr sz="1400" dirty="0">
                <a:solidFill>
                  <a:srgbClr val="FFFFFF"/>
                </a:solidFill>
                <a:latin typeface="Calibri"/>
                <a:cs typeface="Calibri"/>
              </a:rPr>
              <a:t> </a:t>
            </a:r>
            <a:r>
              <a:rPr sz="1400" spc="-5" dirty="0">
                <a:solidFill>
                  <a:srgbClr val="FFFFFF"/>
                </a:solidFill>
                <a:latin typeface="Calibri"/>
                <a:cs typeface="Calibri"/>
              </a:rPr>
              <a:t>zu</a:t>
            </a:r>
            <a:r>
              <a:rPr sz="1400" spc="5" dirty="0">
                <a:solidFill>
                  <a:srgbClr val="FFFFFF"/>
                </a:solidFill>
                <a:latin typeface="Calibri"/>
                <a:cs typeface="Calibri"/>
              </a:rPr>
              <a:t> </a:t>
            </a:r>
            <a:r>
              <a:rPr sz="1400" spc="-5" dirty="0">
                <a:solidFill>
                  <a:srgbClr val="FFFFFF"/>
                </a:solidFill>
                <a:latin typeface="Calibri"/>
                <a:cs typeface="Calibri"/>
              </a:rPr>
              <a:t>erkunden,</a:t>
            </a:r>
            <a:r>
              <a:rPr sz="1400" spc="5" dirty="0">
                <a:solidFill>
                  <a:srgbClr val="FFFFFF"/>
                </a:solidFill>
                <a:latin typeface="Calibri"/>
                <a:cs typeface="Calibri"/>
              </a:rPr>
              <a:t> </a:t>
            </a:r>
            <a:r>
              <a:rPr sz="1400" spc="-5" dirty="0">
                <a:solidFill>
                  <a:srgbClr val="FFFFFF"/>
                </a:solidFill>
                <a:latin typeface="Calibri"/>
                <a:cs typeface="Calibri"/>
              </a:rPr>
              <a:t>sich</a:t>
            </a:r>
            <a:r>
              <a:rPr sz="1400" spc="10" dirty="0">
                <a:solidFill>
                  <a:srgbClr val="FFFFFF"/>
                </a:solidFill>
                <a:latin typeface="Calibri"/>
                <a:cs typeface="Calibri"/>
              </a:rPr>
              <a:t> </a:t>
            </a:r>
            <a:r>
              <a:rPr sz="1400" spc="-5" dirty="0">
                <a:solidFill>
                  <a:srgbClr val="FFFFFF"/>
                </a:solidFill>
                <a:latin typeface="Calibri"/>
                <a:cs typeface="Calibri"/>
              </a:rPr>
              <a:t>über</a:t>
            </a:r>
            <a:r>
              <a:rPr sz="1400" spc="5" dirty="0">
                <a:solidFill>
                  <a:srgbClr val="FFFFFF"/>
                </a:solidFill>
                <a:latin typeface="Calibri"/>
                <a:cs typeface="Calibri"/>
              </a:rPr>
              <a:t> </a:t>
            </a:r>
            <a:r>
              <a:rPr sz="1400" spc="-5" dirty="0">
                <a:solidFill>
                  <a:srgbClr val="FFFFFF"/>
                </a:solidFill>
                <a:latin typeface="Calibri"/>
                <a:cs typeface="Calibri"/>
              </a:rPr>
              <a:t>aktuelle</a:t>
            </a:r>
            <a:r>
              <a:rPr sz="1400" spc="25" dirty="0">
                <a:solidFill>
                  <a:srgbClr val="FFFFFF"/>
                </a:solidFill>
                <a:latin typeface="Calibri"/>
                <a:cs typeface="Calibri"/>
              </a:rPr>
              <a:t> </a:t>
            </a:r>
            <a:r>
              <a:rPr sz="1400" spc="-10" dirty="0">
                <a:solidFill>
                  <a:srgbClr val="FFFFFF"/>
                </a:solidFill>
                <a:latin typeface="Calibri"/>
                <a:cs typeface="Calibri"/>
              </a:rPr>
              <a:t>Ereignisse</a:t>
            </a:r>
            <a:r>
              <a:rPr sz="1400" spc="10" dirty="0">
                <a:solidFill>
                  <a:srgbClr val="FFFFFF"/>
                </a:solidFill>
                <a:latin typeface="Calibri"/>
                <a:cs typeface="Calibri"/>
              </a:rPr>
              <a:t> </a:t>
            </a:r>
            <a:r>
              <a:rPr sz="1400" spc="-5" dirty="0">
                <a:solidFill>
                  <a:srgbClr val="FFFFFF"/>
                </a:solidFill>
                <a:latin typeface="Calibri"/>
                <a:cs typeface="Calibri"/>
              </a:rPr>
              <a:t>zu</a:t>
            </a:r>
            <a:r>
              <a:rPr sz="1400" dirty="0">
                <a:solidFill>
                  <a:srgbClr val="FFFFFF"/>
                </a:solidFill>
                <a:latin typeface="Calibri"/>
                <a:cs typeface="Calibri"/>
              </a:rPr>
              <a:t> </a:t>
            </a:r>
            <a:r>
              <a:rPr sz="1400" spc="-5" dirty="0">
                <a:solidFill>
                  <a:srgbClr val="FFFFFF"/>
                </a:solidFill>
                <a:latin typeface="Calibri"/>
                <a:cs typeface="Calibri"/>
              </a:rPr>
              <a:t>informieren</a:t>
            </a:r>
            <a:r>
              <a:rPr sz="1400" spc="10" dirty="0">
                <a:solidFill>
                  <a:srgbClr val="FFFFFF"/>
                </a:solidFill>
                <a:latin typeface="Calibri"/>
                <a:cs typeface="Calibri"/>
              </a:rPr>
              <a:t> </a:t>
            </a:r>
            <a:r>
              <a:rPr sz="1400" spc="-5" dirty="0">
                <a:solidFill>
                  <a:srgbClr val="FFFFFF"/>
                </a:solidFill>
                <a:latin typeface="Calibri"/>
                <a:cs typeface="Calibri"/>
              </a:rPr>
              <a:t>und </a:t>
            </a:r>
            <a:r>
              <a:rPr sz="1400" dirty="0">
                <a:solidFill>
                  <a:srgbClr val="FFFFFF"/>
                </a:solidFill>
                <a:latin typeface="Calibri"/>
                <a:cs typeface="Calibri"/>
              </a:rPr>
              <a:t> </a:t>
            </a:r>
            <a:r>
              <a:rPr sz="1400" spc="-5" dirty="0">
                <a:solidFill>
                  <a:srgbClr val="FFFFFF"/>
                </a:solidFill>
                <a:latin typeface="Calibri"/>
                <a:cs typeface="Calibri"/>
              </a:rPr>
              <a:t>mit Online-Inhalten</a:t>
            </a:r>
            <a:r>
              <a:rPr sz="1400" dirty="0">
                <a:solidFill>
                  <a:srgbClr val="FFFFFF"/>
                </a:solidFill>
                <a:latin typeface="Calibri"/>
                <a:cs typeface="Calibri"/>
              </a:rPr>
              <a:t> </a:t>
            </a:r>
            <a:r>
              <a:rPr sz="1400" spc="-5" dirty="0">
                <a:solidFill>
                  <a:srgbClr val="FFFFFF"/>
                </a:solidFill>
                <a:latin typeface="Calibri"/>
                <a:cs typeface="Calibri"/>
              </a:rPr>
              <a:t>auf dem</a:t>
            </a:r>
            <a:r>
              <a:rPr sz="1400" dirty="0">
                <a:solidFill>
                  <a:srgbClr val="FFFFFF"/>
                </a:solidFill>
                <a:latin typeface="Calibri"/>
                <a:cs typeface="Calibri"/>
              </a:rPr>
              <a:t> </a:t>
            </a:r>
            <a:r>
              <a:rPr sz="1400" spc="-5" dirty="0">
                <a:solidFill>
                  <a:srgbClr val="FFFFFF"/>
                </a:solidFill>
                <a:latin typeface="Calibri"/>
                <a:cs typeface="Calibri"/>
              </a:rPr>
              <a:t>Laufenden </a:t>
            </a:r>
            <a:r>
              <a:rPr sz="1400" dirty="0">
                <a:solidFill>
                  <a:srgbClr val="FFFFFF"/>
                </a:solidFill>
                <a:latin typeface="Calibri"/>
                <a:cs typeface="Calibri"/>
              </a:rPr>
              <a:t>zu</a:t>
            </a:r>
            <a:r>
              <a:rPr sz="1400" spc="-5" dirty="0">
                <a:solidFill>
                  <a:srgbClr val="FFFFFF"/>
                </a:solidFill>
                <a:latin typeface="Calibri"/>
                <a:cs typeface="Calibri"/>
              </a:rPr>
              <a:t> </a:t>
            </a:r>
            <a:r>
              <a:rPr sz="1400" spc="-10" dirty="0">
                <a:solidFill>
                  <a:srgbClr val="FFFFFF"/>
                </a:solidFill>
                <a:latin typeface="Calibri"/>
                <a:cs typeface="Calibri"/>
              </a:rPr>
              <a:t>bleiben.</a:t>
            </a:r>
            <a:endParaRPr sz="1400" dirty="0">
              <a:latin typeface="Calibri"/>
              <a:cs typeface="Calibri"/>
            </a:endParaRPr>
          </a:p>
          <a:p>
            <a:pPr marL="394335" marR="5080" indent="-382270">
              <a:lnSpc>
                <a:spcPct val="100699"/>
              </a:lnSpc>
              <a:spcBef>
                <a:spcPts val="610"/>
              </a:spcBef>
              <a:buFont typeface="Wingdings"/>
              <a:buChar char=""/>
              <a:tabLst>
                <a:tab pos="394335" algn="l"/>
                <a:tab pos="394970" algn="l"/>
              </a:tabLst>
            </a:pPr>
            <a:r>
              <a:rPr sz="1400" spc="-5" dirty="0">
                <a:solidFill>
                  <a:srgbClr val="FFFFFF"/>
                </a:solidFill>
                <a:latin typeface="Calibri"/>
                <a:cs typeface="Calibri"/>
              </a:rPr>
              <a:t>Für</a:t>
            </a:r>
            <a:r>
              <a:rPr sz="1400" dirty="0">
                <a:solidFill>
                  <a:srgbClr val="FFFFFF"/>
                </a:solidFill>
                <a:latin typeface="Calibri"/>
                <a:cs typeface="Calibri"/>
              </a:rPr>
              <a:t> </a:t>
            </a:r>
            <a:r>
              <a:rPr sz="1400" spc="-5" dirty="0">
                <a:solidFill>
                  <a:srgbClr val="FFFFFF"/>
                </a:solidFill>
                <a:latin typeface="Calibri"/>
                <a:cs typeface="Calibri"/>
              </a:rPr>
              <a:t>viele</a:t>
            </a:r>
            <a:r>
              <a:rPr sz="1400" spc="5" dirty="0">
                <a:solidFill>
                  <a:srgbClr val="FFFFFF"/>
                </a:solidFill>
                <a:latin typeface="Calibri"/>
                <a:cs typeface="Calibri"/>
              </a:rPr>
              <a:t> </a:t>
            </a:r>
            <a:r>
              <a:rPr sz="1400" spc="-5" dirty="0">
                <a:solidFill>
                  <a:srgbClr val="FFFFFF"/>
                </a:solidFill>
                <a:latin typeface="Calibri"/>
                <a:cs typeface="Calibri"/>
              </a:rPr>
              <a:t>junge</a:t>
            </a:r>
            <a:r>
              <a:rPr sz="1400" dirty="0">
                <a:solidFill>
                  <a:srgbClr val="FFFFFF"/>
                </a:solidFill>
                <a:latin typeface="Calibri"/>
                <a:cs typeface="Calibri"/>
              </a:rPr>
              <a:t> </a:t>
            </a:r>
            <a:r>
              <a:rPr sz="1400" spc="-5" dirty="0">
                <a:solidFill>
                  <a:srgbClr val="FFFFFF"/>
                </a:solidFill>
                <a:latin typeface="Calibri"/>
                <a:cs typeface="Calibri"/>
              </a:rPr>
              <a:t>Menschen</a:t>
            </a:r>
            <a:r>
              <a:rPr sz="1400" dirty="0">
                <a:solidFill>
                  <a:srgbClr val="FFFFFF"/>
                </a:solidFill>
                <a:latin typeface="Calibri"/>
                <a:cs typeface="Calibri"/>
              </a:rPr>
              <a:t> </a:t>
            </a:r>
            <a:r>
              <a:rPr sz="1400" spc="-5" dirty="0">
                <a:solidFill>
                  <a:srgbClr val="FFFFFF"/>
                </a:solidFill>
                <a:latin typeface="Calibri"/>
                <a:cs typeface="Calibri"/>
              </a:rPr>
              <a:t>sind</a:t>
            </a:r>
            <a:r>
              <a:rPr sz="1400" spc="10" dirty="0">
                <a:solidFill>
                  <a:srgbClr val="FFFFFF"/>
                </a:solidFill>
                <a:latin typeface="Calibri"/>
                <a:cs typeface="Calibri"/>
              </a:rPr>
              <a:t> </a:t>
            </a:r>
            <a:r>
              <a:rPr sz="1400" spc="-5"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sozialen</a:t>
            </a:r>
            <a:r>
              <a:rPr sz="1400" spc="5" dirty="0">
                <a:solidFill>
                  <a:srgbClr val="FFFFFF"/>
                </a:solidFill>
                <a:latin typeface="Calibri"/>
                <a:cs typeface="Calibri"/>
              </a:rPr>
              <a:t> </a:t>
            </a:r>
            <a:r>
              <a:rPr sz="1400" spc="-5" dirty="0">
                <a:solidFill>
                  <a:srgbClr val="FFFFFF"/>
                </a:solidFill>
                <a:latin typeface="Calibri"/>
                <a:cs typeface="Calibri"/>
              </a:rPr>
              <a:t>Medien</a:t>
            </a:r>
            <a:r>
              <a:rPr sz="1400" spc="5" dirty="0">
                <a:solidFill>
                  <a:srgbClr val="FFFFFF"/>
                </a:solidFill>
                <a:latin typeface="Calibri"/>
                <a:cs typeface="Calibri"/>
              </a:rPr>
              <a:t> </a:t>
            </a:r>
            <a:r>
              <a:rPr sz="1400" spc="-5" dirty="0">
                <a:solidFill>
                  <a:srgbClr val="FFFFFF"/>
                </a:solidFill>
                <a:latin typeface="Calibri"/>
                <a:cs typeface="Calibri"/>
              </a:rPr>
              <a:t>zu</a:t>
            </a:r>
            <a:r>
              <a:rPr sz="1400" spc="5" dirty="0">
                <a:solidFill>
                  <a:srgbClr val="FFFFFF"/>
                </a:solidFill>
                <a:latin typeface="Calibri"/>
                <a:cs typeface="Calibri"/>
              </a:rPr>
              <a:t> </a:t>
            </a:r>
            <a:r>
              <a:rPr sz="1400" spc="-5" dirty="0" err="1">
                <a:solidFill>
                  <a:srgbClr val="FFFFFF"/>
                </a:solidFill>
                <a:latin typeface="Calibri"/>
                <a:cs typeface="Calibri"/>
              </a:rPr>
              <a:t>einer</a:t>
            </a:r>
            <a:r>
              <a:rPr sz="1400" spc="5" dirty="0">
                <a:solidFill>
                  <a:srgbClr val="FFFFFF"/>
                </a:solidFill>
                <a:latin typeface="Calibri"/>
                <a:cs typeface="Calibri"/>
              </a:rPr>
              <a:t> </a:t>
            </a:r>
            <a:r>
              <a:rPr lang="de-AT" sz="1400" spc="-5" dirty="0">
                <a:solidFill>
                  <a:srgbClr val="FFFFFF"/>
                </a:solidFill>
                <a:latin typeface="Calibri"/>
                <a:cs typeface="Calibri"/>
              </a:rPr>
              <a:t>„</a:t>
            </a:r>
            <a:r>
              <a:rPr lang="de-DE" sz="1400" spc="-5" dirty="0">
                <a:solidFill>
                  <a:srgbClr val="FFFFFF"/>
                </a:solidFill>
                <a:latin typeface="Calibri"/>
                <a:cs typeface="Calibri"/>
              </a:rPr>
              <a:t>Erweiterung ihrer Offline- und Face-</a:t>
            </a:r>
            <a:r>
              <a:rPr lang="de-DE" sz="1400" spc="-5" dirty="0" err="1">
                <a:solidFill>
                  <a:srgbClr val="FFFFFF"/>
                </a:solidFill>
                <a:latin typeface="Calibri"/>
                <a:cs typeface="Calibri"/>
              </a:rPr>
              <a:t>to</a:t>
            </a:r>
            <a:r>
              <a:rPr lang="de-DE" sz="1400" spc="-5" dirty="0">
                <a:solidFill>
                  <a:srgbClr val="FFFFFF"/>
                </a:solidFill>
                <a:latin typeface="Calibri"/>
                <a:cs typeface="Calibri"/>
              </a:rPr>
              <a:t>-Face-Interaktionen</a:t>
            </a:r>
            <a:r>
              <a:rPr lang="de-AT" sz="1400" spc="-5" dirty="0">
                <a:solidFill>
                  <a:srgbClr val="FFFFFF"/>
                </a:solidFill>
                <a:latin typeface="Calibri"/>
                <a:cs typeface="Calibri"/>
              </a:rPr>
              <a:t>“</a:t>
            </a:r>
            <a:r>
              <a:rPr sz="1400" dirty="0">
                <a:solidFill>
                  <a:srgbClr val="FFFFFF"/>
                </a:solidFill>
                <a:latin typeface="Calibri"/>
                <a:cs typeface="Calibri"/>
              </a:rPr>
              <a:t> (</a:t>
            </a:r>
            <a:r>
              <a:rPr sz="1400" i="1" dirty="0">
                <a:solidFill>
                  <a:srgbClr val="FFFFFF"/>
                </a:solidFill>
                <a:latin typeface="Calibri"/>
                <a:cs typeface="Calibri"/>
              </a:rPr>
              <a:t>Raising</a:t>
            </a:r>
            <a:r>
              <a:rPr sz="1400" i="1" spc="10" dirty="0">
                <a:solidFill>
                  <a:srgbClr val="FFFFFF"/>
                </a:solidFill>
                <a:latin typeface="Calibri"/>
                <a:cs typeface="Calibri"/>
              </a:rPr>
              <a:t> </a:t>
            </a:r>
            <a:r>
              <a:rPr sz="1400" i="1" spc="-10" dirty="0">
                <a:solidFill>
                  <a:srgbClr val="FFFFFF"/>
                </a:solidFill>
                <a:latin typeface="Calibri"/>
                <a:cs typeface="Calibri"/>
              </a:rPr>
              <a:t>Children,</a:t>
            </a:r>
            <a:r>
              <a:rPr sz="1400" i="1" spc="20" dirty="0">
                <a:solidFill>
                  <a:srgbClr val="FFFFFF"/>
                </a:solidFill>
                <a:latin typeface="Calibri"/>
                <a:cs typeface="Calibri"/>
              </a:rPr>
              <a:t> </a:t>
            </a:r>
            <a:r>
              <a:rPr sz="1400" i="1" spc="-15" dirty="0">
                <a:solidFill>
                  <a:srgbClr val="FFFFFF"/>
                </a:solidFill>
                <a:latin typeface="Calibri"/>
                <a:cs typeface="Calibri"/>
              </a:rPr>
              <a:t>2020).</a:t>
            </a:r>
            <a:endParaRPr sz="1400" dirty="0">
              <a:latin typeface="Calibri"/>
              <a:cs typeface="Calibri"/>
            </a:endParaRPr>
          </a:p>
          <a:p>
            <a:pPr marL="394335" marR="497205" indent="-381000" algn="just">
              <a:lnSpc>
                <a:spcPct val="100000"/>
              </a:lnSpc>
              <a:spcBef>
                <a:spcPts val="565"/>
              </a:spcBef>
              <a:buFont typeface="Wingdings"/>
              <a:buChar char=""/>
              <a:tabLst>
                <a:tab pos="394970" algn="l"/>
              </a:tabLst>
            </a:pPr>
            <a:r>
              <a:rPr sz="1400" spc="-5" dirty="0">
                <a:solidFill>
                  <a:srgbClr val="FFFFFF"/>
                </a:solidFill>
                <a:latin typeface="Calibri"/>
                <a:cs typeface="Calibri"/>
              </a:rPr>
              <a:t>Deshalb ist es wichtig, dass Sie als Eltern verstehen, wie soziale Medien </a:t>
            </a:r>
            <a:r>
              <a:rPr sz="1400" dirty="0">
                <a:solidFill>
                  <a:srgbClr val="FFFFFF"/>
                </a:solidFill>
                <a:latin typeface="Calibri"/>
                <a:cs typeface="Calibri"/>
              </a:rPr>
              <a:t> </a:t>
            </a:r>
            <a:r>
              <a:rPr sz="1400" spc="-5" dirty="0">
                <a:solidFill>
                  <a:srgbClr val="FFFFFF"/>
                </a:solidFill>
                <a:latin typeface="Calibri"/>
                <a:cs typeface="Calibri"/>
              </a:rPr>
              <a:t>funktionieren und </a:t>
            </a:r>
            <a:r>
              <a:rPr sz="1400" dirty="0">
                <a:solidFill>
                  <a:srgbClr val="FFFFFF"/>
                </a:solidFill>
                <a:latin typeface="Calibri"/>
                <a:cs typeface="Calibri"/>
              </a:rPr>
              <a:t>wie </a:t>
            </a:r>
            <a:r>
              <a:rPr sz="1400" spc="-5" dirty="0">
                <a:solidFill>
                  <a:srgbClr val="FFFFFF"/>
                </a:solidFill>
                <a:latin typeface="Calibri"/>
                <a:cs typeface="Calibri"/>
              </a:rPr>
              <a:t>Sie sicherstellen können, dass Ihr Kind sicher </a:t>
            </a:r>
            <a:r>
              <a:rPr sz="1400" spc="-10" dirty="0">
                <a:solidFill>
                  <a:srgbClr val="FFFFFF"/>
                </a:solidFill>
                <a:latin typeface="Calibri"/>
                <a:cs typeface="Calibri"/>
              </a:rPr>
              <a:t>und </a:t>
            </a:r>
            <a:r>
              <a:rPr sz="1400" spc="-305" dirty="0">
                <a:solidFill>
                  <a:srgbClr val="FFFFFF"/>
                </a:solidFill>
                <a:latin typeface="Calibri"/>
                <a:cs typeface="Calibri"/>
              </a:rPr>
              <a:t> </a:t>
            </a:r>
            <a:r>
              <a:rPr sz="1400" spc="-5" dirty="0">
                <a:solidFill>
                  <a:srgbClr val="FFFFFF"/>
                </a:solidFill>
                <a:latin typeface="Calibri"/>
                <a:cs typeface="Calibri"/>
              </a:rPr>
              <a:t>verantwortungsbewusst auf sozialen</a:t>
            </a:r>
            <a:r>
              <a:rPr sz="1400" dirty="0">
                <a:solidFill>
                  <a:srgbClr val="FFFFFF"/>
                </a:solidFill>
                <a:latin typeface="Calibri"/>
                <a:cs typeface="Calibri"/>
              </a:rPr>
              <a:t> </a:t>
            </a:r>
            <a:r>
              <a:rPr sz="1400" spc="-5" dirty="0">
                <a:solidFill>
                  <a:srgbClr val="FFFFFF"/>
                </a:solidFill>
                <a:latin typeface="Calibri"/>
                <a:cs typeface="Calibri"/>
              </a:rPr>
              <a:t>Medienplattformen agiert.</a:t>
            </a:r>
            <a:endParaRPr sz="1400" dirty="0">
              <a:latin typeface="Calibri"/>
              <a:cs typeface="Calibri"/>
            </a:endParaRPr>
          </a:p>
        </p:txBody>
      </p:sp>
      <p:grpSp>
        <p:nvGrpSpPr>
          <p:cNvPr id="7" name="object 7"/>
          <p:cNvGrpSpPr/>
          <p:nvPr/>
        </p:nvGrpSpPr>
        <p:grpSpPr>
          <a:xfrm>
            <a:off x="182879" y="88900"/>
            <a:ext cx="8822055" cy="853440"/>
            <a:chOff x="182879" y="88900"/>
            <a:chExt cx="8822055" cy="853440"/>
          </a:xfrm>
        </p:grpSpPr>
        <p:pic>
          <p:nvPicPr>
            <p:cNvPr id="8" name="object 8"/>
            <p:cNvPicPr/>
            <p:nvPr/>
          </p:nvPicPr>
          <p:blipFill>
            <a:blip r:embed="rId4" cstate="print"/>
            <a:stretch>
              <a:fillRect/>
            </a:stretch>
          </p:blipFill>
          <p:spPr>
            <a:xfrm>
              <a:off x="182879" y="112141"/>
              <a:ext cx="1708658" cy="470535"/>
            </a:xfrm>
            <a:prstGeom prst="rect">
              <a:avLst/>
            </a:prstGeom>
          </p:spPr>
        </p:pic>
        <p:sp>
          <p:nvSpPr>
            <p:cNvPr id="9" name="object 9"/>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5" cstate="print"/>
            <a:stretch>
              <a:fillRect/>
            </a:stretch>
          </p:blipFill>
          <p:spPr>
            <a:xfrm>
              <a:off x="8195945" y="212089"/>
              <a:ext cx="765175" cy="608329"/>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3359403" y="361441"/>
            <a:ext cx="2894330" cy="299720"/>
          </a:xfrm>
          <a:prstGeom prst="rect">
            <a:avLst/>
          </a:prstGeom>
        </p:spPr>
        <p:txBody>
          <a:bodyPr vert="horz" wrap="square" lIns="0" tIns="12700" rIns="0" bIns="0" rtlCol="0">
            <a:spAutoFit/>
          </a:bodyPr>
          <a:lstStyle/>
          <a:p>
            <a:pPr marL="12700">
              <a:lnSpc>
                <a:spcPct val="100000"/>
              </a:lnSpc>
              <a:spcBef>
                <a:spcPts val="100"/>
              </a:spcBef>
            </a:pPr>
            <a:r>
              <a:rPr dirty="0"/>
              <a:t>SOCIAL</a:t>
            </a:r>
            <a:r>
              <a:rPr spc="-50" dirty="0"/>
              <a:t> </a:t>
            </a:r>
            <a:r>
              <a:rPr spc="-15" dirty="0"/>
              <a:t>MEDIA-PLATTFORMEN</a:t>
            </a:r>
          </a:p>
        </p:txBody>
      </p:sp>
      <p:grpSp>
        <p:nvGrpSpPr>
          <p:cNvPr id="4" name="object 4"/>
          <p:cNvGrpSpPr/>
          <p:nvPr/>
        </p:nvGrpSpPr>
        <p:grpSpPr>
          <a:xfrm>
            <a:off x="182245" y="88900"/>
            <a:ext cx="8822690" cy="4646295"/>
            <a:chOff x="182245" y="88900"/>
            <a:chExt cx="8822690" cy="4646295"/>
          </a:xfrm>
        </p:grpSpPr>
        <p:sp>
          <p:nvSpPr>
            <p:cNvPr id="5" name="object 5"/>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6" name="object 6"/>
            <p:cNvPicPr/>
            <p:nvPr/>
          </p:nvPicPr>
          <p:blipFill>
            <a:blip r:embed="rId3" cstate="print"/>
            <a:stretch>
              <a:fillRect/>
            </a:stretch>
          </p:blipFill>
          <p:spPr>
            <a:xfrm>
              <a:off x="8195945" y="212089"/>
              <a:ext cx="765175" cy="608329"/>
            </a:xfrm>
            <a:prstGeom prst="rect">
              <a:avLst/>
            </a:prstGeom>
          </p:spPr>
        </p:pic>
        <p:pic>
          <p:nvPicPr>
            <p:cNvPr id="7" name="object 7"/>
            <p:cNvPicPr/>
            <p:nvPr/>
          </p:nvPicPr>
          <p:blipFill>
            <a:blip r:embed="rId4" cstate="print"/>
            <a:stretch>
              <a:fillRect/>
            </a:stretch>
          </p:blipFill>
          <p:spPr>
            <a:xfrm>
              <a:off x="182245" y="112649"/>
              <a:ext cx="1724787" cy="474979"/>
            </a:xfrm>
            <a:prstGeom prst="rect">
              <a:avLst/>
            </a:prstGeom>
          </p:spPr>
        </p:pic>
        <p:sp>
          <p:nvSpPr>
            <p:cNvPr id="8" name="object 8"/>
            <p:cNvSpPr/>
            <p:nvPr/>
          </p:nvSpPr>
          <p:spPr>
            <a:xfrm>
              <a:off x="598170" y="1552575"/>
              <a:ext cx="1531620" cy="3169920"/>
            </a:xfrm>
            <a:custGeom>
              <a:avLst/>
              <a:gdLst/>
              <a:ahLst/>
              <a:cxnLst/>
              <a:rect l="l" t="t" r="r" b="b"/>
              <a:pathLst>
                <a:path w="1531620" h="3169920">
                  <a:moveTo>
                    <a:pt x="1531620" y="0"/>
                  </a:moveTo>
                  <a:lnTo>
                    <a:pt x="0" y="0"/>
                  </a:lnTo>
                  <a:lnTo>
                    <a:pt x="0" y="3169920"/>
                  </a:lnTo>
                  <a:lnTo>
                    <a:pt x="1531620" y="3169920"/>
                  </a:lnTo>
                  <a:lnTo>
                    <a:pt x="1531620" y="0"/>
                  </a:lnTo>
                  <a:close/>
                </a:path>
              </a:pathLst>
            </a:custGeom>
            <a:solidFill>
              <a:srgbClr val="FFEF6B"/>
            </a:solidFill>
          </p:spPr>
          <p:txBody>
            <a:bodyPr wrap="square" lIns="0" tIns="0" rIns="0" bIns="0" rtlCol="0"/>
            <a:lstStyle/>
            <a:p>
              <a:endParaRPr/>
            </a:p>
          </p:txBody>
        </p:sp>
        <p:sp>
          <p:nvSpPr>
            <p:cNvPr id="9" name="object 9"/>
            <p:cNvSpPr/>
            <p:nvPr/>
          </p:nvSpPr>
          <p:spPr>
            <a:xfrm>
              <a:off x="598170" y="1552575"/>
              <a:ext cx="1531620" cy="3169920"/>
            </a:xfrm>
            <a:custGeom>
              <a:avLst/>
              <a:gdLst/>
              <a:ahLst/>
              <a:cxnLst/>
              <a:rect l="l" t="t" r="r" b="b"/>
              <a:pathLst>
                <a:path w="1531620" h="3169920">
                  <a:moveTo>
                    <a:pt x="0" y="3169920"/>
                  </a:moveTo>
                  <a:lnTo>
                    <a:pt x="1531620" y="3169920"/>
                  </a:lnTo>
                  <a:lnTo>
                    <a:pt x="1531620" y="0"/>
                  </a:lnTo>
                  <a:lnTo>
                    <a:pt x="0" y="0"/>
                  </a:lnTo>
                  <a:lnTo>
                    <a:pt x="0" y="3169920"/>
                  </a:lnTo>
                  <a:close/>
                </a:path>
              </a:pathLst>
            </a:custGeom>
            <a:ln w="25400">
              <a:solidFill>
                <a:srgbClr val="FFFFFF"/>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290195" y="1145539"/>
              <a:ext cx="615949" cy="615950"/>
            </a:xfrm>
            <a:prstGeom prst="rect">
              <a:avLst/>
            </a:prstGeom>
          </p:spPr>
        </p:pic>
        <p:sp>
          <p:nvSpPr>
            <p:cNvPr id="11" name="object 11"/>
            <p:cNvSpPr/>
            <p:nvPr/>
          </p:nvSpPr>
          <p:spPr>
            <a:xfrm>
              <a:off x="290195" y="1145539"/>
              <a:ext cx="615950" cy="615950"/>
            </a:xfrm>
            <a:custGeom>
              <a:avLst/>
              <a:gdLst/>
              <a:ahLst/>
              <a:cxnLst/>
              <a:rect l="l" t="t" r="r" b="b"/>
              <a:pathLst>
                <a:path w="615950" h="615950">
                  <a:moveTo>
                    <a:pt x="0" y="615950"/>
                  </a:moveTo>
                  <a:lnTo>
                    <a:pt x="615949" y="615950"/>
                  </a:lnTo>
                  <a:lnTo>
                    <a:pt x="615949" y="0"/>
                  </a:lnTo>
                  <a:lnTo>
                    <a:pt x="0" y="0"/>
                  </a:lnTo>
                  <a:lnTo>
                    <a:pt x="0" y="615950"/>
                  </a:lnTo>
                  <a:close/>
                </a:path>
              </a:pathLst>
            </a:custGeom>
            <a:ln w="25400">
              <a:solidFill>
                <a:srgbClr val="FFFFFF"/>
              </a:solidFill>
            </a:ln>
          </p:spPr>
          <p:txBody>
            <a:bodyPr wrap="square" lIns="0" tIns="0" rIns="0" bIns="0" rtlCol="0"/>
            <a:lstStyle/>
            <a:p>
              <a:endParaRPr/>
            </a:p>
          </p:txBody>
        </p:sp>
      </p:grpSp>
      <p:sp>
        <p:nvSpPr>
          <p:cNvPr id="12" name="object 12"/>
          <p:cNvSpPr txBox="1"/>
          <p:nvPr/>
        </p:nvSpPr>
        <p:spPr>
          <a:xfrm>
            <a:off x="623063" y="1788314"/>
            <a:ext cx="1483444" cy="2901306"/>
          </a:xfrm>
          <a:prstGeom prst="rect">
            <a:avLst/>
          </a:prstGeom>
        </p:spPr>
        <p:txBody>
          <a:bodyPr vert="horz" wrap="square" lIns="0" tIns="31114" rIns="0" bIns="0" rtlCol="0">
            <a:spAutoFit/>
          </a:bodyPr>
          <a:lstStyle/>
          <a:p>
            <a:pPr marL="71120" marR="71755" indent="-59055">
              <a:lnSpc>
                <a:spcPct val="88900"/>
              </a:lnSpc>
              <a:spcBef>
                <a:spcPts val="244"/>
              </a:spcBef>
              <a:buSzPct val="90909"/>
              <a:buChar char="•"/>
              <a:tabLst>
                <a:tab pos="71755" algn="l"/>
              </a:tabLst>
            </a:pPr>
            <a:r>
              <a:rPr sz="1100" spc="-5" dirty="0">
                <a:latin typeface="Arial MT"/>
                <a:cs typeface="Arial MT"/>
              </a:rPr>
              <a:t>Facebook</a:t>
            </a:r>
            <a:r>
              <a:rPr sz="1100" spc="-30" dirty="0">
                <a:latin typeface="Arial MT"/>
                <a:cs typeface="Arial MT"/>
              </a:rPr>
              <a:t> </a:t>
            </a:r>
            <a:r>
              <a:rPr sz="1100" spc="-5" dirty="0">
                <a:latin typeface="Arial MT"/>
                <a:cs typeface="Arial MT"/>
              </a:rPr>
              <a:t>hat</a:t>
            </a:r>
            <a:r>
              <a:rPr sz="1100" spc="-25" dirty="0">
                <a:latin typeface="Arial MT"/>
                <a:cs typeface="Arial MT"/>
              </a:rPr>
              <a:t> </a:t>
            </a:r>
            <a:r>
              <a:rPr sz="1100" spc="-25" dirty="0">
                <a:latin typeface="Calibri"/>
                <a:cs typeface="Calibri"/>
              </a:rPr>
              <a:t>ü</a:t>
            </a:r>
            <a:r>
              <a:rPr sz="1100" spc="-25" dirty="0">
                <a:latin typeface="Arial MT"/>
                <a:cs typeface="Arial MT"/>
              </a:rPr>
              <a:t>ber </a:t>
            </a:r>
            <a:r>
              <a:rPr sz="1100" spc="-295" dirty="0">
                <a:latin typeface="Arial MT"/>
                <a:cs typeface="Arial MT"/>
              </a:rPr>
              <a:t> </a:t>
            </a:r>
            <a:r>
              <a:rPr sz="1100" spc="-5" dirty="0">
                <a:latin typeface="Arial MT"/>
                <a:cs typeface="Arial MT"/>
              </a:rPr>
              <a:t>2,7 </a:t>
            </a:r>
            <a:r>
              <a:rPr sz="1100" spc="-5" dirty="0" err="1">
                <a:latin typeface="Arial MT"/>
                <a:cs typeface="Arial MT"/>
              </a:rPr>
              <a:t>Milliarden</a:t>
            </a:r>
            <a:r>
              <a:rPr sz="1100" spc="-5" dirty="0">
                <a:latin typeface="Arial MT"/>
                <a:cs typeface="Arial MT"/>
              </a:rPr>
              <a:t> </a:t>
            </a:r>
            <a:r>
              <a:rPr sz="1100" spc="-5" dirty="0" err="1">
                <a:latin typeface="Arial MT"/>
                <a:cs typeface="Arial MT"/>
              </a:rPr>
              <a:t>Nutzer</a:t>
            </a:r>
            <a:r>
              <a:rPr lang="de-AT" sz="1100" spc="-5" dirty="0">
                <a:latin typeface="Arial MT"/>
                <a:cs typeface="Arial MT"/>
              </a:rPr>
              <a:t>*innen</a:t>
            </a:r>
            <a:r>
              <a:rPr sz="1100" spc="-15" dirty="0">
                <a:latin typeface="Arial MT"/>
                <a:cs typeface="Arial MT"/>
              </a:rPr>
              <a:t> </a:t>
            </a:r>
            <a:r>
              <a:rPr sz="1100" spc="-5" dirty="0" err="1">
                <a:latin typeface="Arial MT"/>
                <a:cs typeface="Arial MT"/>
              </a:rPr>
              <a:t>seit</a:t>
            </a:r>
            <a:r>
              <a:rPr lang="de-AT" sz="1100" dirty="0">
                <a:latin typeface="Arial MT"/>
                <a:cs typeface="Arial MT"/>
              </a:rPr>
              <a:t> </a:t>
            </a:r>
            <a:r>
              <a:rPr sz="1100" spc="-5" dirty="0">
                <a:latin typeface="Arial MT"/>
                <a:cs typeface="Arial MT"/>
              </a:rPr>
              <a:t>seiner G</a:t>
            </a:r>
            <a:r>
              <a:rPr lang="de-AT" sz="1100" spc="-5" dirty="0" err="1">
                <a:latin typeface="Arial MT"/>
                <a:cs typeface="Arial MT"/>
              </a:rPr>
              <a:t>rü</a:t>
            </a:r>
            <a:r>
              <a:rPr sz="1100" spc="-5" dirty="0" err="1">
                <a:latin typeface="Arial MT"/>
                <a:cs typeface="Arial MT"/>
              </a:rPr>
              <a:t>ndung</a:t>
            </a:r>
            <a:r>
              <a:rPr sz="1100" spc="-65" dirty="0">
                <a:latin typeface="Arial MT"/>
                <a:cs typeface="Arial MT"/>
              </a:rPr>
              <a:t> </a:t>
            </a:r>
            <a:r>
              <a:rPr sz="1100" spc="-5" dirty="0">
                <a:latin typeface="Arial MT"/>
                <a:cs typeface="Arial MT"/>
              </a:rPr>
              <a:t>im</a:t>
            </a:r>
            <a:endParaRPr sz="1100" dirty="0">
              <a:latin typeface="Arial MT"/>
              <a:cs typeface="Arial MT"/>
            </a:endParaRPr>
          </a:p>
          <a:p>
            <a:pPr marL="71120">
              <a:lnSpc>
                <a:spcPts val="1190"/>
              </a:lnSpc>
            </a:pPr>
            <a:r>
              <a:rPr sz="1100" spc="-5" dirty="0">
                <a:latin typeface="Arial MT"/>
                <a:cs typeface="Arial MT"/>
              </a:rPr>
              <a:t>Ja</a:t>
            </a:r>
            <a:r>
              <a:rPr sz="1100" spc="-10" dirty="0">
                <a:latin typeface="Arial MT"/>
                <a:cs typeface="Arial MT"/>
              </a:rPr>
              <a:t>h</a:t>
            </a:r>
            <a:r>
              <a:rPr sz="1100" spc="-5" dirty="0">
                <a:latin typeface="Arial MT"/>
                <a:cs typeface="Arial MT"/>
              </a:rPr>
              <a:t>r 2</a:t>
            </a:r>
            <a:r>
              <a:rPr sz="1100" spc="-10" dirty="0">
                <a:latin typeface="Arial MT"/>
                <a:cs typeface="Arial MT"/>
              </a:rPr>
              <a:t>00</a:t>
            </a:r>
            <a:r>
              <a:rPr sz="1100" dirty="0">
                <a:latin typeface="Arial MT"/>
                <a:cs typeface="Arial MT"/>
              </a:rPr>
              <a:t>4</a:t>
            </a:r>
            <a:r>
              <a:rPr sz="1100" spc="-5" dirty="0">
                <a:latin typeface="Arial MT"/>
                <a:cs typeface="Arial MT"/>
              </a:rPr>
              <a:t>.</a:t>
            </a:r>
            <a:endParaRPr sz="1100" dirty="0">
              <a:latin typeface="Arial MT"/>
              <a:cs typeface="Arial MT"/>
            </a:endParaRPr>
          </a:p>
          <a:p>
            <a:pPr marL="71120" marR="259715" indent="-59055">
              <a:lnSpc>
                <a:spcPct val="86900"/>
              </a:lnSpc>
              <a:spcBef>
                <a:spcPts val="190"/>
              </a:spcBef>
              <a:buSzPct val="90909"/>
              <a:buChar char="•"/>
              <a:tabLst>
                <a:tab pos="71755" algn="l"/>
              </a:tabLst>
            </a:pPr>
            <a:r>
              <a:rPr sz="1100" spc="-5" dirty="0">
                <a:latin typeface="Arial MT"/>
                <a:cs typeface="Arial MT"/>
              </a:rPr>
              <a:t>Facebook</a:t>
            </a:r>
            <a:r>
              <a:rPr lang="de-AT" sz="1100" spc="-5" dirty="0">
                <a:latin typeface="Arial MT"/>
                <a:cs typeface="Arial MT"/>
              </a:rPr>
              <a:t> </a:t>
            </a:r>
            <a:r>
              <a:rPr sz="1100" spc="-5" dirty="0">
                <a:latin typeface="Arial MT"/>
                <a:cs typeface="Arial MT"/>
              </a:rPr>
              <a:t>er</a:t>
            </a:r>
            <a:r>
              <a:rPr lang="de-AT" sz="1100" spc="-5" dirty="0" err="1">
                <a:latin typeface="Arial MT"/>
                <a:cs typeface="Arial MT"/>
              </a:rPr>
              <a:t>mö</a:t>
            </a:r>
            <a:r>
              <a:rPr sz="1100" spc="-5" dirty="0" err="1">
                <a:latin typeface="Arial MT"/>
                <a:cs typeface="Arial MT"/>
              </a:rPr>
              <a:t>glicht</a:t>
            </a:r>
            <a:r>
              <a:rPr sz="1100" spc="-5" dirty="0">
                <a:latin typeface="Arial MT"/>
                <a:cs typeface="Arial MT"/>
              </a:rPr>
              <a:t> </a:t>
            </a:r>
            <a:r>
              <a:rPr sz="1100" spc="-10" dirty="0">
                <a:latin typeface="Arial MT"/>
                <a:cs typeface="Arial MT"/>
              </a:rPr>
              <a:t>es </a:t>
            </a:r>
            <a:r>
              <a:rPr lang="de-AT" sz="1100" spc="-5" dirty="0">
                <a:latin typeface="Arial MT"/>
                <a:cs typeface="Arial MT"/>
              </a:rPr>
              <a:t>N</a:t>
            </a:r>
            <a:r>
              <a:rPr sz="1100" spc="-5" dirty="0" err="1">
                <a:latin typeface="Arial MT"/>
                <a:cs typeface="Arial MT"/>
              </a:rPr>
              <a:t>utzer</a:t>
            </a:r>
            <a:r>
              <a:rPr lang="de-AT" sz="1100" spc="-5" dirty="0">
                <a:latin typeface="Arial MT"/>
                <a:cs typeface="Arial MT"/>
              </a:rPr>
              <a:t>*innen</a:t>
            </a:r>
            <a:r>
              <a:rPr sz="1100" spc="-5" dirty="0">
                <a:latin typeface="Arial MT"/>
                <a:cs typeface="Arial MT"/>
              </a:rPr>
              <a:t>,</a:t>
            </a:r>
            <a:r>
              <a:rPr sz="1100" spc="-55" dirty="0">
                <a:latin typeface="Arial MT"/>
                <a:cs typeface="Arial MT"/>
              </a:rPr>
              <a:t> </a:t>
            </a:r>
            <a:r>
              <a:rPr sz="1100" spc="-5" dirty="0">
                <a:latin typeface="Arial MT"/>
                <a:cs typeface="Arial MT"/>
              </a:rPr>
              <a:t>sich </a:t>
            </a:r>
            <a:r>
              <a:rPr sz="1100" spc="-290" dirty="0">
                <a:latin typeface="Arial MT"/>
                <a:cs typeface="Arial MT"/>
              </a:rPr>
              <a:t> </a:t>
            </a:r>
            <a:r>
              <a:rPr sz="1100" spc="-15" dirty="0">
                <a:latin typeface="Arial MT"/>
                <a:cs typeface="Arial MT"/>
              </a:rPr>
              <a:t>online </a:t>
            </a:r>
            <a:r>
              <a:rPr sz="1100" spc="-5" dirty="0" err="1">
                <a:latin typeface="Arial MT"/>
                <a:cs typeface="Arial MT"/>
              </a:rPr>
              <a:t>mit</a:t>
            </a:r>
            <a:r>
              <a:rPr lang="de-AT" sz="1100" spc="-5" dirty="0">
                <a:latin typeface="Arial MT"/>
                <a:cs typeface="Arial MT"/>
              </a:rPr>
              <a:t> </a:t>
            </a:r>
            <a:r>
              <a:rPr sz="1100" spc="-5" dirty="0">
                <a:latin typeface="Arial MT"/>
                <a:cs typeface="Arial MT"/>
              </a:rPr>
              <a:t>Freund</a:t>
            </a:r>
            <a:r>
              <a:rPr lang="de-AT" sz="1100" spc="-5" dirty="0">
                <a:latin typeface="Arial MT"/>
                <a:cs typeface="Arial MT"/>
              </a:rPr>
              <a:t>*innen</a:t>
            </a:r>
            <a:r>
              <a:rPr sz="1100" spc="-5" dirty="0">
                <a:latin typeface="Arial MT"/>
                <a:cs typeface="Arial MT"/>
              </a:rPr>
              <a:t>, </a:t>
            </a:r>
            <a:r>
              <a:rPr sz="1100" dirty="0">
                <a:latin typeface="Arial MT"/>
                <a:cs typeface="Arial MT"/>
              </a:rPr>
              <a:t> </a:t>
            </a:r>
            <a:r>
              <a:rPr sz="1100" spc="-15" dirty="0" err="1">
                <a:latin typeface="Arial MT"/>
                <a:cs typeface="Arial MT"/>
              </a:rPr>
              <a:t>Kollegen</a:t>
            </a:r>
            <a:r>
              <a:rPr lang="de-AT" sz="1100" spc="-15" dirty="0">
                <a:latin typeface="Arial MT"/>
                <a:cs typeface="Arial MT"/>
              </a:rPr>
              <a:t>*innen</a:t>
            </a:r>
            <a:r>
              <a:rPr sz="1100" spc="-15" dirty="0">
                <a:latin typeface="Arial MT"/>
                <a:cs typeface="Arial MT"/>
              </a:rPr>
              <a:t>, </a:t>
            </a:r>
            <a:r>
              <a:rPr sz="1100" spc="-10" dirty="0">
                <a:latin typeface="Arial MT"/>
                <a:cs typeface="Arial MT"/>
              </a:rPr>
              <a:t> </a:t>
            </a:r>
            <a:r>
              <a:rPr sz="1100" spc="-5" dirty="0" err="1">
                <a:latin typeface="Arial MT"/>
                <a:cs typeface="Arial MT"/>
              </a:rPr>
              <a:t>Prominenten</a:t>
            </a:r>
            <a:r>
              <a:rPr sz="1100" spc="-5" dirty="0">
                <a:latin typeface="Arial MT"/>
                <a:cs typeface="Arial MT"/>
              </a:rPr>
              <a:t> </a:t>
            </a:r>
            <a:r>
              <a:rPr sz="1100" spc="-5" dirty="0" err="1">
                <a:latin typeface="Arial MT"/>
                <a:cs typeface="Arial MT"/>
              </a:rPr>
              <a:t>usw</a:t>
            </a:r>
            <a:r>
              <a:rPr sz="1100" spc="-5" dirty="0">
                <a:latin typeface="Arial MT"/>
                <a:cs typeface="Arial MT"/>
              </a:rPr>
              <a:t>. </a:t>
            </a:r>
            <a:r>
              <a:rPr sz="1100" spc="-5" dirty="0" err="1">
                <a:latin typeface="Arial MT"/>
                <a:cs typeface="Arial MT"/>
              </a:rPr>
              <a:t>zu</a:t>
            </a:r>
            <a:r>
              <a:rPr sz="1100" dirty="0">
                <a:latin typeface="Arial MT"/>
                <a:cs typeface="Arial MT"/>
              </a:rPr>
              <a:t> </a:t>
            </a:r>
            <a:r>
              <a:rPr lang="de-AT" sz="1100" spc="-5" dirty="0">
                <a:latin typeface="Arial MT"/>
                <a:cs typeface="Arial MT"/>
              </a:rPr>
              <a:t>vernetzen</a:t>
            </a:r>
            <a:r>
              <a:rPr sz="1100" spc="-5" dirty="0">
                <a:latin typeface="Arial MT"/>
                <a:cs typeface="Arial MT"/>
              </a:rPr>
              <a:t>.</a:t>
            </a:r>
            <a:endParaRPr sz="1100" dirty="0">
              <a:latin typeface="Arial MT"/>
              <a:cs typeface="Arial MT"/>
            </a:endParaRPr>
          </a:p>
          <a:p>
            <a:pPr marL="71120" marR="5080" indent="-59055">
              <a:lnSpc>
                <a:spcPct val="87300"/>
              </a:lnSpc>
              <a:spcBef>
                <a:spcPts val="190"/>
              </a:spcBef>
              <a:buSzPct val="90909"/>
              <a:buChar char="•"/>
              <a:tabLst>
                <a:tab pos="71755" algn="l"/>
              </a:tabLst>
            </a:pPr>
            <a:r>
              <a:rPr sz="1100" spc="-5" dirty="0" err="1">
                <a:latin typeface="Arial MT"/>
                <a:cs typeface="Arial MT"/>
              </a:rPr>
              <a:t>Benutzer</a:t>
            </a:r>
            <a:r>
              <a:rPr lang="de-AT" sz="1100" spc="-5" dirty="0">
                <a:latin typeface="Arial MT"/>
                <a:cs typeface="Arial MT"/>
              </a:rPr>
              <a:t>*innen</a:t>
            </a:r>
            <a:r>
              <a:rPr sz="1100" spc="-5" dirty="0">
                <a:latin typeface="Arial MT"/>
                <a:cs typeface="Arial MT"/>
              </a:rPr>
              <a:t> </a:t>
            </a:r>
            <a:r>
              <a:rPr lang="de-AT" sz="1100" spc="-5" dirty="0" err="1">
                <a:latin typeface="Arial MT"/>
                <a:cs typeface="Arial MT"/>
              </a:rPr>
              <a:t>kö</a:t>
            </a:r>
            <a:r>
              <a:rPr sz="1100" spc="-5" dirty="0" err="1">
                <a:latin typeface="Arial MT"/>
                <a:cs typeface="Arial MT"/>
              </a:rPr>
              <a:t>nnen</a:t>
            </a:r>
            <a:r>
              <a:rPr sz="1100" spc="-5" dirty="0">
                <a:latin typeface="Arial MT"/>
                <a:cs typeface="Arial MT"/>
              </a:rPr>
              <a:t> </a:t>
            </a:r>
            <a:r>
              <a:rPr sz="1100" spc="-5" dirty="0" err="1">
                <a:latin typeface="Arial MT"/>
                <a:cs typeface="Arial MT"/>
              </a:rPr>
              <a:t>Bilder</a:t>
            </a:r>
            <a:r>
              <a:rPr sz="1100" spc="-5" dirty="0">
                <a:latin typeface="Arial MT"/>
                <a:cs typeface="Arial MT"/>
              </a:rPr>
              <a:t>, </a:t>
            </a:r>
            <a:r>
              <a:rPr sz="1100" spc="-5" dirty="0" err="1">
                <a:latin typeface="Arial MT"/>
                <a:cs typeface="Arial MT"/>
              </a:rPr>
              <a:t>Musik</a:t>
            </a:r>
            <a:r>
              <a:rPr sz="1100" spc="-5" dirty="0">
                <a:latin typeface="Arial MT"/>
                <a:cs typeface="Arial MT"/>
              </a:rPr>
              <a:t>,</a:t>
            </a:r>
            <a:r>
              <a:rPr sz="1100" dirty="0">
                <a:latin typeface="Arial MT"/>
                <a:cs typeface="Arial MT"/>
              </a:rPr>
              <a:t> </a:t>
            </a:r>
            <a:r>
              <a:rPr sz="1100" spc="-5" dirty="0">
                <a:latin typeface="Arial MT"/>
                <a:cs typeface="Arial MT"/>
              </a:rPr>
              <a:t>Videos, Artikel und</a:t>
            </a:r>
            <a:r>
              <a:rPr sz="1100" dirty="0">
                <a:latin typeface="Arial MT"/>
                <a:cs typeface="Arial MT"/>
              </a:rPr>
              <a:t> </a:t>
            </a:r>
            <a:r>
              <a:rPr sz="1100" spc="-5" dirty="0">
                <a:latin typeface="Arial MT"/>
                <a:cs typeface="Arial MT"/>
              </a:rPr>
              <a:t>ihre eigenen </a:t>
            </a:r>
            <a:r>
              <a:rPr sz="1100" dirty="0">
                <a:latin typeface="Arial MT"/>
                <a:cs typeface="Arial MT"/>
              </a:rPr>
              <a:t> </a:t>
            </a:r>
            <a:r>
              <a:rPr sz="1100" spc="-5" dirty="0">
                <a:latin typeface="Arial MT"/>
                <a:cs typeface="Arial MT"/>
              </a:rPr>
              <a:t>Gedanken</a:t>
            </a:r>
            <a:r>
              <a:rPr sz="1100" spc="-25" dirty="0">
                <a:latin typeface="Arial MT"/>
                <a:cs typeface="Arial MT"/>
              </a:rPr>
              <a:t> </a:t>
            </a:r>
            <a:r>
              <a:rPr sz="1100" spc="-5" dirty="0" err="1">
                <a:latin typeface="Arial MT"/>
                <a:cs typeface="Arial MT"/>
              </a:rPr>
              <a:t>mit</a:t>
            </a:r>
            <a:r>
              <a:rPr sz="1100" spc="-20" dirty="0">
                <a:latin typeface="Arial MT"/>
                <a:cs typeface="Arial MT"/>
              </a:rPr>
              <a:t> </a:t>
            </a:r>
            <a:r>
              <a:rPr sz="1100" spc="-5" dirty="0" err="1">
                <a:latin typeface="Arial MT"/>
                <a:cs typeface="Arial MT"/>
              </a:rPr>
              <a:t>ihren</a:t>
            </a:r>
            <a:r>
              <a:rPr lang="de-AT" sz="1100" spc="-5" dirty="0">
                <a:latin typeface="Arial MT"/>
                <a:cs typeface="Arial MT"/>
              </a:rPr>
              <a:t> Kontakten teilen.</a:t>
            </a:r>
            <a:endParaRPr sz="1100" dirty="0">
              <a:latin typeface="Arial MT"/>
              <a:cs typeface="Arial MT"/>
            </a:endParaRPr>
          </a:p>
        </p:txBody>
      </p:sp>
      <p:grpSp>
        <p:nvGrpSpPr>
          <p:cNvPr id="14" name="object 14"/>
          <p:cNvGrpSpPr/>
          <p:nvPr/>
        </p:nvGrpSpPr>
        <p:grpSpPr>
          <a:xfrm>
            <a:off x="2519045" y="1132839"/>
            <a:ext cx="1864995" cy="3602354"/>
            <a:chOff x="2519045" y="1132839"/>
            <a:chExt cx="1864995" cy="3602354"/>
          </a:xfrm>
        </p:grpSpPr>
        <p:sp>
          <p:nvSpPr>
            <p:cNvPr id="15" name="object 15"/>
            <p:cNvSpPr/>
            <p:nvPr/>
          </p:nvSpPr>
          <p:spPr>
            <a:xfrm>
              <a:off x="2839720" y="1552574"/>
              <a:ext cx="1531620" cy="3169920"/>
            </a:xfrm>
            <a:custGeom>
              <a:avLst/>
              <a:gdLst/>
              <a:ahLst/>
              <a:cxnLst/>
              <a:rect l="l" t="t" r="r" b="b"/>
              <a:pathLst>
                <a:path w="1531620" h="3169920">
                  <a:moveTo>
                    <a:pt x="1531620" y="0"/>
                  </a:moveTo>
                  <a:lnTo>
                    <a:pt x="0" y="0"/>
                  </a:lnTo>
                  <a:lnTo>
                    <a:pt x="0" y="3169920"/>
                  </a:lnTo>
                  <a:lnTo>
                    <a:pt x="1531620" y="3169920"/>
                  </a:lnTo>
                  <a:lnTo>
                    <a:pt x="1531620" y="0"/>
                  </a:lnTo>
                  <a:close/>
                </a:path>
              </a:pathLst>
            </a:custGeom>
            <a:solidFill>
              <a:srgbClr val="EDD2AC"/>
            </a:solidFill>
          </p:spPr>
          <p:txBody>
            <a:bodyPr wrap="square" lIns="0" tIns="0" rIns="0" bIns="0" rtlCol="0"/>
            <a:lstStyle/>
            <a:p>
              <a:endParaRPr/>
            </a:p>
          </p:txBody>
        </p:sp>
        <p:sp>
          <p:nvSpPr>
            <p:cNvPr id="16" name="object 16"/>
            <p:cNvSpPr/>
            <p:nvPr/>
          </p:nvSpPr>
          <p:spPr>
            <a:xfrm>
              <a:off x="2839720" y="1552574"/>
              <a:ext cx="1531620" cy="3169920"/>
            </a:xfrm>
            <a:custGeom>
              <a:avLst/>
              <a:gdLst/>
              <a:ahLst/>
              <a:cxnLst/>
              <a:rect l="l" t="t" r="r" b="b"/>
              <a:pathLst>
                <a:path w="1531620" h="3169920">
                  <a:moveTo>
                    <a:pt x="0" y="3169920"/>
                  </a:moveTo>
                  <a:lnTo>
                    <a:pt x="1531620" y="3169920"/>
                  </a:lnTo>
                  <a:lnTo>
                    <a:pt x="1531620" y="0"/>
                  </a:lnTo>
                  <a:lnTo>
                    <a:pt x="0" y="0"/>
                  </a:lnTo>
                  <a:lnTo>
                    <a:pt x="0" y="3169920"/>
                  </a:lnTo>
                  <a:close/>
                </a:path>
              </a:pathLst>
            </a:custGeom>
            <a:ln w="25400">
              <a:solidFill>
                <a:srgbClr val="FFFFFF"/>
              </a:solidFill>
            </a:ln>
          </p:spPr>
          <p:txBody>
            <a:bodyPr wrap="square" lIns="0" tIns="0" rIns="0" bIns="0" rtlCol="0"/>
            <a:lstStyle/>
            <a:p>
              <a:endParaRPr/>
            </a:p>
          </p:txBody>
        </p:sp>
        <p:pic>
          <p:nvPicPr>
            <p:cNvPr id="17" name="object 17"/>
            <p:cNvPicPr/>
            <p:nvPr/>
          </p:nvPicPr>
          <p:blipFill>
            <a:blip r:embed="rId6" cstate="print"/>
            <a:stretch>
              <a:fillRect/>
            </a:stretch>
          </p:blipFill>
          <p:spPr>
            <a:xfrm>
              <a:off x="2531745" y="1145539"/>
              <a:ext cx="615950" cy="615950"/>
            </a:xfrm>
            <a:prstGeom prst="rect">
              <a:avLst/>
            </a:prstGeom>
          </p:spPr>
        </p:pic>
        <p:sp>
          <p:nvSpPr>
            <p:cNvPr id="18" name="object 18"/>
            <p:cNvSpPr/>
            <p:nvPr/>
          </p:nvSpPr>
          <p:spPr>
            <a:xfrm>
              <a:off x="2531745" y="1145539"/>
              <a:ext cx="615950" cy="615950"/>
            </a:xfrm>
            <a:custGeom>
              <a:avLst/>
              <a:gdLst/>
              <a:ahLst/>
              <a:cxnLst/>
              <a:rect l="l" t="t" r="r" b="b"/>
              <a:pathLst>
                <a:path w="615950" h="615950">
                  <a:moveTo>
                    <a:pt x="0" y="615950"/>
                  </a:moveTo>
                  <a:lnTo>
                    <a:pt x="615950" y="615950"/>
                  </a:lnTo>
                  <a:lnTo>
                    <a:pt x="615950" y="0"/>
                  </a:lnTo>
                  <a:lnTo>
                    <a:pt x="0" y="0"/>
                  </a:lnTo>
                  <a:lnTo>
                    <a:pt x="0" y="615950"/>
                  </a:lnTo>
                  <a:close/>
                </a:path>
              </a:pathLst>
            </a:custGeom>
            <a:ln w="25400">
              <a:solidFill>
                <a:srgbClr val="FFFFFF"/>
              </a:solidFill>
            </a:ln>
          </p:spPr>
          <p:txBody>
            <a:bodyPr wrap="square" lIns="0" tIns="0" rIns="0" bIns="0" rtlCol="0"/>
            <a:lstStyle/>
            <a:p>
              <a:endParaRPr/>
            </a:p>
          </p:txBody>
        </p:sp>
      </p:grpSp>
      <p:sp>
        <p:nvSpPr>
          <p:cNvPr id="19" name="object 19"/>
          <p:cNvSpPr txBox="1"/>
          <p:nvPr/>
        </p:nvSpPr>
        <p:spPr>
          <a:xfrm>
            <a:off x="2925825" y="1785111"/>
            <a:ext cx="1381921" cy="2259145"/>
          </a:xfrm>
          <a:prstGeom prst="rect">
            <a:avLst/>
          </a:prstGeom>
        </p:spPr>
        <p:txBody>
          <a:bodyPr vert="horz" wrap="square" lIns="0" tIns="34290" rIns="0" bIns="0" rtlCol="0">
            <a:spAutoFit/>
          </a:bodyPr>
          <a:lstStyle/>
          <a:p>
            <a:pPr marL="71120" marR="27940" indent="-59055">
              <a:lnSpc>
                <a:spcPct val="87000"/>
              </a:lnSpc>
              <a:spcBef>
                <a:spcPts val="270"/>
              </a:spcBef>
              <a:buSzPct val="90909"/>
              <a:buChar char="•"/>
              <a:tabLst>
                <a:tab pos="71755" algn="l"/>
              </a:tabLst>
            </a:pPr>
            <a:r>
              <a:rPr sz="1100" spc="-5" dirty="0">
                <a:latin typeface="Arial MT"/>
                <a:cs typeface="Arial MT"/>
              </a:rPr>
              <a:t>Eine App zum </a:t>
            </a:r>
            <a:r>
              <a:rPr sz="1100" dirty="0">
                <a:latin typeface="Arial MT"/>
                <a:cs typeface="Arial MT"/>
              </a:rPr>
              <a:t> </a:t>
            </a:r>
            <a:r>
              <a:rPr sz="1100" spc="-5" dirty="0">
                <a:latin typeface="Arial MT"/>
                <a:cs typeface="Arial MT"/>
              </a:rPr>
              <a:t>Teilen von Fotos, </a:t>
            </a:r>
            <a:r>
              <a:rPr sz="1100" dirty="0">
                <a:latin typeface="Arial MT"/>
                <a:cs typeface="Arial MT"/>
              </a:rPr>
              <a:t> </a:t>
            </a:r>
            <a:r>
              <a:rPr sz="1100" spc="-5" dirty="0">
                <a:latin typeface="Arial MT"/>
                <a:cs typeface="Arial MT"/>
              </a:rPr>
              <a:t>die es </a:t>
            </a:r>
            <a:r>
              <a:rPr sz="1100" spc="-5" dirty="0" err="1">
                <a:latin typeface="Arial MT"/>
                <a:cs typeface="Arial MT"/>
              </a:rPr>
              <a:t>Nutzer</a:t>
            </a:r>
            <a:r>
              <a:rPr lang="de-AT" sz="1100" spc="-5" dirty="0">
                <a:latin typeface="Arial MT"/>
                <a:cs typeface="Arial MT"/>
              </a:rPr>
              <a:t>*innen</a:t>
            </a:r>
            <a:r>
              <a:rPr sz="1100" spc="-5" dirty="0">
                <a:latin typeface="Arial MT"/>
                <a:cs typeface="Arial MT"/>
              </a:rPr>
              <a:t> </a:t>
            </a:r>
            <a:r>
              <a:rPr sz="1100" dirty="0">
                <a:latin typeface="Arial MT"/>
                <a:cs typeface="Arial MT"/>
              </a:rPr>
              <a:t> </a:t>
            </a:r>
            <a:r>
              <a:rPr sz="1100" spc="-5" dirty="0">
                <a:latin typeface="Arial MT"/>
                <a:cs typeface="Arial MT"/>
              </a:rPr>
              <a:t>er</a:t>
            </a:r>
            <a:r>
              <a:rPr lang="de-AT" sz="1100" spc="-5" dirty="0" err="1">
                <a:latin typeface="Arial MT"/>
                <a:cs typeface="Arial MT"/>
              </a:rPr>
              <a:t>mö</a:t>
            </a:r>
            <a:r>
              <a:rPr sz="1100" spc="-5" dirty="0" err="1">
                <a:latin typeface="Arial MT"/>
                <a:cs typeface="Arial MT"/>
              </a:rPr>
              <a:t>glicht</a:t>
            </a:r>
            <a:r>
              <a:rPr sz="1100" spc="-5" dirty="0">
                <a:latin typeface="Arial MT"/>
                <a:cs typeface="Arial MT"/>
              </a:rPr>
              <a:t>, sich </a:t>
            </a:r>
            <a:r>
              <a:rPr sz="1100" spc="-5" dirty="0" err="1">
                <a:latin typeface="Arial MT"/>
                <a:cs typeface="Arial MT"/>
              </a:rPr>
              <a:t>mit</a:t>
            </a:r>
            <a:r>
              <a:rPr sz="1100" spc="-5" dirty="0">
                <a:latin typeface="Arial MT"/>
                <a:cs typeface="Arial MT"/>
              </a:rPr>
              <a:t> </a:t>
            </a:r>
            <a:r>
              <a:rPr sz="1100" spc="-295" dirty="0">
                <a:latin typeface="Arial MT"/>
                <a:cs typeface="Arial MT"/>
              </a:rPr>
              <a:t> </a:t>
            </a:r>
            <a:r>
              <a:rPr sz="1100" spc="-5" dirty="0">
                <a:latin typeface="Arial MT"/>
                <a:cs typeface="Arial MT"/>
              </a:rPr>
              <a:t>Freund</a:t>
            </a:r>
            <a:r>
              <a:rPr lang="de-AT" sz="1100" spc="-5" dirty="0">
                <a:latin typeface="Arial MT"/>
                <a:cs typeface="Arial MT"/>
              </a:rPr>
              <a:t>*innen</a:t>
            </a:r>
            <a:r>
              <a:rPr sz="1100" spc="-5" dirty="0">
                <a:latin typeface="Arial MT"/>
                <a:cs typeface="Arial MT"/>
              </a:rPr>
              <a:t>, Marken, </a:t>
            </a:r>
            <a:r>
              <a:rPr sz="1100" spc="-295" dirty="0">
                <a:latin typeface="Arial MT"/>
                <a:cs typeface="Arial MT"/>
              </a:rPr>
              <a:t> </a:t>
            </a:r>
            <a:r>
              <a:rPr sz="1100" spc="-5" dirty="0">
                <a:latin typeface="Arial MT"/>
                <a:cs typeface="Arial MT"/>
              </a:rPr>
              <a:t>Prominenten, </a:t>
            </a:r>
            <a:r>
              <a:rPr sz="1100" dirty="0">
                <a:latin typeface="Arial MT"/>
                <a:cs typeface="Arial MT"/>
              </a:rPr>
              <a:t> </a:t>
            </a:r>
            <a:r>
              <a:rPr sz="1100" spc="-5" dirty="0">
                <a:latin typeface="Arial MT"/>
                <a:cs typeface="Arial MT"/>
              </a:rPr>
              <a:t>Influencer</a:t>
            </a:r>
            <a:r>
              <a:rPr lang="de-AT" sz="1100" spc="-5" dirty="0">
                <a:latin typeface="Arial MT"/>
                <a:cs typeface="Arial MT"/>
              </a:rPr>
              <a:t>*innen</a:t>
            </a:r>
            <a:r>
              <a:rPr sz="1100" spc="-30" dirty="0">
                <a:latin typeface="Arial MT"/>
                <a:cs typeface="Arial MT"/>
              </a:rPr>
              <a:t> </a:t>
            </a:r>
            <a:r>
              <a:rPr sz="1100" spc="-5" dirty="0">
                <a:latin typeface="Arial MT"/>
                <a:cs typeface="Arial MT"/>
              </a:rPr>
              <a:t>usw.</a:t>
            </a:r>
            <a:r>
              <a:rPr sz="1100" spc="-30" dirty="0">
                <a:latin typeface="Arial MT"/>
                <a:cs typeface="Arial MT"/>
              </a:rPr>
              <a:t> </a:t>
            </a:r>
            <a:r>
              <a:rPr sz="1100" spc="-5" dirty="0" err="1">
                <a:latin typeface="Arial MT"/>
                <a:cs typeface="Arial MT"/>
              </a:rPr>
              <a:t>zu</a:t>
            </a:r>
            <a:r>
              <a:rPr sz="1100" spc="-5" dirty="0">
                <a:latin typeface="Arial MT"/>
                <a:cs typeface="Arial MT"/>
              </a:rPr>
              <a:t> </a:t>
            </a:r>
            <a:r>
              <a:rPr sz="1100" spc="-290" dirty="0">
                <a:latin typeface="Arial MT"/>
                <a:cs typeface="Arial MT"/>
              </a:rPr>
              <a:t> </a:t>
            </a:r>
            <a:r>
              <a:rPr lang="de-AT" sz="1100" spc="-5" dirty="0">
                <a:latin typeface="Arial MT"/>
                <a:cs typeface="Arial MT"/>
              </a:rPr>
              <a:t>vernetzen</a:t>
            </a:r>
            <a:r>
              <a:rPr sz="1100" spc="-5" dirty="0">
                <a:latin typeface="Arial MT"/>
                <a:cs typeface="Arial MT"/>
              </a:rPr>
              <a:t>.</a:t>
            </a:r>
            <a:endParaRPr sz="1100" dirty="0">
              <a:latin typeface="Arial MT"/>
              <a:cs typeface="Arial MT"/>
            </a:endParaRPr>
          </a:p>
          <a:p>
            <a:pPr marL="71120" marR="5080" indent="-59055">
              <a:lnSpc>
                <a:spcPct val="86300"/>
              </a:lnSpc>
              <a:spcBef>
                <a:spcPts val="195"/>
              </a:spcBef>
              <a:buSzPct val="90909"/>
              <a:buChar char="•"/>
              <a:tabLst>
                <a:tab pos="71755" algn="l"/>
              </a:tabLst>
            </a:pPr>
            <a:r>
              <a:rPr sz="1100" spc="-5" dirty="0">
                <a:latin typeface="Arial MT"/>
                <a:cs typeface="Arial MT"/>
              </a:rPr>
              <a:t>Der Schwerpunkt </a:t>
            </a:r>
            <a:r>
              <a:rPr sz="1100" dirty="0">
                <a:latin typeface="Arial MT"/>
                <a:cs typeface="Arial MT"/>
              </a:rPr>
              <a:t> </a:t>
            </a:r>
            <a:r>
              <a:rPr sz="1100" spc="-5" dirty="0">
                <a:latin typeface="Arial MT"/>
                <a:cs typeface="Arial MT"/>
              </a:rPr>
              <a:t>von Instagram liegt </a:t>
            </a:r>
            <a:r>
              <a:rPr sz="1100" dirty="0">
                <a:latin typeface="Arial MT"/>
                <a:cs typeface="Arial MT"/>
              </a:rPr>
              <a:t> </a:t>
            </a:r>
            <a:r>
              <a:rPr sz="1100" spc="-5" dirty="0">
                <a:latin typeface="Arial MT"/>
                <a:cs typeface="Arial MT"/>
              </a:rPr>
              <a:t>auf</a:t>
            </a:r>
            <a:r>
              <a:rPr sz="1100" spc="-35" dirty="0">
                <a:latin typeface="Arial MT"/>
                <a:cs typeface="Arial MT"/>
              </a:rPr>
              <a:t> </a:t>
            </a:r>
            <a:r>
              <a:rPr sz="1100" spc="-5" dirty="0">
                <a:latin typeface="Arial MT"/>
                <a:cs typeface="Arial MT"/>
              </a:rPr>
              <a:t>der</a:t>
            </a:r>
            <a:r>
              <a:rPr sz="1100" spc="-35" dirty="0">
                <a:latin typeface="Arial MT"/>
                <a:cs typeface="Arial MT"/>
              </a:rPr>
              <a:t> </a:t>
            </a:r>
            <a:r>
              <a:rPr sz="1100" spc="-5" dirty="0" err="1">
                <a:latin typeface="Arial MT"/>
                <a:cs typeface="Arial MT"/>
              </a:rPr>
              <a:t>Bearbeitung</a:t>
            </a:r>
            <a:r>
              <a:rPr sz="1100" spc="-5" dirty="0">
                <a:latin typeface="Arial MT"/>
                <a:cs typeface="Arial MT"/>
              </a:rPr>
              <a:t> </a:t>
            </a:r>
            <a:r>
              <a:rPr sz="1100" spc="-290" dirty="0">
                <a:latin typeface="Arial MT"/>
                <a:cs typeface="Arial MT"/>
              </a:rPr>
              <a:t> </a:t>
            </a:r>
            <a:r>
              <a:rPr sz="1100" spc="-5" dirty="0">
                <a:latin typeface="Arial MT"/>
                <a:cs typeface="Arial MT"/>
              </a:rPr>
              <a:t>und</a:t>
            </a:r>
            <a:r>
              <a:rPr lang="de-AT" sz="1100" spc="-5" dirty="0">
                <a:latin typeface="Arial MT"/>
                <a:cs typeface="Arial MT"/>
              </a:rPr>
              <a:t> Veröffentlichung</a:t>
            </a:r>
            <a:r>
              <a:rPr lang="de-AT" sz="1100" spc="295" dirty="0">
                <a:latin typeface="Arial MT"/>
                <a:cs typeface="Arial MT"/>
              </a:rPr>
              <a:t> </a:t>
            </a:r>
            <a:r>
              <a:rPr sz="1100" spc="-5" dirty="0">
                <a:latin typeface="Arial MT"/>
                <a:cs typeface="Arial MT"/>
              </a:rPr>
              <a:t>von Fotos und </a:t>
            </a:r>
            <a:r>
              <a:rPr sz="1100" dirty="0">
                <a:latin typeface="Arial MT"/>
                <a:cs typeface="Arial MT"/>
              </a:rPr>
              <a:t> </a:t>
            </a:r>
            <a:r>
              <a:rPr sz="1100" spc="-5" dirty="0">
                <a:latin typeface="Arial MT"/>
                <a:cs typeface="Arial MT"/>
              </a:rPr>
              <a:t>Videos.</a:t>
            </a:r>
            <a:endParaRPr sz="1100" dirty="0">
              <a:latin typeface="Arial MT"/>
              <a:cs typeface="Arial MT"/>
            </a:endParaRPr>
          </a:p>
        </p:txBody>
      </p:sp>
      <p:grpSp>
        <p:nvGrpSpPr>
          <p:cNvPr id="20" name="object 20"/>
          <p:cNvGrpSpPr/>
          <p:nvPr/>
        </p:nvGrpSpPr>
        <p:grpSpPr>
          <a:xfrm>
            <a:off x="4761229" y="1132839"/>
            <a:ext cx="1864360" cy="3602354"/>
            <a:chOff x="4761229" y="1132839"/>
            <a:chExt cx="1864360" cy="3602354"/>
          </a:xfrm>
        </p:grpSpPr>
        <p:sp>
          <p:nvSpPr>
            <p:cNvPr id="21" name="object 21"/>
            <p:cNvSpPr/>
            <p:nvPr/>
          </p:nvSpPr>
          <p:spPr>
            <a:xfrm>
              <a:off x="5081269" y="1552574"/>
              <a:ext cx="1531620" cy="3169920"/>
            </a:xfrm>
            <a:custGeom>
              <a:avLst/>
              <a:gdLst/>
              <a:ahLst/>
              <a:cxnLst/>
              <a:rect l="l" t="t" r="r" b="b"/>
              <a:pathLst>
                <a:path w="1531620" h="3169920">
                  <a:moveTo>
                    <a:pt x="1531620" y="0"/>
                  </a:moveTo>
                  <a:lnTo>
                    <a:pt x="0" y="0"/>
                  </a:lnTo>
                  <a:lnTo>
                    <a:pt x="0" y="3169920"/>
                  </a:lnTo>
                  <a:lnTo>
                    <a:pt x="1531620" y="3169920"/>
                  </a:lnTo>
                  <a:lnTo>
                    <a:pt x="1531620" y="0"/>
                  </a:lnTo>
                  <a:close/>
                </a:path>
              </a:pathLst>
            </a:custGeom>
            <a:solidFill>
              <a:srgbClr val="EDE1DE"/>
            </a:solidFill>
          </p:spPr>
          <p:txBody>
            <a:bodyPr wrap="square" lIns="0" tIns="0" rIns="0" bIns="0" rtlCol="0"/>
            <a:lstStyle/>
            <a:p>
              <a:endParaRPr/>
            </a:p>
          </p:txBody>
        </p:sp>
        <p:sp>
          <p:nvSpPr>
            <p:cNvPr id="22" name="object 22"/>
            <p:cNvSpPr/>
            <p:nvPr/>
          </p:nvSpPr>
          <p:spPr>
            <a:xfrm>
              <a:off x="5081269" y="1552574"/>
              <a:ext cx="1531620" cy="3169920"/>
            </a:xfrm>
            <a:custGeom>
              <a:avLst/>
              <a:gdLst/>
              <a:ahLst/>
              <a:cxnLst/>
              <a:rect l="l" t="t" r="r" b="b"/>
              <a:pathLst>
                <a:path w="1531620" h="3169920">
                  <a:moveTo>
                    <a:pt x="0" y="3169920"/>
                  </a:moveTo>
                  <a:lnTo>
                    <a:pt x="1531620" y="3169920"/>
                  </a:lnTo>
                  <a:lnTo>
                    <a:pt x="1531620" y="0"/>
                  </a:lnTo>
                  <a:lnTo>
                    <a:pt x="0" y="0"/>
                  </a:lnTo>
                  <a:lnTo>
                    <a:pt x="0" y="3169920"/>
                  </a:lnTo>
                  <a:close/>
                </a:path>
              </a:pathLst>
            </a:custGeom>
            <a:ln w="25400">
              <a:solidFill>
                <a:srgbClr val="FFFFFF"/>
              </a:solidFill>
            </a:ln>
          </p:spPr>
          <p:txBody>
            <a:bodyPr wrap="square" lIns="0" tIns="0" rIns="0" bIns="0" rtlCol="0"/>
            <a:lstStyle/>
            <a:p>
              <a:endParaRPr/>
            </a:p>
          </p:txBody>
        </p:sp>
        <p:pic>
          <p:nvPicPr>
            <p:cNvPr id="23" name="object 23"/>
            <p:cNvPicPr/>
            <p:nvPr/>
          </p:nvPicPr>
          <p:blipFill>
            <a:blip r:embed="rId7" cstate="print"/>
            <a:stretch>
              <a:fillRect/>
            </a:stretch>
          </p:blipFill>
          <p:spPr>
            <a:xfrm>
              <a:off x="4773929" y="1145539"/>
              <a:ext cx="615950" cy="615950"/>
            </a:xfrm>
            <a:prstGeom prst="rect">
              <a:avLst/>
            </a:prstGeom>
          </p:spPr>
        </p:pic>
        <p:sp>
          <p:nvSpPr>
            <p:cNvPr id="24" name="object 24"/>
            <p:cNvSpPr/>
            <p:nvPr/>
          </p:nvSpPr>
          <p:spPr>
            <a:xfrm>
              <a:off x="4773929" y="1145539"/>
              <a:ext cx="615950" cy="615950"/>
            </a:xfrm>
            <a:custGeom>
              <a:avLst/>
              <a:gdLst/>
              <a:ahLst/>
              <a:cxnLst/>
              <a:rect l="l" t="t" r="r" b="b"/>
              <a:pathLst>
                <a:path w="615950" h="615950">
                  <a:moveTo>
                    <a:pt x="0" y="615950"/>
                  </a:moveTo>
                  <a:lnTo>
                    <a:pt x="615950" y="615950"/>
                  </a:lnTo>
                  <a:lnTo>
                    <a:pt x="615950" y="0"/>
                  </a:lnTo>
                  <a:lnTo>
                    <a:pt x="0" y="0"/>
                  </a:lnTo>
                  <a:lnTo>
                    <a:pt x="0" y="615950"/>
                  </a:lnTo>
                  <a:close/>
                </a:path>
              </a:pathLst>
            </a:custGeom>
            <a:ln w="25400">
              <a:solidFill>
                <a:srgbClr val="FFFFFF"/>
              </a:solidFill>
            </a:ln>
          </p:spPr>
          <p:txBody>
            <a:bodyPr wrap="square" lIns="0" tIns="0" rIns="0" bIns="0" rtlCol="0"/>
            <a:lstStyle/>
            <a:p>
              <a:endParaRPr/>
            </a:p>
          </p:txBody>
        </p:sp>
      </p:grpSp>
      <p:grpSp>
        <p:nvGrpSpPr>
          <p:cNvPr id="26" name="object 26"/>
          <p:cNvGrpSpPr/>
          <p:nvPr/>
        </p:nvGrpSpPr>
        <p:grpSpPr>
          <a:xfrm>
            <a:off x="7002780" y="1132839"/>
            <a:ext cx="1864995" cy="3602354"/>
            <a:chOff x="7002780" y="1132839"/>
            <a:chExt cx="1864995" cy="3602354"/>
          </a:xfrm>
        </p:grpSpPr>
        <p:sp>
          <p:nvSpPr>
            <p:cNvPr id="27" name="object 27"/>
            <p:cNvSpPr/>
            <p:nvPr/>
          </p:nvSpPr>
          <p:spPr>
            <a:xfrm>
              <a:off x="7321550" y="1552574"/>
              <a:ext cx="1533525" cy="3169920"/>
            </a:xfrm>
            <a:custGeom>
              <a:avLst/>
              <a:gdLst/>
              <a:ahLst/>
              <a:cxnLst/>
              <a:rect l="l" t="t" r="r" b="b"/>
              <a:pathLst>
                <a:path w="1533525" h="3169920">
                  <a:moveTo>
                    <a:pt x="1533525" y="0"/>
                  </a:moveTo>
                  <a:lnTo>
                    <a:pt x="0" y="0"/>
                  </a:lnTo>
                  <a:lnTo>
                    <a:pt x="0" y="3169920"/>
                  </a:lnTo>
                  <a:lnTo>
                    <a:pt x="1533525" y="3169920"/>
                  </a:lnTo>
                  <a:lnTo>
                    <a:pt x="1533525" y="0"/>
                  </a:lnTo>
                  <a:close/>
                </a:path>
              </a:pathLst>
            </a:custGeom>
            <a:solidFill>
              <a:srgbClr val="FFFFFF"/>
            </a:solidFill>
          </p:spPr>
          <p:txBody>
            <a:bodyPr wrap="square" lIns="0" tIns="0" rIns="0" bIns="0" rtlCol="0"/>
            <a:lstStyle/>
            <a:p>
              <a:endParaRPr/>
            </a:p>
          </p:txBody>
        </p:sp>
        <p:sp>
          <p:nvSpPr>
            <p:cNvPr id="28" name="object 28"/>
            <p:cNvSpPr/>
            <p:nvPr/>
          </p:nvSpPr>
          <p:spPr>
            <a:xfrm>
              <a:off x="7321550" y="1552574"/>
              <a:ext cx="1533525" cy="3169920"/>
            </a:xfrm>
            <a:custGeom>
              <a:avLst/>
              <a:gdLst/>
              <a:ahLst/>
              <a:cxnLst/>
              <a:rect l="l" t="t" r="r" b="b"/>
              <a:pathLst>
                <a:path w="1533525" h="3169920">
                  <a:moveTo>
                    <a:pt x="0" y="3169920"/>
                  </a:moveTo>
                  <a:lnTo>
                    <a:pt x="1533525" y="3169920"/>
                  </a:lnTo>
                  <a:lnTo>
                    <a:pt x="1533525" y="0"/>
                  </a:lnTo>
                  <a:lnTo>
                    <a:pt x="0" y="0"/>
                  </a:lnTo>
                  <a:lnTo>
                    <a:pt x="0" y="3169920"/>
                  </a:lnTo>
                  <a:close/>
                </a:path>
              </a:pathLst>
            </a:custGeom>
            <a:ln w="25399">
              <a:solidFill>
                <a:srgbClr val="FFFFFF"/>
              </a:solidFill>
            </a:ln>
          </p:spPr>
          <p:txBody>
            <a:bodyPr wrap="square" lIns="0" tIns="0" rIns="0" bIns="0" rtlCol="0"/>
            <a:lstStyle/>
            <a:p>
              <a:endParaRPr/>
            </a:p>
          </p:txBody>
        </p:sp>
        <p:pic>
          <p:nvPicPr>
            <p:cNvPr id="29" name="object 29"/>
            <p:cNvPicPr/>
            <p:nvPr/>
          </p:nvPicPr>
          <p:blipFill>
            <a:blip r:embed="rId8" cstate="print"/>
            <a:stretch>
              <a:fillRect/>
            </a:stretch>
          </p:blipFill>
          <p:spPr>
            <a:xfrm>
              <a:off x="7015480" y="1145539"/>
              <a:ext cx="614679" cy="615950"/>
            </a:xfrm>
            <a:prstGeom prst="rect">
              <a:avLst/>
            </a:prstGeom>
          </p:spPr>
        </p:pic>
        <p:sp>
          <p:nvSpPr>
            <p:cNvPr id="30" name="object 30"/>
            <p:cNvSpPr/>
            <p:nvPr/>
          </p:nvSpPr>
          <p:spPr>
            <a:xfrm>
              <a:off x="7015480" y="1145539"/>
              <a:ext cx="614680" cy="615950"/>
            </a:xfrm>
            <a:custGeom>
              <a:avLst/>
              <a:gdLst/>
              <a:ahLst/>
              <a:cxnLst/>
              <a:rect l="l" t="t" r="r" b="b"/>
              <a:pathLst>
                <a:path w="614679" h="615950">
                  <a:moveTo>
                    <a:pt x="0" y="615950"/>
                  </a:moveTo>
                  <a:lnTo>
                    <a:pt x="614679" y="615950"/>
                  </a:lnTo>
                  <a:lnTo>
                    <a:pt x="614679" y="0"/>
                  </a:lnTo>
                  <a:lnTo>
                    <a:pt x="0" y="0"/>
                  </a:lnTo>
                  <a:lnTo>
                    <a:pt x="0" y="615950"/>
                  </a:lnTo>
                  <a:close/>
                </a:path>
              </a:pathLst>
            </a:custGeom>
            <a:ln w="25400">
              <a:solidFill>
                <a:srgbClr val="FFFFFF"/>
              </a:solidFill>
            </a:ln>
          </p:spPr>
          <p:txBody>
            <a:bodyPr wrap="square" lIns="0" tIns="0" rIns="0" bIns="0" rtlCol="0"/>
            <a:lstStyle/>
            <a:p>
              <a:endParaRPr/>
            </a:p>
          </p:txBody>
        </p:sp>
      </p:grpSp>
      <p:sp>
        <p:nvSpPr>
          <p:cNvPr id="31" name="object 31"/>
          <p:cNvSpPr txBox="1"/>
          <p:nvPr/>
        </p:nvSpPr>
        <p:spPr>
          <a:xfrm>
            <a:off x="7409688" y="1785111"/>
            <a:ext cx="1445387" cy="1900520"/>
          </a:xfrm>
          <a:prstGeom prst="rect">
            <a:avLst/>
          </a:prstGeom>
        </p:spPr>
        <p:txBody>
          <a:bodyPr vert="horz" wrap="square" lIns="0" tIns="34925" rIns="0" bIns="0" rtlCol="0">
            <a:spAutoFit/>
          </a:bodyPr>
          <a:lstStyle/>
          <a:p>
            <a:pPr marL="71120" marR="69215" indent="-59055">
              <a:lnSpc>
                <a:spcPct val="86300"/>
              </a:lnSpc>
              <a:spcBef>
                <a:spcPts val="275"/>
              </a:spcBef>
              <a:buSzPct val="90909"/>
              <a:buChar char="•"/>
              <a:tabLst>
                <a:tab pos="71755" algn="l"/>
              </a:tabLst>
            </a:pPr>
            <a:r>
              <a:rPr sz="1100" spc="-5" dirty="0" err="1">
                <a:latin typeface="Arial MT"/>
                <a:cs typeface="Arial MT"/>
              </a:rPr>
              <a:t>Nutzer</a:t>
            </a:r>
            <a:r>
              <a:rPr lang="de-AT" sz="1100" spc="-5" dirty="0">
                <a:latin typeface="Arial MT"/>
                <a:cs typeface="Arial MT"/>
              </a:rPr>
              <a:t>*innen</a:t>
            </a:r>
            <a:r>
              <a:rPr sz="1100" spc="-35" dirty="0">
                <a:latin typeface="Arial MT"/>
                <a:cs typeface="Arial MT"/>
              </a:rPr>
              <a:t> </a:t>
            </a:r>
            <a:r>
              <a:rPr sz="1100" spc="-5" dirty="0">
                <a:latin typeface="Arial MT"/>
                <a:cs typeface="Arial MT"/>
              </a:rPr>
              <a:t>von</a:t>
            </a:r>
            <a:r>
              <a:rPr sz="1100" spc="-25" dirty="0">
                <a:latin typeface="Arial MT"/>
                <a:cs typeface="Arial MT"/>
              </a:rPr>
              <a:t> </a:t>
            </a:r>
            <a:r>
              <a:rPr sz="1100" spc="-5" dirty="0">
                <a:latin typeface="Arial MT"/>
                <a:cs typeface="Arial MT"/>
              </a:rPr>
              <a:t>Twitter </a:t>
            </a:r>
            <a:r>
              <a:rPr sz="1100" spc="-290" dirty="0">
                <a:latin typeface="Arial MT"/>
                <a:cs typeface="Arial MT"/>
              </a:rPr>
              <a:t> </a:t>
            </a:r>
            <a:r>
              <a:rPr sz="1100" spc="-5" dirty="0" err="1">
                <a:latin typeface="Arial MT"/>
                <a:cs typeface="Arial MT"/>
              </a:rPr>
              <a:t>interagieren</a:t>
            </a:r>
            <a:r>
              <a:rPr sz="1100" spc="-5" dirty="0">
                <a:latin typeface="Arial MT"/>
                <a:cs typeface="Arial MT"/>
              </a:rPr>
              <a:t> </a:t>
            </a:r>
            <a:r>
              <a:rPr sz="1100" spc="-10" dirty="0">
                <a:latin typeface="Arial MT"/>
                <a:cs typeface="Arial MT"/>
              </a:rPr>
              <a:t>und</a:t>
            </a:r>
            <a:r>
              <a:rPr sz="1100" spc="-5" dirty="0">
                <a:latin typeface="Arial MT"/>
                <a:cs typeface="Arial MT"/>
              </a:rPr>
              <a:t> posten </a:t>
            </a:r>
            <a:r>
              <a:rPr sz="1100" dirty="0">
                <a:latin typeface="Arial MT"/>
                <a:cs typeface="Arial MT"/>
              </a:rPr>
              <a:t> </a:t>
            </a:r>
            <a:r>
              <a:rPr sz="1100" spc="-5" dirty="0">
                <a:latin typeface="Arial MT"/>
                <a:cs typeface="Arial MT"/>
              </a:rPr>
              <a:t>Nachrichten </a:t>
            </a:r>
            <a:r>
              <a:rPr sz="1100" spc="-10" dirty="0">
                <a:latin typeface="Arial MT"/>
                <a:cs typeface="Arial MT"/>
              </a:rPr>
              <a:t>auf </a:t>
            </a:r>
            <a:r>
              <a:rPr sz="1100" spc="-5" dirty="0">
                <a:latin typeface="Arial MT"/>
                <a:cs typeface="Arial MT"/>
              </a:rPr>
              <a:t> </a:t>
            </a:r>
            <a:r>
              <a:rPr sz="1100" spc="-5" dirty="0" err="1">
                <a:latin typeface="Arial MT"/>
                <a:cs typeface="Arial MT"/>
              </a:rPr>
              <a:t>dieser</a:t>
            </a:r>
            <a:r>
              <a:rPr lang="de-AT" sz="1100" spc="295" dirty="0">
                <a:latin typeface="Arial MT"/>
                <a:cs typeface="Arial MT"/>
              </a:rPr>
              <a:t> </a:t>
            </a:r>
            <a:r>
              <a:rPr sz="1100" spc="-5" dirty="0" err="1">
                <a:latin typeface="Arial MT"/>
                <a:cs typeface="Arial MT"/>
              </a:rPr>
              <a:t>Seite</a:t>
            </a:r>
            <a:r>
              <a:rPr sz="1100" spc="-5" dirty="0">
                <a:latin typeface="Arial MT"/>
                <a:cs typeface="Arial MT"/>
              </a:rPr>
              <a:t>.</a:t>
            </a:r>
            <a:r>
              <a:rPr lang="de-AT" sz="1100" spc="-5" dirty="0">
                <a:latin typeface="Arial MT"/>
                <a:cs typeface="Arial MT"/>
              </a:rPr>
              <a:t> </a:t>
            </a:r>
            <a:r>
              <a:rPr sz="1100" spc="-5" dirty="0" err="1">
                <a:latin typeface="Arial MT"/>
                <a:cs typeface="Arial MT"/>
              </a:rPr>
              <a:t>Diese</a:t>
            </a:r>
            <a:r>
              <a:rPr sz="1100" spc="-5" dirty="0">
                <a:latin typeface="Arial MT"/>
                <a:cs typeface="Arial MT"/>
              </a:rPr>
              <a:t> werden </a:t>
            </a:r>
            <a:r>
              <a:rPr sz="1100" spc="-5" dirty="0" err="1">
                <a:latin typeface="Arial MT"/>
                <a:cs typeface="Arial MT"/>
              </a:rPr>
              <a:t>als</a:t>
            </a:r>
            <a:r>
              <a:rPr sz="1100" spc="-5" dirty="0">
                <a:latin typeface="Arial MT"/>
                <a:cs typeface="Arial MT"/>
              </a:rPr>
              <a:t> </a:t>
            </a:r>
            <a:r>
              <a:rPr sz="1100" dirty="0">
                <a:latin typeface="Arial MT"/>
                <a:cs typeface="Arial MT"/>
              </a:rPr>
              <a:t> </a:t>
            </a:r>
            <a:r>
              <a:rPr lang="de-AT" sz="1100" spc="-5" dirty="0">
                <a:latin typeface="Arial MT"/>
                <a:cs typeface="Arial MT"/>
              </a:rPr>
              <a:t>„</a:t>
            </a:r>
            <a:r>
              <a:rPr sz="1100" spc="-5" dirty="0">
                <a:latin typeface="Arial MT"/>
                <a:cs typeface="Arial MT"/>
              </a:rPr>
              <a:t>Tweets</a:t>
            </a:r>
            <a:r>
              <a:rPr lang="de-AT" sz="1100" spc="-5" dirty="0">
                <a:latin typeface="Arial MT"/>
                <a:cs typeface="Arial MT"/>
              </a:rPr>
              <a:t>“</a:t>
            </a:r>
            <a:r>
              <a:rPr sz="1100" dirty="0">
                <a:latin typeface="Arial MT"/>
                <a:cs typeface="Arial MT"/>
              </a:rPr>
              <a:t> </a:t>
            </a:r>
            <a:r>
              <a:rPr sz="1100" spc="-5" dirty="0">
                <a:latin typeface="Arial MT"/>
                <a:cs typeface="Arial MT"/>
              </a:rPr>
              <a:t>bezeichnet.</a:t>
            </a:r>
            <a:endParaRPr sz="1100" dirty="0">
              <a:latin typeface="Arial MT"/>
              <a:cs typeface="Arial MT"/>
            </a:endParaRPr>
          </a:p>
          <a:p>
            <a:pPr marL="71120" indent="-59055">
              <a:lnSpc>
                <a:spcPct val="100000"/>
              </a:lnSpc>
              <a:spcBef>
                <a:spcPts val="20"/>
              </a:spcBef>
              <a:buSzPct val="90909"/>
              <a:buChar char="•"/>
              <a:tabLst>
                <a:tab pos="71755" algn="l"/>
              </a:tabLst>
            </a:pPr>
            <a:r>
              <a:rPr lang="de-DE" sz="1100" spc="-5" dirty="0">
                <a:latin typeface="Arial MT"/>
                <a:cs typeface="Arial MT"/>
              </a:rPr>
              <a:t>Twitter ermutigt Nutzer*innen, ihre Gedanken mit einem größeren Publikum zu teilen. </a:t>
            </a:r>
            <a:endParaRPr sz="1100" dirty="0">
              <a:latin typeface="Arial MT"/>
              <a:cs typeface="Arial MT"/>
            </a:endParaRPr>
          </a:p>
        </p:txBody>
      </p:sp>
      <p:sp>
        <p:nvSpPr>
          <p:cNvPr id="38" name="object 38"/>
          <p:cNvSpPr txBox="1"/>
          <p:nvPr/>
        </p:nvSpPr>
        <p:spPr>
          <a:xfrm rot="16200000">
            <a:off x="-334507" y="2197563"/>
            <a:ext cx="1462764" cy="366126"/>
          </a:xfrm>
          <a:prstGeom prst="rect">
            <a:avLst/>
          </a:prstGeom>
        </p:spPr>
        <p:txBody>
          <a:bodyPr vert="horz" wrap="square" lIns="0" tIns="12065" rIns="0" bIns="0" rtlCol="0">
            <a:spAutoFit/>
          </a:bodyPr>
          <a:lstStyle/>
          <a:p>
            <a:pPr marL="12700">
              <a:lnSpc>
                <a:spcPct val="100000"/>
              </a:lnSpc>
              <a:spcBef>
                <a:spcPts val="95"/>
              </a:spcBef>
            </a:pPr>
            <a:r>
              <a:rPr lang="de-AT" sz="2300" spc="-20" dirty="0">
                <a:solidFill>
                  <a:srgbClr val="FFFFFF"/>
                </a:solidFill>
                <a:latin typeface="Arial MT"/>
                <a:cs typeface="Arial MT"/>
              </a:rPr>
              <a:t>Facebook</a:t>
            </a:r>
            <a:endParaRPr sz="2300" dirty="0">
              <a:latin typeface="Arial MT"/>
              <a:cs typeface="Arial MT"/>
            </a:endParaRPr>
          </a:p>
        </p:txBody>
      </p:sp>
      <p:sp>
        <p:nvSpPr>
          <p:cNvPr id="39" name="object 39"/>
          <p:cNvSpPr txBox="1"/>
          <p:nvPr/>
        </p:nvSpPr>
        <p:spPr>
          <a:xfrm rot="16200000">
            <a:off x="1916046" y="2201033"/>
            <a:ext cx="1440434" cy="381515"/>
          </a:xfrm>
          <a:prstGeom prst="rect">
            <a:avLst/>
          </a:prstGeom>
        </p:spPr>
        <p:txBody>
          <a:bodyPr vert="horz" wrap="square" lIns="0" tIns="34925" rIns="0" bIns="0" rtlCol="0">
            <a:spAutoFit/>
          </a:bodyPr>
          <a:lstStyle/>
          <a:p>
            <a:pPr marL="12700" marR="5080">
              <a:lnSpc>
                <a:spcPts val="2650"/>
              </a:lnSpc>
              <a:spcBef>
                <a:spcPts val="275"/>
              </a:spcBef>
            </a:pPr>
            <a:r>
              <a:rPr sz="2300" spc="-20" dirty="0">
                <a:solidFill>
                  <a:srgbClr val="FFFFFF"/>
                </a:solidFill>
                <a:latin typeface="Arial MT"/>
                <a:cs typeface="Arial MT"/>
              </a:rPr>
              <a:t>In</a:t>
            </a:r>
            <a:r>
              <a:rPr sz="2300" spc="-15" dirty="0">
                <a:solidFill>
                  <a:srgbClr val="FFFFFF"/>
                </a:solidFill>
                <a:latin typeface="Arial MT"/>
                <a:cs typeface="Arial MT"/>
              </a:rPr>
              <a:t>st</a:t>
            </a:r>
            <a:r>
              <a:rPr lang="de-AT" sz="2300" spc="-15" dirty="0" err="1">
                <a:solidFill>
                  <a:srgbClr val="FFFFFF"/>
                </a:solidFill>
                <a:latin typeface="Arial MT"/>
                <a:cs typeface="Arial MT"/>
              </a:rPr>
              <a:t>agram</a:t>
            </a:r>
            <a:endParaRPr sz="2300" dirty="0">
              <a:latin typeface="Arial MT"/>
              <a:cs typeface="Arial MT"/>
            </a:endParaRPr>
          </a:p>
        </p:txBody>
      </p:sp>
      <p:sp>
        <p:nvSpPr>
          <p:cNvPr id="42" name="object 42"/>
          <p:cNvSpPr txBox="1"/>
          <p:nvPr/>
        </p:nvSpPr>
        <p:spPr>
          <a:xfrm rot="16200000">
            <a:off x="4197440" y="2213912"/>
            <a:ext cx="1391923" cy="366126"/>
          </a:xfrm>
          <a:prstGeom prst="rect">
            <a:avLst/>
          </a:prstGeom>
        </p:spPr>
        <p:txBody>
          <a:bodyPr vert="horz" wrap="square" lIns="0" tIns="12065" rIns="0" bIns="0" rtlCol="0">
            <a:spAutoFit/>
          </a:bodyPr>
          <a:lstStyle/>
          <a:p>
            <a:pPr marL="12700">
              <a:lnSpc>
                <a:spcPct val="100000"/>
              </a:lnSpc>
              <a:spcBef>
                <a:spcPts val="95"/>
              </a:spcBef>
            </a:pPr>
            <a:r>
              <a:rPr sz="2300" spc="-5" dirty="0">
                <a:solidFill>
                  <a:srgbClr val="FFFFFF"/>
                </a:solidFill>
                <a:latin typeface="Arial MT"/>
                <a:cs typeface="Arial MT"/>
              </a:rPr>
              <a:t>S</a:t>
            </a:r>
            <a:r>
              <a:rPr lang="de-AT" sz="2300" spc="-5" dirty="0" err="1">
                <a:solidFill>
                  <a:srgbClr val="FFFFFF"/>
                </a:solidFill>
                <a:latin typeface="Arial MT"/>
                <a:cs typeface="Arial MT"/>
              </a:rPr>
              <a:t>napchat</a:t>
            </a:r>
            <a:endParaRPr sz="2300" dirty="0">
              <a:latin typeface="Arial MT"/>
              <a:cs typeface="Arial MT"/>
            </a:endParaRPr>
          </a:p>
        </p:txBody>
      </p:sp>
      <p:sp>
        <p:nvSpPr>
          <p:cNvPr id="47" name="object 47"/>
          <p:cNvSpPr txBox="1"/>
          <p:nvPr/>
        </p:nvSpPr>
        <p:spPr>
          <a:xfrm rot="16200000">
            <a:off x="6646589" y="2043781"/>
            <a:ext cx="959868" cy="358431"/>
          </a:xfrm>
          <a:prstGeom prst="rect">
            <a:avLst/>
          </a:prstGeom>
        </p:spPr>
        <p:txBody>
          <a:bodyPr vert="horz" wrap="square" lIns="0" tIns="12065" rIns="0" bIns="0" rtlCol="0">
            <a:spAutoFit/>
          </a:bodyPr>
          <a:lstStyle/>
          <a:p>
            <a:pPr marL="12700">
              <a:lnSpc>
                <a:spcPts val="2705"/>
              </a:lnSpc>
              <a:spcBef>
                <a:spcPts val="95"/>
              </a:spcBef>
            </a:pPr>
            <a:r>
              <a:rPr sz="2300" spc="-5" dirty="0">
                <a:solidFill>
                  <a:srgbClr val="FFFFFF"/>
                </a:solidFill>
                <a:latin typeface="Arial MT"/>
                <a:cs typeface="Arial MT"/>
              </a:rPr>
              <a:t>T</a:t>
            </a:r>
            <a:r>
              <a:rPr sz="2300" spc="-15" dirty="0">
                <a:solidFill>
                  <a:srgbClr val="FFFFFF"/>
                </a:solidFill>
                <a:latin typeface="Arial MT"/>
                <a:cs typeface="Arial MT"/>
              </a:rPr>
              <a:t>wi</a:t>
            </a:r>
            <a:r>
              <a:rPr lang="de-AT" sz="2300" spc="-15" dirty="0" err="1">
                <a:solidFill>
                  <a:srgbClr val="FFFFFF"/>
                </a:solidFill>
                <a:latin typeface="Arial MT"/>
                <a:cs typeface="Arial MT"/>
              </a:rPr>
              <a:t>tter</a:t>
            </a:r>
            <a:endParaRPr sz="2300" dirty="0">
              <a:latin typeface="Arial MT"/>
              <a:cs typeface="Arial MT"/>
            </a:endParaRPr>
          </a:p>
        </p:txBody>
      </p:sp>
      <p:sp>
        <p:nvSpPr>
          <p:cNvPr id="50" name="Textfeld 49">
            <a:extLst>
              <a:ext uri="{FF2B5EF4-FFF2-40B4-BE49-F238E27FC236}">
                <a16:creationId xmlns:a16="http://schemas.microsoft.com/office/drawing/2014/main" id="{96910CD9-1E6B-789B-D379-65E1A3488E35}"/>
              </a:ext>
            </a:extLst>
          </p:cNvPr>
          <p:cNvSpPr txBox="1"/>
          <p:nvPr/>
        </p:nvSpPr>
        <p:spPr>
          <a:xfrm>
            <a:off x="5010332" y="1730405"/>
            <a:ext cx="1691733" cy="2970044"/>
          </a:xfrm>
          <a:prstGeom prst="rect">
            <a:avLst/>
          </a:prstGeom>
          <a:noFill/>
        </p:spPr>
        <p:txBody>
          <a:bodyPr wrap="square" rtlCol="0">
            <a:spAutoFit/>
          </a:bodyPr>
          <a:lstStyle/>
          <a:p>
            <a:pPr marL="71120" indent="-59055">
              <a:buSzPct val="90909"/>
              <a:buChar char="•"/>
              <a:tabLst>
                <a:tab pos="71755" algn="l"/>
              </a:tabLst>
            </a:pPr>
            <a:r>
              <a:rPr lang="de-DE" sz="1100" spc="-5" dirty="0">
                <a:latin typeface="Arial MT"/>
              </a:rPr>
              <a:t>Eine Messaging-App, in der Nutzer*innen Fotos und Videos (sogenannte „</a:t>
            </a:r>
            <a:r>
              <a:rPr lang="de-DE" sz="1100" spc="-5" dirty="0" err="1">
                <a:latin typeface="Arial MT"/>
              </a:rPr>
              <a:t>Snaps</a:t>
            </a:r>
            <a:r>
              <a:rPr lang="de-DE" sz="1100" spc="-5" dirty="0">
                <a:latin typeface="Arial MT"/>
              </a:rPr>
              <a:t>“) austauschen. Diese </a:t>
            </a:r>
            <a:r>
              <a:rPr lang="de-DE" sz="1100" spc="-5" dirty="0" err="1">
                <a:latin typeface="Arial MT"/>
              </a:rPr>
              <a:t>Snaps</a:t>
            </a:r>
            <a:r>
              <a:rPr lang="de-DE" sz="1100" spc="-5" dirty="0">
                <a:latin typeface="Arial MT"/>
              </a:rPr>
              <a:t> sind nur für eine begrenzte Zeit verfügbar. </a:t>
            </a:r>
          </a:p>
          <a:p>
            <a:pPr marL="71120" indent="-59055">
              <a:buSzPct val="90909"/>
              <a:buChar char="•"/>
              <a:tabLst>
                <a:tab pos="71755" algn="l"/>
              </a:tabLst>
            </a:pPr>
            <a:r>
              <a:rPr lang="de-DE" sz="1100" spc="-5" dirty="0">
                <a:latin typeface="Arial MT"/>
              </a:rPr>
              <a:t>Die App war umstritten, als Leute anfingen, Screenshots von Bildern, Videos und Nachrichten zu machen. </a:t>
            </a:r>
          </a:p>
          <a:p>
            <a:pPr marL="71120" indent="-59055">
              <a:buSzPct val="90909"/>
              <a:buChar char="•"/>
              <a:tabLst>
                <a:tab pos="71755" algn="l"/>
              </a:tabLst>
            </a:pPr>
            <a:r>
              <a:rPr lang="de-DE" sz="1100" spc="-5" dirty="0">
                <a:latin typeface="Arial MT"/>
              </a:rPr>
              <a:t>Viele junge Menschen kommunizieren über Snapchat. </a:t>
            </a:r>
            <a:endParaRPr lang="fr-FR" sz="1100" spc="-5" dirty="0">
              <a:latin typeface="Arial M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3359403" y="361441"/>
            <a:ext cx="2894330" cy="299720"/>
          </a:xfrm>
          <a:prstGeom prst="rect">
            <a:avLst/>
          </a:prstGeom>
        </p:spPr>
        <p:txBody>
          <a:bodyPr vert="horz" wrap="square" lIns="0" tIns="12700" rIns="0" bIns="0" rtlCol="0">
            <a:spAutoFit/>
          </a:bodyPr>
          <a:lstStyle/>
          <a:p>
            <a:pPr marL="12700">
              <a:lnSpc>
                <a:spcPct val="100000"/>
              </a:lnSpc>
              <a:spcBef>
                <a:spcPts val="100"/>
              </a:spcBef>
            </a:pPr>
            <a:r>
              <a:rPr dirty="0"/>
              <a:t>SOCIAL</a:t>
            </a:r>
            <a:r>
              <a:rPr spc="-50" dirty="0"/>
              <a:t> </a:t>
            </a:r>
            <a:r>
              <a:rPr spc="-15" dirty="0"/>
              <a:t>MEDIA-PLATTFORMEN</a:t>
            </a:r>
          </a:p>
        </p:txBody>
      </p:sp>
      <p:grpSp>
        <p:nvGrpSpPr>
          <p:cNvPr id="4" name="object 4"/>
          <p:cNvGrpSpPr/>
          <p:nvPr/>
        </p:nvGrpSpPr>
        <p:grpSpPr>
          <a:xfrm>
            <a:off x="182245" y="88900"/>
            <a:ext cx="8822690" cy="4565650"/>
            <a:chOff x="182245" y="88900"/>
            <a:chExt cx="8822690" cy="4565650"/>
          </a:xfrm>
        </p:grpSpPr>
        <p:sp>
          <p:nvSpPr>
            <p:cNvPr id="5" name="object 5"/>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6" name="object 6"/>
            <p:cNvPicPr/>
            <p:nvPr/>
          </p:nvPicPr>
          <p:blipFill>
            <a:blip r:embed="rId3" cstate="print"/>
            <a:stretch>
              <a:fillRect/>
            </a:stretch>
          </p:blipFill>
          <p:spPr>
            <a:xfrm>
              <a:off x="8195945" y="212089"/>
              <a:ext cx="765175" cy="608329"/>
            </a:xfrm>
            <a:prstGeom prst="rect">
              <a:avLst/>
            </a:prstGeom>
          </p:spPr>
        </p:pic>
        <p:pic>
          <p:nvPicPr>
            <p:cNvPr id="7" name="object 7"/>
            <p:cNvPicPr/>
            <p:nvPr/>
          </p:nvPicPr>
          <p:blipFill>
            <a:blip r:embed="rId4" cstate="print"/>
            <a:stretch>
              <a:fillRect/>
            </a:stretch>
          </p:blipFill>
          <p:spPr>
            <a:xfrm>
              <a:off x="182245" y="112649"/>
              <a:ext cx="1724787" cy="474979"/>
            </a:xfrm>
            <a:prstGeom prst="rect">
              <a:avLst/>
            </a:prstGeom>
          </p:spPr>
        </p:pic>
        <p:sp>
          <p:nvSpPr>
            <p:cNvPr id="8" name="object 8"/>
            <p:cNvSpPr/>
            <p:nvPr/>
          </p:nvSpPr>
          <p:spPr>
            <a:xfrm>
              <a:off x="535304" y="1471930"/>
              <a:ext cx="1525905" cy="3169920"/>
            </a:xfrm>
            <a:custGeom>
              <a:avLst/>
              <a:gdLst/>
              <a:ahLst/>
              <a:cxnLst/>
              <a:rect l="l" t="t" r="r" b="b"/>
              <a:pathLst>
                <a:path w="1525905" h="3169920">
                  <a:moveTo>
                    <a:pt x="1525905" y="0"/>
                  </a:moveTo>
                  <a:lnTo>
                    <a:pt x="0" y="0"/>
                  </a:lnTo>
                  <a:lnTo>
                    <a:pt x="0" y="3169920"/>
                  </a:lnTo>
                  <a:lnTo>
                    <a:pt x="1525905" y="3169920"/>
                  </a:lnTo>
                  <a:lnTo>
                    <a:pt x="1525905" y="0"/>
                  </a:lnTo>
                  <a:close/>
                </a:path>
              </a:pathLst>
            </a:custGeom>
            <a:solidFill>
              <a:srgbClr val="FFEF6B"/>
            </a:solidFill>
          </p:spPr>
          <p:txBody>
            <a:bodyPr wrap="square" lIns="0" tIns="0" rIns="0" bIns="0" rtlCol="0"/>
            <a:lstStyle/>
            <a:p>
              <a:endParaRPr/>
            </a:p>
          </p:txBody>
        </p:sp>
        <p:sp>
          <p:nvSpPr>
            <p:cNvPr id="9" name="object 9"/>
            <p:cNvSpPr/>
            <p:nvPr/>
          </p:nvSpPr>
          <p:spPr>
            <a:xfrm>
              <a:off x="535304" y="1471930"/>
              <a:ext cx="1525905" cy="3169920"/>
            </a:xfrm>
            <a:custGeom>
              <a:avLst/>
              <a:gdLst/>
              <a:ahLst/>
              <a:cxnLst/>
              <a:rect l="l" t="t" r="r" b="b"/>
              <a:pathLst>
                <a:path w="1525905" h="3169920">
                  <a:moveTo>
                    <a:pt x="0" y="3169920"/>
                  </a:moveTo>
                  <a:lnTo>
                    <a:pt x="1525905" y="3169920"/>
                  </a:lnTo>
                  <a:lnTo>
                    <a:pt x="1525905" y="0"/>
                  </a:lnTo>
                  <a:lnTo>
                    <a:pt x="0" y="0"/>
                  </a:lnTo>
                  <a:lnTo>
                    <a:pt x="0" y="3169920"/>
                  </a:lnTo>
                  <a:close/>
                </a:path>
              </a:pathLst>
            </a:custGeom>
            <a:ln w="25400">
              <a:solidFill>
                <a:srgbClr val="FFFFFF"/>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230505" y="1068069"/>
              <a:ext cx="611505" cy="612775"/>
            </a:xfrm>
            <a:prstGeom prst="rect">
              <a:avLst/>
            </a:prstGeom>
          </p:spPr>
        </p:pic>
        <p:sp>
          <p:nvSpPr>
            <p:cNvPr id="11" name="object 11"/>
            <p:cNvSpPr/>
            <p:nvPr/>
          </p:nvSpPr>
          <p:spPr>
            <a:xfrm>
              <a:off x="230505" y="1068069"/>
              <a:ext cx="611505" cy="612775"/>
            </a:xfrm>
            <a:custGeom>
              <a:avLst/>
              <a:gdLst/>
              <a:ahLst/>
              <a:cxnLst/>
              <a:rect l="l" t="t" r="r" b="b"/>
              <a:pathLst>
                <a:path w="611505" h="612775">
                  <a:moveTo>
                    <a:pt x="0" y="612775"/>
                  </a:moveTo>
                  <a:lnTo>
                    <a:pt x="611505" y="612775"/>
                  </a:lnTo>
                  <a:lnTo>
                    <a:pt x="611505" y="0"/>
                  </a:lnTo>
                  <a:lnTo>
                    <a:pt x="0" y="0"/>
                  </a:lnTo>
                  <a:lnTo>
                    <a:pt x="0" y="612775"/>
                  </a:lnTo>
                  <a:close/>
                </a:path>
              </a:pathLst>
            </a:custGeom>
            <a:ln w="25400">
              <a:solidFill>
                <a:srgbClr val="FFFFFF"/>
              </a:solidFill>
            </a:ln>
          </p:spPr>
          <p:txBody>
            <a:bodyPr wrap="square" lIns="0" tIns="0" rIns="0" bIns="0" rtlCol="0"/>
            <a:lstStyle/>
            <a:p>
              <a:endParaRPr/>
            </a:p>
          </p:txBody>
        </p:sp>
      </p:grpSp>
      <p:sp>
        <p:nvSpPr>
          <p:cNvPr id="12" name="object 12"/>
          <p:cNvSpPr txBox="1"/>
          <p:nvPr/>
        </p:nvSpPr>
        <p:spPr>
          <a:xfrm>
            <a:off x="621283" y="1705863"/>
            <a:ext cx="1301635" cy="1297918"/>
          </a:xfrm>
          <a:prstGeom prst="rect">
            <a:avLst/>
          </a:prstGeom>
        </p:spPr>
        <p:txBody>
          <a:bodyPr vert="horz" wrap="square" lIns="0" tIns="26034" rIns="0" bIns="0" rtlCol="0">
            <a:spAutoFit/>
          </a:bodyPr>
          <a:lstStyle/>
          <a:p>
            <a:pPr marL="71120" marR="5080" indent="-59055">
              <a:lnSpc>
                <a:spcPct val="91600"/>
              </a:lnSpc>
              <a:spcBef>
                <a:spcPts val="204"/>
              </a:spcBef>
              <a:buSzPct val="81818"/>
              <a:buChar char="•"/>
              <a:tabLst>
                <a:tab pos="84455" algn="l"/>
              </a:tabLst>
            </a:pPr>
            <a:r>
              <a:rPr sz="1100" spc="-5" dirty="0">
                <a:latin typeface="Calibri"/>
                <a:cs typeface="Calibri"/>
              </a:rPr>
              <a:t>Eine 2005</a:t>
            </a:r>
            <a:r>
              <a:rPr lang="de-AT" sz="1100" spc="-5" dirty="0">
                <a:latin typeface="Calibri"/>
                <a:cs typeface="Calibri"/>
              </a:rPr>
              <a:t> </a:t>
            </a:r>
            <a:r>
              <a:rPr sz="1100" spc="-5" dirty="0" err="1">
                <a:latin typeface="Calibri"/>
                <a:cs typeface="Calibri"/>
              </a:rPr>
              <a:t>gegründete</a:t>
            </a:r>
            <a:r>
              <a:rPr sz="1100" spc="-5" dirty="0">
                <a:latin typeface="Calibri"/>
                <a:cs typeface="Calibri"/>
              </a:rPr>
              <a:t> </a:t>
            </a:r>
            <a:r>
              <a:rPr sz="1100" dirty="0">
                <a:latin typeface="Calibri"/>
                <a:cs typeface="Calibri"/>
              </a:rPr>
              <a:t> </a:t>
            </a:r>
            <a:r>
              <a:rPr lang="de-AT" sz="1100" dirty="0">
                <a:latin typeface="Calibri"/>
                <a:cs typeface="Calibri"/>
              </a:rPr>
              <a:t>Video-Sharing-</a:t>
            </a:r>
            <a:r>
              <a:rPr sz="1100" spc="-5" dirty="0" err="1">
                <a:latin typeface="Calibri"/>
                <a:cs typeface="Calibri"/>
              </a:rPr>
              <a:t>Plattform</a:t>
            </a:r>
            <a:r>
              <a:rPr lang="de-AT" sz="1100" spc="-5" dirty="0">
                <a:latin typeface="Calibri"/>
                <a:cs typeface="Calibri"/>
              </a:rPr>
              <a:t>.</a:t>
            </a:r>
          </a:p>
          <a:p>
            <a:pPr marL="71120" marR="5080" indent="-59055">
              <a:lnSpc>
                <a:spcPct val="91600"/>
              </a:lnSpc>
              <a:spcBef>
                <a:spcPts val="204"/>
              </a:spcBef>
              <a:buSzPct val="81818"/>
              <a:buChar char="•"/>
              <a:tabLst>
                <a:tab pos="84455" algn="l"/>
              </a:tabLst>
            </a:pPr>
            <a:r>
              <a:rPr lang="de-AT" sz="1100" spc="-5" dirty="0">
                <a:latin typeface="Calibri"/>
                <a:cs typeface="Calibri"/>
              </a:rPr>
              <a:t>Nu</a:t>
            </a:r>
            <a:r>
              <a:rPr sz="1100" spc="-5" dirty="0" err="1">
                <a:latin typeface="Calibri"/>
                <a:cs typeface="Calibri"/>
              </a:rPr>
              <a:t>tzer</a:t>
            </a:r>
            <a:r>
              <a:rPr lang="de-AT" sz="1100" spc="-5" dirty="0">
                <a:latin typeface="Calibri"/>
                <a:cs typeface="Calibri"/>
              </a:rPr>
              <a:t>*innen</a:t>
            </a:r>
            <a:r>
              <a:rPr sz="1100" spc="-55" dirty="0">
                <a:latin typeface="Calibri"/>
                <a:cs typeface="Calibri"/>
              </a:rPr>
              <a:t> </a:t>
            </a:r>
            <a:r>
              <a:rPr sz="1100" spc="-5" dirty="0" err="1">
                <a:latin typeface="Calibri"/>
                <a:cs typeface="Calibri"/>
              </a:rPr>
              <a:t>können</a:t>
            </a:r>
            <a:r>
              <a:rPr sz="1100" spc="-5" dirty="0">
                <a:latin typeface="Calibri"/>
                <a:cs typeface="Calibri"/>
              </a:rPr>
              <a:t> </a:t>
            </a:r>
            <a:r>
              <a:rPr sz="1100" spc="-15" dirty="0">
                <a:latin typeface="Calibri"/>
                <a:cs typeface="Calibri"/>
              </a:rPr>
              <a:t>Videos </a:t>
            </a:r>
            <a:r>
              <a:rPr sz="1100" spc="-5" dirty="0" err="1">
                <a:latin typeface="Calibri"/>
                <a:cs typeface="Calibri"/>
              </a:rPr>
              <a:t>hochlade</a:t>
            </a:r>
            <a:r>
              <a:rPr lang="de-AT" sz="1100" spc="-5" dirty="0">
                <a:latin typeface="Calibri"/>
                <a:cs typeface="Calibri"/>
              </a:rPr>
              <a:t>n und</a:t>
            </a:r>
            <a:r>
              <a:rPr sz="1100" dirty="0">
                <a:latin typeface="Calibri"/>
                <a:cs typeface="Calibri"/>
              </a:rPr>
              <a:t> </a:t>
            </a:r>
            <a:r>
              <a:rPr lang="de-DE" sz="1100" spc="-5" dirty="0">
                <a:cs typeface="Calibri"/>
              </a:rPr>
              <a:t>andere </a:t>
            </a:r>
            <a:r>
              <a:rPr sz="1100" spc="-5" dirty="0" err="1">
                <a:latin typeface="Calibri"/>
                <a:cs typeface="Calibri"/>
              </a:rPr>
              <a:t>ansehen</a:t>
            </a:r>
            <a:r>
              <a:rPr sz="1100" spc="-5" dirty="0">
                <a:latin typeface="Calibri"/>
                <a:cs typeface="Calibri"/>
              </a:rPr>
              <a:t>, </a:t>
            </a:r>
            <a:r>
              <a:rPr lang="de-AT" sz="1100" spc="-5" dirty="0">
                <a:latin typeface="Calibri"/>
                <a:cs typeface="Calibri"/>
              </a:rPr>
              <a:t>liken</a:t>
            </a:r>
            <a:r>
              <a:rPr sz="1100" dirty="0">
                <a:latin typeface="Calibri"/>
                <a:cs typeface="Calibri"/>
              </a:rPr>
              <a:t> </a:t>
            </a:r>
            <a:r>
              <a:rPr lang="de-AT" sz="1100" spc="-10" dirty="0">
                <a:latin typeface="Calibri"/>
                <a:cs typeface="Calibri"/>
              </a:rPr>
              <a:t>sowie </a:t>
            </a:r>
            <a:r>
              <a:rPr sz="1100" spc="-5" dirty="0" err="1">
                <a:latin typeface="Calibri"/>
                <a:cs typeface="Calibri"/>
              </a:rPr>
              <a:t>kommentieren</a:t>
            </a:r>
            <a:r>
              <a:rPr sz="1100" spc="-5" dirty="0">
                <a:latin typeface="Calibri"/>
                <a:cs typeface="Calibri"/>
              </a:rPr>
              <a:t>.</a:t>
            </a:r>
            <a:endParaRPr sz="1100" dirty="0">
              <a:latin typeface="Calibri"/>
              <a:cs typeface="Calibri"/>
            </a:endParaRPr>
          </a:p>
        </p:txBody>
      </p:sp>
      <p:grpSp>
        <p:nvGrpSpPr>
          <p:cNvPr id="13" name="object 13"/>
          <p:cNvGrpSpPr/>
          <p:nvPr/>
        </p:nvGrpSpPr>
        <p:grpSpPr>
          <a:xfrm>
            <a:off x="2449195" y="1055369"/>
            <a:ext cx="1855470" cy="3599179"/>
            <a:chOff x="2449195" y="1055369"/>
            <a:chExt cx="1855470" cy="3599179"/>
          </a:xfrm>
        </p:grpSpPr>
        <p:sp>
          <p:nvSpPr>
            <p:cNvPr id="14" name="object 14"/>
            <p:cNvSpPr/>
            <p:nvPr/>
          </p:nvSpPr>
          <p:spPr>
            <a:xfrm>
              <a:off x="2767965" y="1471929"/>
              <a:ext cx="1524000" cy="3169920"/>
            </a:xfrm>
            <a:custGeom>
              <a:avLst/>
              <a:gdLst/>
              <a:ahLst/>
              <a:cxnLst/>
              <a:rect l="l" t="t" r="r" b="b"/>
              <a:pathLst>
                <a:path w="1524000" h="3169920">
                  <a:moveTo>
                    <a:pt x="1524000" y="0"/>
                  </a:moveTo>
                  <a:lnTo>
                    <a:pt x="0" y="0"/>
                  </a:lnTo>
                  <a:lnTo>
                    <a:pt x="0" y="3169920"/>
                  </a:lnTo>
                  <a:lnTo>
                    <a:pt x="1524000" y="3169920"/>
                  </a:lnTo>
                  <a:lnTo>
                    <a:pt x="1524000" y="0"/>
                  </a:lnTo>
                  <a:close/>
                </a:path>
              </a:pathLst>
            </a:custGeom>
            <a:solidFill>
              <a:srgbClr val="EDD2AC"/>
            </a:solidFill>
          </p:spPr>
          <p:txBody>
            <a:bodyPr wrap="square" lIns="0" tIns="0" rIns="0" bIns="0" rtlCol="0"/>
            <a:lstStyle/>
            <a:p>
              <a:endParaRPr/>
            </a:p>
          </p:txBody>
        </p:sp>
        <p:sp>
          <p:nvSpPr>
            <p:cNvPr id="15" name="object 15"/>
            <p:cNvSpPr/>
            <p:nvPr/>
          </p:nvSpPr>
          <p:spPr>
            <a:xfrm>
              <a:off x="2767965" y="1471929"/>
              <a:ext cx="1524000" cy="3169920"/>
            </a:xfrm>
            <a:custGeom>
              <a:avLst/>
              <a:gdLst/>
              <a:ahLst/>
              <a:cxnLst/>
              <a:rect l="l" t="t" r="r" b="b"/>
              <a:pathLst>
                <a:path w="1524000" h="3169920">
                  <a:moveTo>
                    <a:pt x="0" y="3169920"/>
                  </a:moveTo>
                  <a:lnTo>
                    <a:pt x="1524000" y="3169920"/>
                  </a:lnTo>
                  <a:lnTo>
                    <a:pt x="1524000" y="0"/>
                  </a:lnTo>
                  <a:lnTo>
                    <a:pt x="0" y="0"/>
                  </a:lnTo>
                  <a:lnTo>
                    <a:pt x="0" y="3169920"/>
                  </a:lnTo>
                  <a:close/>
                </a:path>
              </a:pathLst>
            </a:custGeom>
            <a:ln w="25400">
              <a:solidFill>
                <a:srgbClr val="FFFFFF"/>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2461895" y="1068069"/>
              <a:ext cx="612775" cy="612775"/>
            </a:xfrm>
            <a:prstGeom prst="rect">
              <a:avLst/>
            </a:prstGeom>
          </p:spPr>
        </p:pic>
        <p:sp>
          <p:nvSpPr>
            <p:cNvPr id="17" name="object 17"/>
            <p:cNvSpPr/>
            <p:nvPr/>
          </p:nvSpPr>
          <p:spPr>
            <a:xfrm>
              <a:off x="2461895" y="1068069"/>
              <a:ext cx="612775" cy="612775"/>
            </a:xfrm>
            <a:custGeom>
              <a:avLst/>
              <a:gdLst/>
              <a:ahLst/>
              <a:cxnLst/>
              <a:rect l="l" t="t" r="r" b="b"/>
              <a:pathLst>
                <a:path w="612775" h="612775">
                  <a:moveTo>
                    <a:pt x="0" y="612775"/>
                  </a:moveTo>
                  <a:lnTo>
                    <a:pt x="612775" y="612775"/>
                  </a:lnTo>
                  <a:lnTo>
                    <a:pt x="612775" y="0"/>
                  </a:lnTo>
                  <a:lnTo>
                    <a:pt x="0" y="0"/>
                  </a:lnTo>
                  <a:lnTo>
                    <a:pt x="0" y="612775"/>
                  </a:lnTo>
                  <a:close/>
                </a:path>
              </a:pathLst>
            </a:custGeom>
            <a:ln w="25400">
              <a:solidFill>
                <a:srgbClr val="FFFFFF"/>
              </a:solidFill>
            </a:ln>
          </p:spPr>
          <p:txBody>
            <a:bodyPr wrap="square" lIns="0" tIns="0" rIns="0" bIns="0" rtlCol="0"/>
            <a:lstStyle/>
            <a:p>
              <a:endParaRPr/>
            </a:p>
          </p:txBody>
        </p:sp>
      </p:grpSp>
      <p:sp>
        <p:nvSpPr>
          <p:cNvPr id="18" name="object 18"/>
          <p:cNvSpPr txBox="1"/>
          <p:nvPr/>
        </p:nvSpPr>
        <p:spPr>
          <a:xfrm>
            <a:off x="2853435" y="1705863"/>
            <a:ext cx="1330960" cy="2543901"/>
          </a:xfrm>
          <a:prstGeom prst="rect">
            <a:avLst/>
          </a:prstGeom>
        </p:spPr>
        <p:txBody>
          <a:bodyPr vert="horz" wrap="square" lIns="0" tIns="26034" rIns="0" bIns="0" rtlCol="0">
            <a:spAutoFit/>
          </a:bodyPr>
          <a:lstStyle/>
          <a:p>
            <a:pPr marL="71120" marR="56515" indent="-59055">
              <a:lnSpc>
                <a:spcPct val="91600"/>
              </a:lnSpc>
              <a:spcBef>
                <a:spcPts val="204"/>
              </a:spcBef>
              <a:buSzPct val="81818"/>
              <a:buChar char="•"/>
              <a:tabLst>
                <a:tab pos="85090" algn="l"/>
              </a:tabLst>
            </a:pPr>
            <a:r>
              <a:rPr sz="1100" spc="-5" dirty="0">
                <a:latin typeface="Calibri"/>
                <a:cs typeface="Calibri"/>
              </a:rPr>
              <a:t>Eine</a:t>
            </a:r>
            <a:r>
              <a:rPr sz="1100" spc="-45" dirty="0">
                <a:latin typeface="Calibri"/>
                <a:cs typeface="Calibri"/>
              </a:rPr>
              <a:t> </a:t>
            </a:r>
            <a:r>
              <a:rPr sz="1100" spc="-5" dirty="0">
                <a:latin typeface="Calibri"/>
                <a:cs typeface="Calibri"/>
              </a:rPr>
              <a:t>Messaging-App, </a:t>
            </a:r>
            <a:r>
              <a:rPr sz="1100" spc="-235" dirty="0">
                <a:latin typeface="Calibri"/>
                <a:cs typeface="Calibri"/>
              </a:rPr>
              <a:t> </a:t>
            </a:r>
            <a:r>
              <a:rPr sz="1100" spc="-5" dirty="0">
                <a:latin typeface="Calibri"/>
                <a:cs typeface="Calibri"/>
              </a:rPr>
              <a:t>die </a:t>
            </a:r>
            <a:r>
              <a:rPr sz="1100" spc="-5" dirty="0" err="1">
                <a:latin typeface="Calibri"/>
                <a:cs typeface="Calibri"/>
              </a:rPr>
              <a:t>Nutzer</a:t>
            </a:r>
            <a:r>
              <a:rPr lang="de-AT" sz="1100" spc="-5" dirty="0">
                <a:latin typeface="Calibri"/>
                <a:cs typeface="Calibri"/>
              </a:rPr>
              <a:t>*innen</a:t>
            </a:r>
            <a:r>
              <a:rPr sz="1100" spc="-5" dirty="0">
                <a:latin typeface="Calibri"/>
                <a:cs typeface="Calibri"/>
              </a:rPr>
              <a:t> über </a:t>
            </a:r>
            <a:r>
              <a:rPr sz="1100" spc="-5" dirty="0" err="1">
                <a:latin typeface="Calibri"/>
                <a:cs typeface="Calibri"/>
              </a:rPr>
              <a:t>eine</a:t>
            </a:r>
            <a:r>
              <a:rPr sz="1100" spc="-5" dirty="0">
                <a:latin typeface="Calibri"/>
                <a:cs typeface="Calibri"/>
              </a:rPr>
              <a:t> Wi-Fi-</a:t>
            </a:r>
            <a:r>
              <a:rPr sz="1100" spc="-5" dirty="0" err="1">
                <a:latin typeface="Calibri"/>
                <a:cs typeface="Calibri"/>
              </a:rPr>
              <a:t>Verbindung</a:t>
            </a:r>
            <a:r>
              <a:rPr sz="1100" spc="-5" dirty="0">
                <a:latin typeface="Calibri"/>
                <a:cs typeface="Calibri"/>
              </a:rPr>
              <a:t> </a:t>
            </a:r>
            <a:r>
              <a:rPr sz="1100" dirty="0">
                <a:latin typeface="Calibri"/>
                <a:cs typeface="Calibri"/>
              </a:rPr>
              <a:t> </a:t>
            </a:r>
            <a:r>
              <a:rPr sz="1100" spc="-5" dirty="0">
                <a:latin typeface="Calibri"/>
                <a:cs typeface="Calibri"/>
              </a:rPr>
              <a:t>miteinander </a:t>
            </a:r>
            <a:r>
              <a:rPr sz="1100" dirty="0">
                <a:latin typeface="Calibri"/>
                <a:cs typeface="Calibri"/>
              </a:rPr>
              <a:t> </a:t>
            </a:r>
            <a:r>
              <a:rPr sz="1100" spc="-5" dirty="0">
                <a:latin typeface="Calibri"/>
                <a:cs typeface="Calibri"/>
              </a:rPr>
              <a:t>verbindet.</a:t>
            </a:r>
            <a:endParaRPr sz="1100" dirty="0">
              <a:latin typeface="Calibri"/>
              <a:cs typeface="Calibri"/>
            </a:endParaRPr>
          </a:p>
          <a:p>
            <a:pPr marL="71120" marR="5080" indent="-59055">
              <a:lnSpc>
                <a:spcPct val="91500"/>
              </a:lnSpc>
              <a:spcBef>
                <a:spcPts val="215"/>
              </a:spcBef>
              <a:buSzPct val="81818"/>
              <a:buChar char="•"/>
              <a:tabLst>
                <a:tab pos="85090" algn="l"/>
              </a:tabLst>
            </a:pPr>
            <a:r>
              <a:rPr sz="1100" spc="-5" dirty="0">
                <a:latin typeface="Calibri"/>
                <a:cs typeface="Calibri"/>
              </a:rPr>
              <a:t>Mit WhatsApp </a:t>
            </a:r>
            <a:r>
              <a:rPr sz="1100" dirty="0">
                <a:latin typeface="Calibri"/>
                <a:cs typeface="Calibri"/>
              </a:rPr>
              <a:t> </a:t>
            </a:r>
            <a:r>
              <a:rPr sz="1100" spc="-5" dirty="0">
                <a:latin typeface="Calibri"/>
                <a:cs typeface="Calibri"/>
              </a:rPr>
              <a:t>können Sie Text- und </a:t>
            </a:r>
            <a:r>
              <a:rPr sz="1100" dirty="0">
                <a:latin typeface="Calibri"/>
                <a:cs typeface="Calibri"/>
              </a:rPr>
              <a:t> </a:t>
            </a:r>
            <a:r>
              <a:rPr sz="1100" spc="-5" dirty="0">
                <a:latin typeface="Calibri"/>
                <a:cs typeface="Calibri"/>
              </a:rPr>
              <a:t>Sprachnachrichten </a:t>
            </a:r>
            <a:r>
              <a:rPr sz="1100" dirty="0">
                <a:latin typeface="Calibri"/>
                <a:cs typeface="Calibri"/>
              </a:rPr>
              <a:t> </a:t>
            </a:r>
            <a:r>
              <a:rPr sz="1100" spc="-5" dirty="0">
                <a:latin typeface="Calibri"/>
                <a:cs typeface="Calibri"/>
              </a:rPr>
              <a:t>versenden, Sprach- </a:t>
            </a:r>
            <a:r>
              <a:rPr sz="1100" dirty="0">
                <a:latin typeface="Calibri"/>
                <a:cs typeface="Calibri"/>
              </a:rPr>
              <a:t> </a:t>
            </a:r>
            <a:r>
              <a:rPr sz="1100" spc="-5" dirty="0">
                <a:latin typeface="Calibri"/>
                <a:cs typeface="Calibri"/>
              </a:rPr>
              <a:t>und Videoanrufe </a:t>
            </a:r>
            <a:r>
              <a:rPr sz="1100" dirty="0">
                <a:latin typeface="Calibri"/>
                <a:cs typeface="Calibri"/>
              </a:rPr>
              <a:t> </a:t>
            </a:r>
            <a:r>
              <a:rPr sz="1100" spc="-5" dirty="0">
                <a:latin typeface="Calibri"/>
                <a:cs typeface="Calibri"/>
              </a:rPr>
              <a:t>tätigen und </a:t>
            </a:r>
            <a:r>
              <a:rPr sz="1100" dirty="0">
                <a:latin typeface="Calibri"/>
                <a:cs typeface="Calibri"/>
              </a:rPr>
              <a:t>Bilder, </a:t>
            </a:r>
            <a:r>
              <a:rPr sz="1100" spc="5" dirty="0">
                <a:latin typeface="Calibri"/>
                <a:cs typeface="Calibri"/>
              </a:rPr>
              <a:t> </a:t>
            </a:r>
            <a:r>
              <a:rPr sz="1100" spc="-5" dirty="0">
                <a:latin typeface="Calibri"/>
                <a:cs typeface="Calibri"/>
              </a:rPr>
              <a:t>Dokumente, </a:t>
            </a:r>
            <a:r>
              <a:rPr sz="1100" dirty="0">
                <a:latin typeface="Calibri"/>
                <a:cs typeface="Calibri"/>
              </a:rPr>
              <a:t> </a:t>
            </a:r>
            <a:r>
              <a:rPr sz="1100" spc="-5" dirty="0">
                <a:latin typeface="Calibri"/>
                <a:cs typeface="Calibri"/>
              </a:rPr>
              <a:t>Standorte</a:t>
            </a:r>
            <a:r>
              <a:rPr sz="1100" spc="-30" dirty="0">
                <a:latin typeface="Calibri"/>
                <a:cs typeface="Calibri"/>
              </a:rPr>
              <a:t> </a:t>
            </a:r>
            <a:r>
              <a:rPr sz="1100" spc="-5" dirty="0">
                <a:latin typeface="Calibri"/>
                <a:cs typeface="Calibri"/>
              </a:rPr>
              <a:t>und</a:t>
            </a:r>
            <a:r>
              <a:rPr sz="1100" spc="-35" dirty="0">
                <a:latin typeface="Calibri"/>
                <a:cs typeface="Calibri"/>
              </a:rPr>
              <a:t> </a:t>
            </a:r>
            <a:r>
              <a:rPr sz="1100" spc="-5" dirty="0">
                <a:latin typeface="Calibri"/>
                <a:cs typeface="Calibri"/>
              </a:rPr>
              <a:t>andere </a:t>
            </a:r>
            <a:r>
              <a:rPr sz="1100" spc="-229" dirty="0">
                <a:latin typeface="Calibri"/>
                <a:cs typeface="Calibri"/>
              </a:rPr>
              <a:t> </a:t>
            </a:r>
            <a:r>
              <a:rPr sz="1100" spc="-15" dirty="0">
                <a:latin typeface="Calibri"/>
                <a:cs typeface="Calibri"/>
              </a:rPr>
              <a:t>Inhalte </a:t>
            </a:r>
            <a:r>
              <a:rPr sz="1100" spc="-5" dirty="0">
                <a:latin typeface="Calibri"/>
                <a:cs typeface="Calibri"/>
              </a:rPr>
              <a:t>mit </a:t>
            </a:r>
            <a:r>
              <a:rPr sz="1100" spc="-5" dirty="0" err="1">
                <a:latin typeface="Calibri"/>
                <a:cs typeface="Calibri"/>
              </a:rPr>
              <a:t>anderen</a:t>
            </a:r>
            <a:r>
              <a:rPr sz="1100" spc="-5" dirty="0">
                <a:latin typeface="Calibri"/>
                <a:cs typeface="Calibri"/>
              </a:rPr>
              <a:t> </a:t>
            </a:r>
            <a:r>
              <a:rPr sz="1100" dirty="0">
                <a:latin typeface="Calibri"/>
                <a:cs typeface="Calibri"/>
              </a:rPr>
              <a:t> </a:t>
            </a:r>
            <a:r>
              <a:rPr sz="1100" spc="-5" dirty="0" err="1">
                <a:latin typeface="Calibri"/>
                <a:cs typeface="Calibri"/>
              </a:rPr>
              <a:t>Nutzer</a:t>
            </a:r>
            <a:r>
              <a:rPr lang="de-AT" sz="1100" spc="-5" dirty="0">
                <a:latin typeface="Calibri"/>
                <a:cs typeface="Calibri"/>
              </a:rPr>
              <a:t>*innen</a:t>
            </a:r>
            <a:r>
              <a:rPr sz="1100" spc="-5" dirty="0">
                <a:latin typeface="Calibri"/>
                <a:cs typeface="Calibri"/>
              </a:rPr>
              <a:t> teilen.</a:t>
            </a:r>
            <a:endParaRPr sz="1100" dirty="0">
              <a:latin typeface="Calibri"/>
              <a:cs typeface="Calibri"/>
            </a:endParaRPr>
          </a:p>
        </p:txBody>
      </p:sp>
      <p:grpSp>
        <p:nvGrpSpPr>
          <p:cNvPr id="19" name="object 19"/>
          <p:cNvGrpSpPr/>
          <p:nvPr/>
        </p:nvGrpSpPr>
        <p:grpSpPr>
          <a:xfrm>
            <a:off x="4679950" y="1055369"/>
            <a:ext cx="1858010" cy="3599179"/>
            <a:chOff x="4679950" y="1055369"/>
            <a:chExt cx="1858010" cy="3599179"/>
          </a:xfrm>
        </p:grpSpPr>
        <p:sp>
          <p:nvSpPr>
            <p:cNvPr id="20" name="object 20"/>
            <p:cNvSpPr/>
            <p:nvPr/>
          </p:nvSpPr>
          <p:spPr>
            <a:xfrm>
              <a:off x="4999354" y="1471929"/>
              <a:ext cx="1525905" cy="3169920"/>
            </a:xfrm>
            <a:custGeom>
              <a:avLst/>
              <a:gdLst/>
              <a:ahLst/>
              <a:cxnLst/>
              <a:rect l="l" t="t" r="r" b="b"/>
              <a:pathLst>
                <a:path w="1525904" h="3169920">
                  <a:moveTo>
                    <a:pt x="1525904" y="0"/>
                  </a:moveTo>
                  <a:lnTo>
                    <a:pt x="0" y="0"/>
                  </a:lnTo>
                  <a:lnTo>
                    <a:pt x="0" y="3169920"/>
                  </a:lnTo>
                  <a:lnTo>
                    <a:pt x="1525904" y="3169920"/>
                  </a:lnTo>
                  <a:lnTo>
                    <a:pt x="1525904" y="0"/>
                  </a:lnTo>
                  <a:close/>
                </a:path>
              </a:pathLst>
            </a:custGeom>
            <a:solidFill>
              <a:srgbClr val="EDE1DE"/>
            </a:solidFill>
          </p:spPr>
          <p:txBody>
            <a:bodyPr wrap="square" lIns="0" tIns="0" rIns="0" bIns="0" rtlCol="0"/>
            <a:lstStyle/>
            <a:p>
              <a:endParaRPr/>
            </a:p>
          </p:txBody>
        </p:sp>
        <p:sp>
          <p:nvSpPr>
            <p:cNvPr id="21" name="object 21"/>
            <p:cNvSpPr/>
            <p:nvPr/>
          </p:nvSpPr>
          <p:spPr>
            <a:xfrm>
              <a:off x="4999354" y="1471929"/>
              <a:ext cx="1525905" cy="3169920"/>
            </a:xfrm>
            <a:custGeom>
              <a:avLst/>
              <a:gdLst/>
              <a:ahLst/>
              <a:cxnLst/>
              <a:rect l="l" t="t" r="r" b="b"/>
              <a:pathLst>
                <a:path w="1525904" h="3169920">
                  <a:moveTo>
                    <a:pt x="0" y="3169920"/>
                  </a:moveTo>
                  <a:lnTo>
                    <a:pt x="1525904" y="3169920"/>
                  </a:lnTo>
                  <a:lnTo>
                    <a:pt x="1525904" y="0"/>
                  </a:lnTo>
                  <a:lnTo>
                    <a:pt x="0" y="0"/>
                  </a:lnTo>
                  <a:lnTo>
                    <a:pt x="0" y="3169920"/>
                  </a:lnTo>
                  <a:close/>
                </a:path>
              </a:pathLst>
            </a:custGeom>
            <a:ln w="25399">
              <a:solidFill>
                <a:srgbClr val="FFFFFF"/>
              </a:solidFill>
            </a:ln>
          </p:spPr>
          <p:txBody>
            <a:bodyPr wrap="square" lIns="0" tIns="0" rIns="0" bIns="0" rtlCol="0"/>
            <a:lstStyle/>
            <a:p>
              <a:endParaRPr/>
            </a:p>
          </p:txBody>
        </p:sp>
        <p:pic>
          <p:nvPicPr>
            <p:cNvPr id="22" name="object 22"/>
            <p:cNvPicPr/>
            <p:nvPr/>
          </p:nvPicPr>
          <p:blipFill>
            <a:blip r:embed="rId7" cstate="print"/>
            <a:stretch>
              <a:fillRect/>
            </a:stretch>
          </p:blipFill>
          <p:spPr>
            <a:xfrm>
              <a:off x="4692650" y="1068069"/>
              <a:ext cx="612775" cy="612775"/>
            </a:xfrm>
            <a:prstGeom prst="rect">
              <a:avLst/>
            </a:prstGeom>
          </p:spPr>
        </p:pic>
        <p:sp>
          <p:nvSpPr>
            <p:cNvPr id="23" name="object 23"/>
            <p:cNvSpPr/>
            <p:nvPr/>
          </p:nvSpPr>
          <p:spPr>
            <a:xfrm>
              <a:off x="4692650" y="1068069"/>
              <a:ext cx="612775" cy="612775"/>
            </a:xfrm>
            <a:custGeom>
              <a:avLst/>
              <a:gdLst/>
              <a:ahLst/>
              <a:cxnLst/>
              <a:rect l="l" t="t" r="r" b="b"/>
              <a:pathLst>
                <a:path w="612775" h="612775">
                  <a:moveTo>
                    <a:pt x="0" y="612775"/>
                  </a:moveTo>
                  <a:lnTo>
                    <a:pt x="612775" y="612775"/>
                  </a:lnTo>
                  <a:lnTo>
                    <a:pt x="612775" y="0"/>
                  </a:lnTo>
                  <a:lnTo>
                    <a:pt x="0" y="0"/>
                  </a:lnTo>
                  <a:lnTo>
                    <a:pt x="0" y="612775"/>
                  </a:lnTo>
                  <a:close/>
                </a:path>
              </a:pathLst>
            </a:custGeom>
            <a:ln w="25400">
              <a:solidFill>
                <a:srgbClr val="FFFFFF"/>
              </a:solidFill>
            </a:ln>
          </p:spPr>
          <p:txBody>
            <a:bodyPr wrap="square" lIns="0" tIns="0" rIns="0" bIns="0" rtlCol="0"/>
            <a:lstStyle/>
            <a:p>
              <a:endParaRPr/>
            </a:p>
          </p:txBody>
        </p:sp>
      </p:grpSp>
      <p:sp>
        <p:nvSpPr>
          <p:cNvPr id="24" name="object 24"/>
          <p:cNvSpPr txBox="1"/>
          <p:nvPr/>
        </p:nvSpPr>
        <p:spPr>
          <a:xfrm>
            <a:off x="5085334" y="1705863"/>
            <a:ext cx="1304925" cy="2699649"/>
          </a:xfrm>
          <a:prstGeom prst="rect">
            <a:avLst/>
          </a:prstGeom>
        </p:spPr>
        <p:txBody>
          <a:bodyPr vert="horz" wrap="square" lIns="0" tIns="26034" rIns="0" bIns="0" rtlCol="0">
            <a:spAutoFit/>
          </a:bodyPr>
          <a:lstStyle/>
          <a:p>
            <a:pPr marL="71120" marR="5080" indent="-59055">
              <a:lnSpc>
                <a:spcPct val="91600"/>
              </a:lnSpc>
              <a:spcBef>
                <a:spcPts val="204"/>
              </a:spcBef>
              <a:buSzPct val="81818"/>
              <a:buChar char="•"/>
              <a:tabLst>
                <a:tab pos="85090" algn="l"/>
              </a:tabLst>
            </a:pPr>
            <a:r>
              <a:rPr sz="1100" spc="-5" dirty="0">
                <a:latin typeface="Calibri"/>
                <a:cs typeface="Calibri"/>
              </a:rPr>
              <a:t>Eine von Facebook </a:t>
            </a:r>
            <a:r>
              <a:rPr sz="1100" dirty="0">
                <a:latin typeface="Calibri"/>
                <a:cs typeface="Calibri"/>
              </a:rPr>
              <a:t> </a:t>
            </a:r>
            <a:r>
              <a:rPr sz="1100" spc="-5" dirty="0">
                <a:latin typeface="Calibri"/>
                <a:cs typeface="Calibri"/>
              </a:rPr>
              <a:t>entwickelte </a:t>
            </a:r>
            <a:r>
              <a:rPr sz="1100" dirty="0">
                <a:latin typeface="Calibri"/>
                <a:cs typeface="Calibri"/>
              </a:rPr>
              <a:t> </a:t>
            </a:r>
            <a:r>
              <a:rPr sz="1100" spc="-5" dirty="0">
                <a:latin typeface="Calibri"/>
                <a:cs typeface="Calibri"/>
              </a:rPr>
              <a:t>M</a:t>
            </a:r>
            <a:r>
              <a:rPr sz="1100" spc="-10" dirty="0">
                <a:latin typeface="Calibri"/>
                <a:cs typeface="Calibri"/>
              </a:rPr>
              <a:t>es</a:t>
            </a:r>
            <a:r>
              <a:rPr sz="1100" spc="-5" dirty="0">
                <a:latin typeface="Calibri"/>
                <a:cs typeface="Calibri"/>
              </a:rPr>
              <a:t>saging-P</a:t>
            </a:r>
            <a:r>
              <a:rPr sz="1100" dirty="0">
                <a:latin typeface="Calibri"/>
                <a:cs typeface="Calibri"/>
              </a:rPr>
              <a:t>l</a:t>
            </a:r>
            <a:r>
              <a:rPr sz="1100" spc="-5" dirty="0">
                <a:latin typeface="Calibri"/>
                <a:cs typeface="Calibri"/>
              </a:rPr>
              <a:t>attform,  die ähnlich wie </a:t>
            </a:r>
            <a:r>
              <a:rPr sz="1100" dirty="0">
                <a:latin typeface="Calibri"/>
                <a:cs typeface="Calibri"/>
              </a:rPr>
              <a:t> </a:t>
            </a:r>
            <a:r>
              <a:rPr sz="1100" spc="-15" dirty="0">
                <a:latin typeface="Calibri"/>
                <a:cs typeface="Calibri"/>
              </a:rPr>
              <a:t>WhatsApp </a:t>
            </a:r>
            <a:r>
              <a:rPr sz="1100" spc="-10" dirty="0">
                <a:latin typeface="Calibri"/>
                <a:cs typeface="Calibri"/>
              </a:rPr>
              <a:t> </a:t>
            </a:r>
            <a:r>
              <a:rPr sz="1100" spc="-5" dirty="0">
                <a:latin typeface="Calibri"/>
                <a:cs typeface="Calibri"/>
              </a:rPr>
              <a:t>funktioniert.</a:t>
            </a:r>
            <a:endParaRPr sz="1100" dirty="0">
              <a:latin typeface="Calibri"/>
              <a:cs typeface="Calibri"/>
            </a:endParaRPr>
          </a:p>
          <a:p>
            <a:pPr marL="71120" marR="19685" indent="-59055">
              <a:lnSpc>
                <a:spcPct val="91600"/>
              </a:lnSpc>
              <a:spcBef>
                <a:spcPts val="204"/>
              </a:spcBef>
              <a:buSzPct val="81818"/>
              <a:buChar char="•"/>
              <a:tabLst>
                <a:tab pos="85090" algn="l"/>
              </a:tabLst>
            </a:pPr>
            <a:r>
              <a:rPr sz="1100" spc="-5" dirty="0">
                <a:latin typeface="Calibri"/>
                <a:cs typeface="Calibri"/>
              </a:rPr>
              <a:t>Mit der Facebook </a:t>
            </a:r>
            <a:r>
              <a:rPr sz="1100" dirty="0">
                <a:latin typeface="Calibri"/>
                <a:cs typeface="Calibri"/>
              </a:rPr>
              <a:t> </a:t>
            </a:r>
            <a:r>
              <a:rPr sz="1100" spc="-5" dirty="0">
                <a:latin typeface="Calibri"/>
                <a:cs typeface="Calibri"/>
              </a:rPr>
              <a:t>Messenger-App </a:t>
            </a:r>
            <a:r>
              <a:rPr sz="1100" dirty="0">
                <a:latin typeface="Calibri"/>
                <a:cs typeface="Calibri"/>
              </a:rPr>
              <a:t> </a:t>
            </a:r>
            <a:r>
              <a:rPr sz="1100" spc="-5" dirty="0">
                <a:latin typeface="Calibri"/>
                <a:cs typeface="Calibri"/>
              </a:rPr>
              <a:t>können Sie Video- </a:t>
            </a:r>
            <a:r>
              <a:rPr sz="1100" dirty="0">
                <a:latin typeface="Calibri"/>
                <a:cs typeface="Calibri"/>
              </a:rPr>
              <a:t> </a:t>
            </a:r>
            <a:r>
              <a:rPr sz="1100" spc="-10" dirty="0">
                <a:latin typeface="Calibri"/>
                <a:cs typeface="Calibri"/>
              </a:rPr>
              <a:t>und </a:t>
            </a:r>
            <a:r>
              <a:rPr sz="1100" spc="-10" dirty="0" err="1">
                <a:latin typeface="Calibri"/>
                <a:cs typeface="Calibri"/>
              </a:rPr>
              <a:t>Sprach</a:t>
            </a:r>
            <a:r>
              <a:rPr lang="de-AT" sz="1100" spc="-10" dirty="0">
                <a:latin typeface="Calibri"/>
                <a:cs typeface="Calibri"/>
              </a:rPr>
              <a:t>-</a:t>
            </a:r>
            <a:r>
              <a:rPr sz="1100" spc="-10" dirty="0" err="1">
                <a:latin typeface="Calibri"/>
                <a:cs typeface="Calibri"/>
              </a:rPr>
              <a:t>k</a:t>
            </a:r>
            <a:r>
              <a:rPr sz="1100" dirty="0" err="1">
                <a:latin typeface="Calibri"/>
                <a:cs typeface="Calibri"/>
              </a:rPr>
              <a:t>o</a:t>
            </a:r>
            <a:r>
              <a:rPr sz="1100" spc="-5" dirty="0" err="1">
                <a:latin typeface="Calibri"/>
                <a:cs typeface="Calibri"/>
              </a:rPr>
              <a:t>mm</a:t>
            </a:r>
            <a:r>
              <a:rPr sz="1100" spc="-10" dirty="0" err="1">
                <a:latin typeface="Calibri"/>
                <a:cs typeface="Calibri"/>
              </a:rPr>
              <a:t>unikati</a:t>
            </a:r>
            <a:r>
              <a:rPr sz="1100" spc="-5" dirty="0" err="1">
                <a:latin typeface="Calibri"/>
                <a:cs typeface="Calibri"/>
              </a:rPr>
              <a:t>on</a:t>
            </a:r>
            <a:r>
              <a:rPr sz="1100" spc="-5" dirty="0">
                <a:latin typeface="Calibri"/>
                <a:cs typeface="Calibri"/>
              </a:rPr>
              <a:t> </a:t>
            </a:r>
            <a:r>
              <a:rPr lang="de-AT" sz="1100" spc="-5" dirty="0">
                <a:latin typeface="Calibri"/>
                <a:cs typeface="Calibri"/>
              </a:rPr>
              <a:t>tätigen</a:t>
            </a:r>
            <a:r>
              <a:rPr sz="1100" spc="-5" dirty="0">
                <a:latin typeface="Calibri"/>
                <a:cs typeface="Calibri"/>
              </a:rPr>
              <a:t>, </a:t>
            </a:r>
            <a:r>
              <a:rPr sz="1100" spc="-5" dirty="0" err="1">
                <a:latin typeface="Calibri"/>
                <a:cs typeface="Calibri"/>
              </a:rPr>
              <a:t>mit</a:t>
            </a:r>
            <a:r>
              <a:rPr sz="1100" dirty="0">
                <a:latin typeface="Calibri"/>
                <a:cs typeface="Calibri"/>
              </a:rPr>
              <a:t> </a:t>
            </a:r>
            <a:r>
              <a:rPr sz="1100" spc="-5" dirty="0">
                <a:latin typeface="Calibri"/>
                <a:cs typeface="Calibri"/>
              </a:rPr>
              <a:t>anderen in Online-</a:t>
            </a:r>
            <a:r>
              <a:rPr sz="1100" spc="-10" dirty="0" err="1">
                <a:latin typeface="Calibri"/>
                <a:cs typeface="Calibri"/>
              </a:rPr>
              <a:t>Spielen</a:t>
            </a:r>
            <a:r>
              <a:rPr sz="1100" spc="-10" dirty="0">
                <a:latin typeface="Calibri"/>
                <a:cs typeface="Calibri"/>
              </a:rPr>
              <a:t> </a:t>
            </a:r>
            <a:r>
              <a:rPr sz="1100" spc="-5" dirty="0">
                <a:latin typeface="Calibri"/>
                <a:cs typeface="Calibri"/>
              </a:rPr>
              <a:t>interagieren, </a:t>
            </a:r>
            <a:r>
              <a:rPr sz="1100" dirty="0">
                <a:latin typeface="Calibri"/>
                <a:cs typeface="Calibri"/>
              </a:rPr>
              <a:t> </a:t>
            </a:r>
            <a:r>
              <a:rPr sz="1100" spc="-5" dirty="0">
                <a:latin typeface="Calibri"/>
                <a:cs typeface="Calibri"/>
              </a:rPr>
              <a:t>Benutzerstandorte </a:t>
            </a:r>
            <a:r>
              <a:rPr sz="1100" dirty="0">
                <a:latin typeface="Calibri"/>
                <a:cs typeface="Calibri"/>
              </a:rPr>
              <a:t> </a:t>
            </a:r>
            <a:r>
              <a:rPr sz="1100" spc="-5" dirty="0">
                <a:latin typeface="Calibri"/>
                <a:cs typeface="Calibri"/>
              </a:rPr>
              <a:t>teilen, Gruppenchats </a:t>
            </a:r>
            <a:r>
              <a:rPr sz="1100" spc="-235" dirty="0">
                <a:latin typeface="Calibri"/>
                <a:cs typeface="Calibri"/>
              </a:rPr>
              <a:t> </a:t>
            </a:r>
            <a:r>
              <a:rPr sz="1100" spc="-10" dirty="0">
                <a:latin typeface="Calibri"/>
                <a:cs typeface="Calibri"/>
              </a:rPr>
              <a:t>führen</a:t>
            </a:r>
            <a:r>
              <a:rPr sz="1100" spc="-5" dirty="0">
                <a:latin typeface="Calibri"/>
                <a:cs typeface="Calibri"/>
              </a:rPr>
              <a:t> </a:t>
            </a:r>
            <a:r>
              <a:rPr sz="1100" spc="-10" dirty="0">
                <a:latin typeface="Calibri"/>
                <a:cs typeface="Calibri"/>
              </a:rPr>
              <a:t>usw.</a:t>
            </a:r>
            <a:endParaRPr sz="1100" dirty="0">
              <a:latin typeface="Calibri"/>
              <a:cs typeface="Calibri"/>
            </a:endParaRPr>
          </a:p>
        </p:txBody>
      </p:sp>
      <p:sp>
        <p:nvSpPr>
          <p:cNvPr id="26" name="object 26"/>
          <p:cNvSpPr txBox="1"/>
          <p:nvPr/>
        </p:nvSpPr>
        <p:spPr>
          <a:xfrm rot="16200000">
            <a:off x="-120564" y="2014689"/>
            <a:ext cx="954025" cy="336374"/>
          </a:xfrm>
          <a:prstGeom prst="rect">
            <a:avLst/>
          </a:prstGeom>
        </p:spPr>
        <p:txBody>
          <a:bodyPr vert="horz" wrap="square" lIns="0" tIns="48260" rIns="0" bIns="0" rtlCol="0">
            <a:spAutoFit/>
          </a:bodyPr>
          <a:lstStyle/>
          <a:p>
            <a:pPr marL="12700" marR="5080" algn="just">
              <a:lnSpc>
                <a:spcPct val="88900"/>
              </a:lnSpc>
              <a:spcBef>
                <a:spcPts val="380"/>
              </a:spcBef>
            </a:pPr>
            <a:r>
              <a:rPr sz="2100" spc="-50" dirty="0" err="1">
                <a:solidFill>
                  <a:srgbClr val="FFFFFF"/>
                </a:solidFill>
                <a:latin typeface="Calibri"/>
                <a:cs typeface="Calibri"/>
              </a:rPr>
              <a:t>Yo</a:t>
            </a:r>
            <a:r>
              <a:rPr lang="de-AT" sz="2100" spc="-50" dirty="0" err="1">
                <a:solidFill>
                  <a:srgbClr val="FFFFFF"/>
                </a:solidFill>
                <a:latin typeface="Calibri"/>
                <a:cs typeface="Calibri"/>
              </a:rPr>
              <a:t>uTube</a:t>
            </a:r>
            <a:endParaRPr sz="2100" dirty="0">
              <a:latin typeface="Calibri"/>
              <a:cs typeface="Calibri"/>
            </a:endParaRPr>
          </a:p>
        </p:txBody>
      </p:sp>
      <p:sp>
        <p:nvSpPr>
          <p:cNvPr id="27" name="object 27"/>
          <p:cNvSpPr txBox="1"/>
          <p:nvPr/>
        </p:nvSpPr>
        <p:spPr>
          <a:xfrm rot="16200000">
            <a:off x="1868881" y="2098757"/>
            <a:ext cx="1421382" cy="320601"/>
          </a:xfrm>
          <a:prstGeom prst="rect">
            <a:avLst/>
          </a:prstGeom>
        </p:spPr>
        <p:txBody>
          <a:bodyPr vert="horz" wrap="square" lIns="0" tIns="12700" rIns="0" bIns="0" rtlCol="0">
            <a:spAutoFit/>
          </a:bodyPr>
          <a:lstStyle/>
          <a:p>
            <a:pPr marL="12700">
              <a:lnSpc>
                <a:spcPts val="2380"/>
              </a:lnSpc>
              <a:spcBef>
                <a:spcPts val="100"/>
              </a:spcBef>
            </a:pPr>
            <a:r>
              <a:rPr sz="2100" dirty="0" err="1">
                <a:solidFill>
                  <a:srgbClr val="FFFFFF"/>
                </a:solidFill>
                <a:latin typeface="Calibri"/>
                <a:cs typeface="Calibri"/>
              </a:rPr>
              <a:t>W</a:t>
            </a:r>
            <a:r>
              <a:rPr sz="2100" spc="-15" dirty="0" err="1">
                <a:solidFill>
                  <a:srgbClr val="FFFFFF"/>
                </a:solidFill>
                <a:latin typeface="Calibri"/>
                <a:cs typeface="Calibri"/>
              </a:rPr>
              <a:t>hats</a:t>
            </a:r>
            <a:r>
              <a:rPr sz="2100" spc="-15" dirty="0">
                <a:solidFill>
                  <a:srgbClr val="FFFFFF"/>
                </a:solidFill>
                <a:latin typeface="Calibri"/>
                <a:cs typeface="Calibri"/>
              </a:rPr>
              <a:t> </a:t>
            </a:r>
            <a:r>
              <a:rPr sz="2100" dirty="0">
                <a:solidFill>
                  <a:srgbClr val="FFFFFF"/>
                </a:solidFill>
                <a:latin typeface="Calibri"/>
                <a:cs typeface="Calibri"/>
              </a:rPr>
              <a:t>A</a:t>
            </a:r>
            <a:r>
              <a:rPr lang="de-AT" sz="2100" dirty="0">
                <a:solidFill>
                  <a:srgbClr val="FFFFFF"/>
                </a:solidFill>
                <a:latin typeface="Calibri"/>
                <a:cs typeface="Calibri"/>
              </a:rPr>
              <a:t>pp</a:t>
            </a:r>
            <a:endParaRPr sz="2100" dirty="0">
              <a:latin typeface="Calibri"/>
              <a:cs typeface="Calibri"/>
            </a:endParaRPr>
          </a:p>
        </p:txBody>
      </p:sp>
      <p:sp>
        <p:nvSpPr>
          <p:cNvPr id="29" name="object 29"/>
          <p:cNvSpPr txBox="1"/>
          <p:nvPr/>
        </p:nvSpPr>
        <p:spPr>
          <a:xfrm rot="16200000">
            <a:off x="3573118" y="2633456"/>
            <a:ext cx="2504821" cy="334643"/>
          </a:xfrm>
          <a:prstGeom prst="rect">
            <a:avLst/>
          </a:prstGeom>
        </p:spPr>
        <p:txBody>
          <a:bodyPr vert="horz" wrap="square" lIns="0" tIns="51435" rIns="0" bIns="0" rtlCol="0">
            <a:spAutoFit/>
          </a:bodyPr>
          <a:lstStyle/>
          <a:p>
            <a:pPr algn="just">
              <a:lnSpc>
                <a:spcPts val="2240"/>
              </a:lnSpc>
              <a:spcBef>
                <a:spcPts val="405"/>
              </a:spcBef>
            </a:pPr>
            <a:r>
              <a:rPr sz="2100" dirty="0">
                <a:solidFill>
                  <a:srgbClr val="FFFFFF"/>
                </a:solidFill>
                <a:latin typeface="Calibri"/>
                <a:cs typeface="Calibri"/>
              </a:rPr>
              <a:t>Fa</a:t>
            </a:r>
            <a:r>
              <a:rPr lang="de-AT" sz="2100" dirty="0" err="1">
                <a:solidFill>
                  <a:srgbClr val="FFFFFF"/>
                </a:solidFill>
                <a:latin typeface="Calibri"/>
                <a:cs typeface="Calibri"/>
              </a:rPr>
              <a:t>cebook</a:t>
            </a:r>
            <a:r>
              <a:rPr lang="de-AT" sz="2100" dirty="0">
                <a:solidFill>
                  <a:srgbClr val="FFFFFF"/>
                </a:solidFill>
                <a:latin typeface="Calibri"/>
                <a:cs typeface="Calibri"/>
              </a:rPr>
              <a:t> Messenger</a:t>
            </a:r>
            <a:endParaRPr sz="2100" dirty="0">
              <a:latin typeface="Calibri"/>
              <a:cs typeface="Calibri"/>
            </a:endParaRPr>
          </a:p>
        </p:txBody>
      </p:sp>
      <p:sp>
        <p:nvSpPr>
          <p:cNvPr id="33" name="object 26">
            <a:extLst>
              <a:ext uri="{FF2B5EF4-FFF2-40B4-BE49-F238E27FC236}">
                <a16:creationId xmlns:a16="http://schemas.microsoft.com/office/drawing/2014/main" id="{4CDC79C9-125C-3664-4D65-21D7F7321961}"/>
              </a:ext>
            </a:extLst>
          </p:cNvPr>
          <p:cNvSpPr txBox="1"/>
          <p:nvPr/>
        </p:nvSpPr>
        <p:spPr>
          <a:xfrm rot="16200000">
            <a:off x="6575882" y="1763482"/>
            <a:ext cx="954025" cy="336374"/>
          </a:xfrm>
          <a:prstGeom prst="rect">
            <a:avLst/>
          </a:prstGeom>
        </p:spPr>
        <p:txBody>
          <a:bodyPr vert="horz" wrap="square" lIns="0" tIns="48260" rIns="0" bIns="0" rtlCol="0">
            <a:spAutoFit/>
          </a:bodyPr>
          <a:lstStyle/>
          <a:p>
            <a:pPr marL="12700" marR="5080" algn="just">
              <a:lnSpc>
                <a:spcPct val="88900"/>
              </a:lnSpc>
              <a:spcBef>
                <a:spcPts val="380"/>
              </a:spcBef>
            </a:pPr>
            <a:r>
              <a:rPr lang="de-AT" sz="2100" spc="-50" dirty="0" err="1">
                <a:solidFill>
                  <a:srgbClr val="FFFFFF"/>
                </a:solidFill>
                <a:latin typeface="Calibri"/>
                <a:cs typeface="Calibri"/>
              </a:rPr>
              <a:t>TikTok</a:t>
            </a:r>
            <a:endParaRPr sz="2100" dirty="0">
              <a:latin typeface="Calibri"/>
              <a:cs typeface="Calibri"/>
            </a:endParaRPr>
          </a:p>
        </p:txBody>
      </p:sp>
      <p:grpSp>
        <p:nvGrpSpPr>
          <p:cNvPr id="40" name="Gruppieren 39">
            <a:extLst>
              <a:ext uri="{FF2B5EF4-FFF2-40B4-BE49-F238E27FC236}">
                <a16:creationId xmlns:a16="http://schemas.microsoft.com/office/drawing/2014/main" id="{4914AA3B-CCE1-76D1-9BBC-06B1DC02D174}"/>
              </a:ext>
            </a:extLst>
          </p:cNvPr>
          <p:cNvGrpSpPr/>
          <p:nvPr/>
        </p:nvGrpSpPr>
        <p:grpSpPr>
          <a:xfrm>
            <a:off x="7236969" y="1443853"/>
            <a:ext cx="1525220" cy="3169919"/>
            <a:chOff x="7049945" y="649134"/>
            <a:chExt cx="1525220" cy="3169919"/>
          </a:xfrm>
        </p:grpSpPr>
        <p:sp>
          <p:nvSpPr>
            <p:cNvPr id="41" name="Rechteck 40">
              <a:extLst>
                <a:ext uri="{FF2B5EF4-FFF2-40B4-BE49-F238E27FC236}">
                  <a16:creationId xmlns:a16="http://schemas.microsoft.com/office/drawing/2014/main" id="{441AEF07-6B5E-8495-EB62-C9B5C68EB82E}"/>
                </a:ext>
              </a:extLst>
            </p:cNvPr>
            <p:cNvSpPr/>
            <p:nvPr/>
          </p:nvSpPr>
          <p:spPr>
            <a:xfrm>
              <a:off x="7049945" y="649134"/>
              <a:ext cx="1525220" cy="3169919"/>
            </a:xfrm>
            <a:prstGeom prst="rect">
              <a:avLst/>
            </a:prstGeom>
            <a:solidFill>
              <a:srgbClr val="FFF16B">
                <a:hueOff val="-3259450"/>
                <a:satOff val="-100000"/>
                <a:lumOff val="29019"/>
                <a:alphaOff val="0"/>
              </a:srgbClr>
            </a:solidFill>
            <a:ln w="25400" cap="flat" cmpd="sng" algn="ctr">
              <a:solidFill>
                <a:srgbClr val="FFFFFF">
                  <a:hueOff val="0"/>
                  <a:satOff val="0"/>
                  <a:lumOff val="0"/>
                  <a:alphaOff val="0"/>
                </a:srgbClr>
              </a:solidFill>
              <a:prstDash val="solid"/>
            </a:ln>
            <a:effectLst/>
          </p:spPr>
        </p:sp>
        <p:sp>
          <p:nvSpPr>
            <p:cNvPr id="42" name="Textfeld 41">
              <a:extLst>
                <a:ext uri="{FF2B5EF4-FFF2-40B4-BE49-F238E27FC236}">
                  <a16:creationId xmlns:a16="http://schemas.microsoft.com/office/drawing/2014/main" id="{683D8B20-2A0E-1FED-D7E6-D0F5CD6E5268}"/>
                </a:ext>
              </a:extLst>
            </p:cNvPr>
            <p:cNvSpPr txBox="1"/>
            <p:nvPr/>
          </p:nvSpPr>
          <p:spPr>
            <a:xfrm>
              <a:off x="7049945" y="649134"/>
              <a:ext cx="1525220" cy="3169919"/>
            </a:xfrm>
            <a:prstGeom prst="rect">
              <a:avLst/>
            </a:prstGeom>
            <a:noFill/>
            <a:ln>
              <a:noFill/>
            </a:ln>
            <a:effectLst/>
          </p:spPr>
          <p:txBody>
            <a:bodyPr spcFirstLastPara="0" vert="horz" wrap="square" lIns="99568" tIns="270055" rIns="99568" bIns="99568" numCol="1" spcCol="1270" anchor="t" anchorCtr="0">
              <a:noAutofit/>
            </a:bodyPr>
            <a:lstStyle/>
            <a:p>
              <a:pPr marL="57150" marR="0" lvl="1" indent="-57150" algn="l" defTabSz="488950" eaLnBrk="1" fontAlgn="auto" latinLnBrk="0" hangingPunct="1">
                <a:lnSpc>
                  <a:spcPct val="90000"/>
                </a:lnSpc>
                <a:spcBef>
                  <a:spcPct val="0"/>
                </a:spcBef>
                <a:spcAft>
                  <a:spcPct val="15000"/>
                </a:spcAft>
                <a:buClrTx/>
                <a:buSzTx/>
                <a:buFontTx/>
                <a:buChar char="•"/>
                <a:tabLst/>
                <a:defRPr/>
              </a:pPr>
              <a:r>
                <a:rPr lang="en-IE" sz="1100" dirty="0">
                  <a:solidFill>
                    <a:srgbClr val="000000"/>
                  </a:solidFill>
                  <a:latin typeface="Calibri" panose="020F0502020204030204" pitchFamily="34" charset="0"/>
                  <a:cs typeface="Calibri" panose="020F0502020204030204" pitchFamily="34" charset="0"/>
                </a:rPr>
                <a:t>E</a:t>
              </a:r>
              <a:r>
                <a:rPr kumimoji="0" lang="de-DE" sz="11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ine</a:t>
              </a:r>
              <a:r>
                <a:rPr kumimoji="0" lang="de-DE"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App zum Teilen von Videos, die seit 2020 sehr an Popularität gewonnen hat. </a:t>
              </a:r>
            </a:p>
            <a:p>
              <a:pPr marL="57150" marR="0" lvl="1" indent="-57150" algn="l" defTabSz="488950" eaLnBrk="1" fontAlgn="auto" latinLnBrk="0" hangingPunct="1">
                <a:lnSpc>
                  <a:spcPct val="90000"/>
                </a:lnSpc>
                <a:spcBef>
                  <a:spcPct val="0"/>
                </a:spcBef>
                <a:spcAft>
                  <a:spcPct val="15000"/>
                </a:spcAft>
                <a:buClrTx/>
                <a:buSzTx/>
                <a:buFontTx/>
                <a:buChar char="•"/>
                <a:tabLst/>
                <a:defRPr/>
              </a:pPr>
              <a:r>
                <a:rPr kumimoji="0" lang="de-DE"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Mit </a:t>
              </a:r>
              <a:r>
                <a:rPr kumimoji="0" lang="de-DE" sz="11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TikTok</a:t>
              </a:r>
              <a:r>
                <a:rPr kumimoji="0" lang="de-DE"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können Nutzer*innen Videos von 15 oder 60 Sekunden Länge zu beliebigen Themen erstellen, teilen und erkunden. </a:t>
              </a:r>
            </a:p>
            <a:p>
              <a:pPr marL="57150" marR="0" lvl="1" indent="-57150" algn="l" defTabSz="488950" eaLnBrk="1" fontAlgn="auto" latinLnBrk="0" hangingPunct="1">
                <a:lnSpc>
                  <a:spcPct val="90000"/>
                </a:lnSpc>
                <a:spcBef>
                  <a:spcPct val="0"/>
                </a:spcBef>
                <a:spcAft>
                  <a:spcPct val="15000"/>
                </a:spcAft>
                <a:buClrTx/>
                <a:buSzTx/>
                <a:buFontTx/>
                <a:buChar char="•"/>
                <a:tabLst/>
                <a:defRPr/>
              </a:pPr>
              <a:r>
                <a:rPr kumimoji="0" lang="de-DE" sz="11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TikTok</a:t>
              </a:r>
              <a:r>
                <a:rPr kumimoji="0" lang="de-DE"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wurde bei jungen Menschen immer beliebter, da es ihnen zur Selbstdarstellung dient. </a:t>
              </a:r>
              <a:r>
                <a:rPr kumimoji="0" lang="en-IE"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grpSp>
      <p:pic>
        <p:nvPicPr>
          <p:cNvPr id="25" name="object 25"/>
          <p:cNvPicPr/>
          <p:nvPr/>
        </p:nvPicPr>
        <p:blipFill>
          <a:blip r:embed="rId8" cstate="print"/>
          <a:stretch>
            <a:fillRect/>
          </a:stretch>
        </p:blipFill>
        <p:spPr>
          <a:xfrm>
            <a:off x="6914694" y="964533"/>
            <a:ext cx="612775" cy="612775"/>
          </a:xfrm>
          <a:prstGeom prst="rect">
            <a:avLst/>
          </a:prstGeom>
        </p:spPr>
      </p:pic>
      <p:sp>
        <p:nvSpPr>
          <p:cNvPr id="44" name="object 17">
            <a:extLst>
              <a:ext uri="{FF2B5EF4-FFF2-40B4-BE49-F238E27FC236}">
                <a16:creationId xmlns:a16="http://schemas.microsoft.com/office/drawing/2014/main" id="{766E3B4C-259B-D28A-1639-0F01E8FB92FE}"/>
              </a:ext>
            </a:extLst>
          </p:cNvPr>
          <p:cNvSpPr/>
          <p:nvPr/>
        </p:nvSpPr>
        <p:spPr>
          <a:xfrm>
            <a:off x="6907135" y="964533"/>
            <a:ext cx="612775" cy="612775"/>
          </a:xfrm>
          <a:custGeom>
            <a:avLst/>
            <a:gdLst/>
            <a:ahLst/>
            <a:cxnLst/>
            <a:rect l="l" t="t" r="r" b="b"/>
            <a:pathLst>
              <a:path w="612775" h="612775">
                <a:moveTo>
                  <a:pt x="0" y="612775"/>
                </a:moveTo>
                <a:lnTo>
                  <a:pt x="612775" y="612775"/>
                </a:lnTo>
                <a:lnTo>
                  <a:pt x="612775" y="0"/>
                </a:lnTo>
                <a:lnTo>
                  <a:pt x="0" y="0"/>
                </a:lnTo>
                <a:lnTo>
                  <a:pt x="0" y="612775"/>
                </a:lnTo>
                <a:close/>
              </a:path>
            </a:pathLst>
          </a:custGeom>
          <a:ln w="25400">
            <a:solidFill>
              <a:srgbClr val="FFFFFF"/>
            </a:solidFill>
          </a:ln>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
            <a:ext cx="9143999" cy="5143498"/>
            <a:chOff x="0" y="-52915"/>
            <a:chExt cx="9143999" cy="5143498"/>
          </a:xfrm>
        </p:grpSpPr>
        <p:pic>
          <p:nvPicPr>
            <p:cNvPr id="3" name="object 3"/>
            <p:cNvPicPr/>
            <p:nvPr/>
          </p:nvPicPr>
          <p:blipFill>
            <a:blip r:embed="rId2" cstate="print"/>
            <a:stretch>
              <a:fillRect/>
            </a:stretch>
          </p:blipFill>
          <p:spPr>
            <a:xfrm>
              <a:off x="0" y="-52915"/>
              <a:ext cx="9143999" cy="5143498"/>
            </a:xfrm>
            <a:prstGeom prst="rect">
              <a:avLst/>
            </a:prstGeom>
          </p:spPr>
        </p:pic>
        <p:sp>
          <p:nvSpPr>
            <p:cNvPr id="4" name="object 4"/>
            <p:cNvSpPr/>
            <p:nvPr/>
          </p:nvSpPr>
          <p:spPr>
            <a:xfrm>
              <a:off x="2626359" y="1068705"/>
              <a:ext cx="4107179" cy="507365"/>
            </a:xfrm>
            <a:custGeom>
              <a:avLst/>
              <a:gdLst/>
              <a:ahLst/>
              <a:cxnLst/>
              <a:rect l="l" t="t" r="r" b="b"/>
              <a:pathLst>
                <a:path w="4107179" h="507365">
                  <a:moveTo>
                    <a:pt x="4107180" y="0"/>
                  </a:moveTo>
                  <a:lnTo>
                    <a:pt x="254000" y="0"/>
                  </a:lnTo>
                  <a:lnTo>
                    <a:pt x="0" y="253365"/>
                  </a:lnTo>
                  <a:lnTo>
                    <a:pt x="254000" y="507365"/>
                  </a:lnTo>
                  <a:lnTo>
                    <a:pt x="4107180" y="507365"/>
                  </a:lnTo>
                  <a:lnTo>
                    <a:pt x="4107180" y="0"/>
                  </a:lnTo>
                  <a:close/>
                </a:path>
              </a:pathLst>
            </a:custGeom>
            <a:solidFill>
              <a:srgbClr val="FFEF6B"/>
            </a:solidFill>
          </p:spPr>
          <p:txBody>
            <a:bodyPr wrap="square" lIns="0" tIns="0" rIns="0" bIns="0" rtlCol="0"/>
            <a:lstStyle/>
            <a:p>
              <a:endParaRPr/>
            </a:p>
          </p:txBody>
        </p:sp>
        <p:sp>
          <p:nvSpPr>
            <p:cNvPr id="5" name="object 5"/>
            <p:cNvSpPr/>
            <p:nvPr/>
          </p:nvSpPr>
          <p:spPr>
            <a:xfrm>
              <a:off x="2626359" y="1068705"/>
              <a:ext cx="4107179" cy="507365"/>
            </a:xfrm>
            <a:custGeom>
              <a:avLst/>
              <a:gdLst/>
              <a:ahLst/>
              <a:cxnLst/>
              <a:rect l="l" t="t" r="r" b="b"/>
              <a:pathLst>
                <a:path w="4107179" h="507365">
                  <a:moveTo>
                    <a:pt x="4107180" y="507365"/>
                  </a:moveTo>
                  <a:lnTo>
                    <a:pt x="254000" y="507365"/>
                  </a:lnTo>
                  <a:lnTo>
                    <a:pt x="0" y="253365"/>
                  </a:lnTo>
                  <a:lnTo>
                    <a:pt x="254000" y="0"/>
                  </a:lnTo>
                  <a:lnTo>
                    <a:pt x="4107180" y="0"/>
                  </a:lnTo>
                  <a:lnTo>
                    <a:pt x="4107180" y="507365"/>
                  </a:lnTo>
                  <a:close/>
                </a:path>
              </a:pathLst>
            </a:custGeom>
            <a:ln w="25400">
              <a:solidFill>
                <a:srgbClr val="FFFFFF"/>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618105" y="1233169"/>
              <a:ext cx="212725" cy="247014"/>
            </a:xfrm>
            <a:prstGeom prst="rect">
              <a:avLst/>
            </a:prstGeom>
          </p:spPr>
        </p:pic>
        <p:sp>
          <p:nvSpPr>
            <p:cNvPr id="7" name="object 7"/>
            <p:cNvSpPr/>
            <p:nvPr/>
          </p:nvSpPr>
          <p:spPr>
            <a:xfrm>
              <a:off x="2425064" y="1166494"/>
              <a:ext cx="224154" cy="282575"/>
            </a:xfrm>
            <a:custGeom>
              <a:avLst/>
              <a:gdLst/>
              <a:ahLst/>
              <a:cxnLst/>
              <a:rect l="l" t="t" r="r" b="b"/>
              <a:pathLst>
                <a:path w="224155" h="282575">
                  <a:moveTo>
                    <a:pt x="181610" y="0"/>
                  </a:moveTo>
                  <a:lnTo>
                    <a:pt x="148590" y="22859"/>
                  </a:lnTo>
                  <a:lnTo>
                    <a:pt x="145415" y="34289"/>
                  </a:lnTo>
                  <a:lnTo>
                    <a:pt x="122555" y="40004"/>
                  </a:lnTo>
                  <a:lnTo>
                    <a:pt x="106680" y="52069"/>
                  </a:lnTo>
                  <a:lnTo>
                    <a:pt x="98425" y="63500"/>
                  </a:lnTo>
                  <a:lnTo>
                    <a:pt x="95250" y="68579"/>
                  </a:lnTo>
                  <a:lnTo>
                    <a:pt x="67945" y="116204"/>
                  </a:lnTo>
                  <a:lnTo>
                    <a:pt x="39370" y="142239"/>
                  </a:lnTo>
                  <a:lnTo>
                    <a:pt x="15240" y="158750"/>
                  </a:lnTo>
                  <a:lnTo>
                    <a:pt x="0" y="175894"/>
                  </a:lnTo>
                  <a:lnTo>
                    <a:pt x="1270" y="196214"/>
                  </a:lnTo>
                  <a:lnTo>
                    <a:pt x="47625" y="243839"/>
                  </a:lnTo>
                  <a:lnTo>
                    <a:pt x="87630" y="264794"/>
                  </a:lnTo>
                  <a:lnTo>
                    <a:pt x="130810" y="278764"/>
                  </a:lnTo>
                  <a:lnTo>
                    <a:pt x="168910" y="282575"/>
                  </a:lnTo>
                  <a:lnTo>
                    <a:pt x="196850" y="278129"/>
                  </a:lnTo>
                  <a:lnTo>
                    <a:pt x="212090" y="264159"/>
                  </a:lnTo>
                  <a:lnTo>
                    <a:pt x="212725" y="262889"/>
                  </a:lnTo>
                  <a:lnTo>
                    <a:pt x="160655" y="262889"/>
                  </a:lnTo>
                  <a:lnTo>
                    <a:pt x="130810" y="256539"/>
                  </a:lnTo>
                  <a:lnTo>
                    <a:pt x="62865" y="228600"/>
                  </a:lnTo>
                  <a:lnTo>
                    <a:pt x="22225" y="196214"/>
                  </a:lnTo>
                  <a:lnTo>
                    <a:pt x="19050" y="184150"/>
                  </a:lnTo>
                  <a:lnTo>
                    <a:pt x="27940" y="178434"/>
                  </a:lnTo>
                  <a:lnTo>
                    <a:pt x="45720" y="177164"/>
                  </a:lnTo>
                  <a:lnTo>
                    <a:pt x="207010" y="177164"/>
                  </a:lnTo>
                  <a:lnTo>
                    <a:pt x="207010" y="173354"/>
                  </a:lnTo>
                  <a:lnTo>
                    <a:pt x="220980" y="120650"/>
                  </a:lnTo>
                  <a:lnTo>
                    <a:pt x="222250" y="114934"/>
                  </a:lnTo>
                  <a:lnTo>
                    <a:pt x="224155" y="100964"/>
                  </a:lnTo>
                  <a:lnTo>
                    <a:pt x="221615" y="81914"/>
                  </a:lnTo>
                  <a:lnTo>
                    <a:pt x="209550" y="60959"/>
                  </a:lnTo>
                  <a:lnTo>
                    <a:pt x="216535" y="48259"/>
                  </a:lnTo>
                  <a:lnTo>
                    <a:pt x="193040" y="48259"/>
                  </a:lnTo>
                  <a:lnTo>
                    <a:pt x="188595" y="45719"/>
                  </a:lnTo>
                  <a:lnTo>
                    <a:pt x="184785" y="43814"/>
                  </a:lnTo>
                  <a:lnTo>
                    <a:pt x="175895" y="40004"/>
                  </a:lnTo>
                  <a:lnTo>
                    <a:pt x="170815" y="38100"/>
                  </a:lnTo>
                  <a:lnTo>
                    <a:pt x="166370" y="36829"/>
                  </a:lnTo>
                  <a:lnTo>
                    <a:pt x="166370" y="34289"/>
                  </a:lnTo>
                  <a:lnTo>
                    <a:pt x="167005" y="33019"/>
                  </a:lnTo>
                  <a:lnTo>
                    <a:pt x="167640" y="30479"/>
                  </a:lnTo>
                  <a:lnTo>
                    <a:pt x="170180" y="22859"/>
                  </a:lnTo>
                  <a:lnTo>
                    <a:pt x="179705" y="18414"/>
                  </a:lnTo>
                  <a:lnTo>
                    <a:pt x="213360" y="18414"/>
                  </a:lnTo>
                  <a:lnTo>
                    <a:pt x="206375" y="9525"/>
                  </a:lnTo>
                  <a:lnTo>
                    <a:pt x="200025" y="4444"/>
                  </a:lnTo>
                  <a:lnTo>
                    <a:pt x="196215" y="3175"/>
                  </a:lnTo>
                  <a:lnTo>
                    <a:pt x="181610" y="0"/>
                  </a:lnTo>
                  <a:close/>
                </a:path>
                <a:path w="224155" h="282575">
                  <a:moveTo>
                    <a:pt x="208280" y="203200"/>
                  </a:moveTo>
                  <a:lnTo>
                    <a:pt x="132715" y="203200"/>
                  </a:lnTo>
                  <a:lnTo>
                    <a:pt x="159385" y="217804"/>
                  </a:lnTo>
                  <a:lnTo>
                    <a:pt x="179070" y="232409"/>
                  </a:lnTo>
                  <a:lnTo>
                    <a:pt x="191135" y="245744"/>
                  </a:lnTo>
                  <a:lnTo>
                    <a:pt x="193040" y="256539"/>
                  </a:lnTo>
                  <a:lnTo>
                    <a:pt x="182245" y="262889"/>
                  </a:lnTo>
                  <a:lnTo>
                    <a:pt x="212725" y="262889"/>
                  </a:lnTo>
                  <a:lnTo>
                    <a:pt x="213995" y="241300"/>
                  </a:lnTo>
                  <a:lnTo>
                    <a:pt x="208280" y="212725"/>
                  </a:lnTo>
                  <a:lnTo>
                    <a:pt x="208280" y="203200"/>
                  </a:lnTo>
                  <a:close/>
                </a:path>
                <a:path w="224155" h="282575">
                  <a:moveTo>
                    <a:pt x="207010" y="177164"/>
                  </a:moveTo>
                  <a:lnTo>
                    <a:pt x="45720" y="177164"/>
                  </a:lnTo>
                  <a:lnTo>
                    <a:pt x="69850" y="180975"/>
                  </a:lnTo>
                  <a:lnTo>
                    <a:pt x="99060" y="189229"/>
                  </a:lnTo>
                  <a:lnTo>
                    <a:pt x="93980" y="195579"/>
                  </a:lnTo>
                  <a:lnTo>
                    <a:pt x="91440" y="203200"/>
                  </a:lnTo>
                  <a:lnTo>
                    <a:pt x="92075" y="211454"/>
                  </a:lnTo>
                  <a:lnTo>
                    <a:pt x="95885" y="219075"/>
                  </a:lnTo>
                  <a:lnTo>
                    <a:pt x="102235" y="224154"/>
                  </a:lnTo>
                  <a:lnTo>
                    <a:pt x="109855" y="226694"/>
                  </a:lnTo>
                  <a:lnTo>
                    <a:pt x="117475" y="226059"/>
                  </a:lnTo>
                  <a:lnTo>
                    <a:pt x="125095" y="222250"/>
                  </a:lnTo>
                  <a:lnTo>
                    <a:pt x="130810" y="217804"/>
                  </a:lnTo>
                  <a:lnTo>
                    <a:pt x="133350" y="210819"/>
                  </a:lnTo>
                  <a:lnTo>
                    <a:pt x="132715" y="203200"/>
                  </a:lnTo>
                  <a:lnTo>
                    <a:pt x="208280" y="203200"/>
                  </a:lnTo>
                  <a:lnTo>
                    <a:pt x="207010" y="177164"/>
                  </a:lnTo>
                  <a:close/>
                </a:path>
                <a:path w="224155" h="282575">
                  <a:moveTo>
                    <a:pt x="213360" y="18414"/>
                  </a:moveTo>
                  <a:lnTo>
                    <a:pt x="179705" y="18414"/>
                  </a:lnTo>
                  <a:lnTo>
                    <a:pt x="195580" y="24129"/>
                  </a:lnTo>
                  <a:lnTo>
                    <a:pt x="200025" y="33654"/>
                  </a:lnTo>
                  <a:lnTo>
                    <a:pt x="196850" y="41909"/>
                  </a:lnTo>
                  <a:lnTo>
                    <a:pt x="196215" y="42544"/>
                  </a:lnTo>
                  <a:lnTo>
                    <a:pt x="196850" y="43179"/>
                  </a:lnTo>
                  <a:lnTo>
                    <a:pt x="194310" y="46989"/>
                  </a:lnTo>
                  <a:lnTo>
                    <a:pt x="193040" y="48259"/>
                  </a:lnTo>
                  <a:lnTo>
                    <a:pt x="216535" y="48259"/>
                  </a:lnTo>
                  <a:lnTo>
                    <a:pt x="218440" y="34925"/>
                  </a:lnTo>
                  <a:lnTo>
                    <a:pt x="218440" y="34289"/>
                  </a:lnTo>
                  <a:lnTo>
                    <a:pt x="215265" y="20954"/>
                  </a:lnTo>
                  <a:lnTo>
                    <a:pt x="213360" y="18414"/>
                  </a:lnTo>
                  <a:close/>
                </a:path>
              </a:pathLst>
            </a:custGeom>
            <a:solidFill>
              <a:srgbClr val="FFF8C5"/>
            </a:solidFill>
          </p:spPr>
          <p:txBody>
            <a:bodyPr wrap="square" lIns="0" tIns="0" rIns="0" bIns="0" rtlCol="0"/>
            <a:lstStyle/>
            <a:p>
              <a:endParaRPr/>
            </a:p>
          </p:txBody>
        </p:sp>
        <p:sp>
          <p:nvSpPr>
            <p:cNvPr id="8" name="object 8"/>
            <p:cNvSpPr/>
            <p:nvPr/>
          </p:nvSpPr>
          <p:spPr>
            <a:xfrm>
              <a:off x="2373630" y="1068705"/>
              <a:ext cx="507365" cy="507365"/>
            </a:xfrm>
            <a:custGeom>
              <a:avLst/>
              <a:gdLst/>
              <a:ahLst/>
              <a:cxnLst/>
              <a:rect l="l" t="t" r="r" b="b"/>
              <a:pathLst>
                <a:path w="507364" h="507365">
                  <a:moveTo>
                    <a:pt x="0" y="253365"/>
                  </a:moveTo>
                  <a:lnTo>
                    <a:pt x="3809" y="208280"/>
                  </a:lnTo>
                  <a:lnTo>
                    <a:pt x="15875" y="165100"/>
                  </a:lnTo>
                  <a:lnTo>
                    <a:pt x="34925" y="125730"/>
                  </a:lnTo>
                  <a:lnTo>
                    <a:pt x="59689" y="90170"/>
                  </a:lnTo>
                  <a:lnTo>
                    <a:pt x="90169" y="59690"/>
                  </a:lnTo>
                  <a:lnTo>
                    <a:pt x="125730" y="34290"/>
                  </a:lnTo>
                  <a:lnTo>
                    <a:pt x="165100" y="15875"/>
                  </a:lnTo>
                  <a:lnTo>
                    <a:pt x="208280" y="3810"/>
                  </a:lnTo>
                  <a:lnTo>
                    <a:pt x="254000" y="0"/>
                  </a:lnTo>
                  <a:lnTo>
                    <a:pt x="299084" y="3810"/>
                  </a:lnTo>
                  <a:lnTo>
                    <a:pt x="342264" y="15875"/>
                  </a:lnTo>
                  <a:lnTo>
                    <a:pt x="381634" y="34290"/>
                  </a:lnTo>
                  <a:lnTo>
                    <a:pt x="417194" y="59690"/>
                  </a:lnTo>
                  <a:lnTo>
                    <a:pt x="447675" y="90170"/>
                  </a:lnTo>
                  <a:lnTo>
                    <a:pt x="473075" y="125730"/>
                  </a:lnTo>
                  <a:lnTo>
                    <a:pt x="491489" y="165100"/>
                  </a:lnTo>
                  <a:lnTo>
                    <a:pt x="503555" y="208280"/>
                  </a:lnTo>
                  <a:lnTo>
                    <a:pt x="507364" y="253365"/>
                  </a:lnTo>
                  <a:lnTo>
                    <a:pt x="503555" y="299085"/>
                  </a:lnTo>
                  <a:lnTo>
                    <a:pt x="491489" y="342265"/>
                  </a:lnTo>
                  <a:lnTo>
                    <a:pt x="473075" y="381635"/>
                  </a:lnTo>
                  <a:lnTo>
                    <a:pt x="447675" y="417195"/>
                  </a:lnTo>
                  <a:lnTo>
                    <a:pt x="417194" y="447675"/>
                  </a:lnTo>
                  <a:lnTo>
                    <a:pt x="381634" y="472440"/>
                  </a:lnTo>
                  <a:lnTo>
                    <a:pt x="342264" y="491490"/>
                  </a:lnTo>
                  <a:lnTo>
                    <a:pt x="299084" y="502920"/>
                  </a:lnTo>
                  <a:lnTo>
                    <a:pt x="254000" y="507365"/>
                  </a:lnTo>
                  <a:lnTo>
                    <a:pt x="208280" y="502920"/>
                  </a:lnTo>
                  <a:lnTo>
                    <a:pt x="165100" y="491490"/>
                  </a:lnTo>
                  <a:lnTo>
                    <a:pt x="125730" y="472440"/>
                  </a:lnTo>
                  <a:lnTo>
                    <a:pt x="90169" y="447675"/>
                  </a:lnTo>
                  <a:lnTo>
                    <a:pt x="59689" y="417195"/>
                  </a:lnTo>
                  <a:lnTo>
                    <a:pt x="34925" y="381635"/>
                  </a:lnTo>
                  <a:lnTo>
                    <a:pt x="15875" y="342265"/>
                  </a:lnTo>
                  <a:lnTo>
                    <a:pt x="3809" y="299085"/>
                  </a:lnTo>
                  <a:lnTo>
                    <a:pt x="0" y="253365"/>
                  </a:lnTo>
                  <a:close/>
                </a:path>
              </a:pathLst>
            </a:custGeom>
            <a:ln w="25400">
              <a:solidFill>
                <a:srgbClr val="FFFFFF"/>
              </a:solidFill>
            </a:ln>
          </p:spPr>
          <p:txBody>
            <a:bodyPr wrap="square" lIns="0" tIns="0" rIns="0" bIns="0" rtlCol="0"/>
            <a:lstStyle/>
            <a:p>
              <a:endParaRPr/>
            </a:p>
          </p:txBody>
        </p:sp>
        <p:sp>
          <p:nvSpPr>
            <p:cNvPr id="9" name="object 9"/>
            <p:cNvSpPr/>
            <p:nvPr/>
          </p:nvSpPr>
          <p:spPr>
            <a:xfrm>
              <a:off x="2626359" y="1728470"/>
              <a:ext cx="4107179" cy="507365"/>
            </a:xfrm>
            <a:custGeom>
              <a:avLst/>
              <a:gdLst/>
              <a:ahLst/>
              <a:cxnLst/>
              <a:rect l="l" t="t" r="r" b="b"/>
              <a:pathLst>
                <a:path w="4107179" h="507364">
                  <a:moveTo>
                    <a:pt x="4107180" y="0"/>
                  </a:moveTo>
                  <a:lnTo>
                    <a:pt x="254000" y="0"/>
                  </a:lnTo>
                  <a:lnTo>
                    <a:pt x="0" y="253999"/>
                  </a:lnTo>
                  <a:lnTo>
                    <a:pt x="254000" y="507364"/>
                  </a:lnTo>
                  <a:lnTo>
                    <a:pt x="4107180" y="507364"/>
                  </a:lnTo>
                  <a:lnTo>
                    <a:pt x="4107180" y="0"/>
                  </a:lnTo>
                  <a:close/>
                </a:path>
              </a:pathLst>
            </a:custGeom>
            <a:solidFill>
              <a:srgbClr val="F3D992"/>
            </a:solidFill>
          </p:spPr>
          <p:txBody>
            <a:bodyPr wrap="square" lIns="0" tIns="0" rIns="0" bIns="0" rtlCol="0"/>
            <a:lstStyle/>
            <a:p>
              <a:endParaRPr/>
            </a:p>
          </p:txBody>
        </p:sp>
        <p:sp>
          <p:nvSpPr>
            <p:cNvPr id="10" name="object 10"/>
            <p:cNvSpPr/>
            <p:nvPr/>
          </p:nvSpPr>
          <p:spPr>
            <a:xfrm>
              <a:off x="2626359" y="1728470"/>
              <a:ext cx="4107179" cy="507365"/>
            </a:xfrm>
            <a:custGeom>
              <a:avLst/>
              <a:gdLst/>
              <a:ahLst/>
              <a:cxnLst/>
              <a:rect l="l" t="t" r="r" b="b"/>
              <a:pathLst>
                <a:path w="4107179" h="507364">
                  <a:moveTo>
                    <a:pt x="4107180" y="507364"/>
                  </a:moveTo>
                  <a:lnTo>
                    <a:pt x="254000" y="507364"/>
                  </a:lnTo>
                  <a:lnTo>
                    <a:pt x="0" y="253999"/>
                  </a:lnTo>
                  <a:lnTo>
                    <a:pt x="254000" y="0"/>
                  </a:lnTo>
                  <a:lnTo>
                    <a:pt x="4107180" y="0"/>
                  </a:lnTo>
                  <a:lnTo>
                    <a:pt x="4107180" y="507364"/>
                  </a:lnTo>
                  <a:close/>
                </a:path>
              </a:pathLst>
            </a:custGeom>
            <a:ln w="25400">
              <a:solidFill>
                <a:srgbClr val="FFFFFF"/>
              </a:solidFill>
            </a:ln>
          </p:spPr>
          <p:txBody>
            <a:bodyPr wrap="square" lIns="0" tIns="0" rIns="0" bIns="0" rtlCol="0"/>
            <a:lstStyle/>
            <a:p>
              <a:endParaRPr/>
            </a:p>
          </p:txBody>
        </p:sp>
        <p:sp>
          <p:nvSpPr>
            <p:cNvPr id="11" name="object 11"/>
            <p:cNvSpPr/>
            <p:nvPr/>
          </p:nvSpPr>
          <p:spPr>
            <a:xfrm>
              <a:off x="2481580" y="1792604"/>
              <a:ext cx="292735" cy="381635"/>
            </a:xfrm>
            <a:custGeom>
              <a:avLst/>
              <a:gdLst/>
              <a:ahLst/>
              <a:cxnLst/>
              <a:rect l="l" t="t" r="r" b="b"/>
              <a:pathLst>
                <a:path w="292735" h="381635">
                  <a:moveTo>
                    <a:pt x="146684" y="0"/>
                  </a:moveTo>
                  <a:lnTo>
                    <a:pt x="103505" y="8890"/>
                  </a:lnTo>
                  <a:lnTo>
                    <a:pt x="68580" y="32385"/>
                  </a:lnTo>
                  <a:lnTo>
                    <a:pt x="45084" y="67310"/>
                  </a:lnTo>
                  <a:lnTo>
                    <a:pt x="36830" y="109855"/>
                  </a:lnTo>
                  <a:lnTo>
                    <a:pt x="36830" y="170180"/>
                  </a:lnTo>
                  <a:lnTo>
                    <a:pt x="0" y="172720"/>
                  </a:lnTo>
                  <a:lnTo>
                    <a:pt x="0" y="370840"/>
                  </a:lnTo>
                  <a:lnTo>
                    <a:pt x="146684" y="381635"/>
                  </a:lnTo>
                  <a:lnTo>
                    <a:pt x="292734" y="370840"/>
                  </a:lnTo>
                  <a:lnTo>
                    <a:pt x="292734" y="329565"/>
                  </a:lnTo>
                  <a:lnTo>
                    <a:pt x="135889" y="329565"/>
                  </a:lnTo>
                  <a:lnTo>
                    <a:pt x="135889" y="301625"/>
                  </a:lnTo>
                  <a:lnTo>
                    <a:pt x="127634" y="297180"/>
                  </a:lnTo>
                  <a:lnTo>
                    <a:pt x="121284" y="290195"/>
                  </a:lnTo>
                  <a:lnTo>
                    <a:pt x="116839" y="281940"/>
                  </a:lnTo>
                  <a:lnTo>
                    <a:pt x="114934" y="271780"/>
                  </a:lnTo>
                  <a:lnTo>
                    <a:pt x="117475" y="259715"/>
                  </a:lnTo>
                  <a:lnTo>
                    <a:pt x="124459" y="249555"/>
                  </a:lnTo>
                  <a:lnTo>
                    <a:pt x="133984" y="243205"/>
                  </a:lnTo>
                  <a:lnTo>
                    <a:pt x="146684" y="240665"/>
                  </a:lnTo>
                  <a:lnTo>
                    <a:pt x="292734" y="240665"/>
                  </a:lnTo>
                  <a:lnTo>
                    <a:pt x="292734" y="172720"/>
                  </a:lnTo>
                  <a:lnTo>
                    <a:pt x="255905" y="170180"/>
                  </a:lnTo>
                  <a:lnTo>
                    <a:pt x="255905" y="167640"/>
                  </a:lnTo>
                  <a:lnTo>
                    <a:pt x="67944" y="167640"/>
                  </a:lnTo>
                  <a:lnTo>
                    <a:pt x="67944" y="109855"/>
                  </a:lnTo>
                  <a:lnTo>
                    <a:pt x="74294" y="79375"/>
                  </a:lnTo>
                  <a:lnTo>
                    <a:pt x="90805" y="54610"/>
                  </a:lnTo>
                  <a:lnTo>
                    <a:pt x="115569" y="37465"/>
                  </a:lnTo>
                  <a:lnTo>
                    <a:pt x="146684" y="31750"/>
                  </a:lnTo>
                  <a:lnTo>
                    <a:pt x="222884" y="31750"/>
                  </a:lnTo>
                  <a:lnTo>
                    <a:pt x="189230" y="8890"/>
                  </a:lnTo>
                  <a:lnTo>
                    <a:pt x="146684" y="0"/>
                  </a:lnTo>
                  <a:close/>
                </a:path>
                <a:path w="292735" h="381635">
                  <a:moveTo>
                    <a:pt x="292734" y="240665"/>
                  </a:moveTo>
                  <a:lnTo>
                    <a:pt x="146684" y="240665"/>
                  </a:lnTo>
                  <a:lnTo>
                    <a:pt x="158750" y="243205"/>
                  </a:lnTo>
                  <a:lnTo>
                    <a:pt x="168275" y="249555"/>
                  </a:lnTo>
                  <a:lnTo>
                    <a:pt x="175259" y="259715"/>
                  </a:lnTo>
                  <a:lnTo>
                    <a:pt x="177800" y="271780"/>
                  </a:lnTo>
                  <a:lnTo>
                    <a:pt x="175894" y="281305"/>
                  </a:lnTo>
                  <a:lnTo>
                    <a:pt x="172084" y="290195"/>
                  </a:lnTo>
                  <a:lnTo>
                    <a:pt x="165100" y="297180"/>
                  </a:lnTo>
                  <a:lnTo>
                    <a:pt x="156844" y="301625"/>
                  </a:lnTo>
                  <a:lnTo>
                    <a:pt x="156844" y="329565"/>
                  </a:lnTo>
                  <a:lnTo>
                    <a:pt x="292734" y="329565"/>
                  </a:lnTo>
                  <a:lnTo>
                    <a:pt x="292734" y="240665"/>
                  </a:lnTo>
                  <a:close/>
                </a:path>
                <a:path w="292735" h="381635">
                  <a:moveTo>
                    <a:pt x="146684" y="161925"/>
                  </a:moveTo>
                  <a:lnTo>
                    <a:pt x="67944" y="167640"/>
                  </a:lnTo>
                  <a:lnTo>
                    <a:pt x="224789" y="167640"/>
                  </a:lnTo>
                  <a:lnTo>
                    <a:pt x="146684" y="161925"/>
                  </a:lnTo>
                  <a:close/>
                </a:path>
                <a:path w="292735" h="381635">
                  <a:moveTo>
                    <a:pt x="222884" y="31750"/>
                  </a:moveTo>
                  <a:lnTo>
                    <a:pt x="146684" y="31750"/>
                  </a:lnTo>
                  <a:lnTo>
                    <a:pt x="177164" y="37465"/>
                  </a:lnTo>
                  <a:lnTo>
                    <a:pt x="201930" y="54610"/>
                  </a:lnTo>
                  <a:lnTo>
                    <a:pt x="218439" y="79375"/>
                  </a:lnTo>
                  <a:lnTo>
                    <a:pt x="224789" y="109855"/>
                  </a:lnTo>
                  <a:lnTo>
                    <a:pt x="224789" y="167640"/>
                  </a:lnTo>
                  <a:lnTo>
                    <a:pt x="255905" y="167640"/>
                  </a:lnTo>
                  <a:lnTo>
                    <a:pt x="255905" y="109855"/>
                  </a:lnTo>
                  <a:lnTo>
                    <a:pt x="247650" y="67310"/>
                  </a:lnTo>
                  <a:lnTo>
                    <a:pt x="224155" y="32385"/>
                  </a:lnTo>
                  <a:lnTo>
                    <a:pt x="222884" y="31750"/>
                  </a:lnTo>
                  <a:close/>
                </a:path>
              </a:pathLst>
            </a:custGeom>
            <a:solidFill>
              <a:srgbClr val="F9EED5"/>
            </a:solidFill>
          </p:spPr>
          <p:txBody>
            <a:bodyPr wrap="square" lIns="0" tIns="0" rIns="0" bIns="0" rtlCol="0"/>
            <a:lstStyle/>
            <a:p>
              <a:endParaRPr/>
            </a:p>
          </p:txBody>
        </p:sp>
        <p:sp>
          <p:nvSpPr>
            <p:cNvPr id="12" name="object 12"/>
            <p:cNvSpPr/>
            <p:nvPr/>
          </p:nvSpPr>
          <p:spPr>
            <a:xfrm>
              <a:off x="2373630" y="1728470"/>
              <a:ext cx="507365" cy="507365"/>
            </a:xfrm>
            <a:custGeom>
              <a:avLst/>
              <a:gdLst/>
              <a:ahLst/>
              <a:cxnLst/>
              <a:rect l="l" t="t" r="r" b="b"/>
              <a:pathLst>
                <a:path w="507364" h="507364">
                  <a:moveTo>
                    <a:pt x="0" y="253999"/>
                  </a:moveTo>
                  <a:lnTo>
                    <a:pt x="3809" y="208279"/>
                  </a:lnTo>
                  <a:lnTo>
                    <a:pt x="15875" y="165099"/>
                  </a:lnTo>
                  <a:lnTo>
                    <a:pt x="34925" y="125729"/>
                  </a:lnTo>
                  <a:lnTo>
                    <a:pt x="59689" y="90169"/>
                  </a:lnTo>
                  <a:lnTo>
                    <a:pt x="90169" y="59689"/>
                  </a:lnTo>
                  <a:lnTo>
                    <a:pt x="125730" y="34925"/>
                  </a:lnTo>
                  <a:lnTo>
                    <a:pt x="165100" y="15875"/>
                  </a:lnTo>
                  <a:lnTo>
                    <a:pt x="208280" y="3809"/>
                  </a:lnTo>
                  <a:lnTo>
                    <a:pt x="254000" y="0"/>
                  </a:lnTo>
                  <a:lnTo>
                    <a:pt x="299084" y="3809"/>
                  </a:lnTo>
                  <a:lnTo>
                    <a:pt x="342264" y="15875"/>
                  </a:lnTo>
                  <a:lnTo>
                    <a:pt x="381634" y="34925"/>
                  </a:lnTo>
                  <a:lnTo>
                    <a:pt x="417194" y="59689"/>
                  </a:lnTo>
                  <a:lnTo>
                    <a:pt x="447675" y="90169"/>
                  </a:lnTo>
                  <a:lnTo>
                    <a:pt x="473075" y="125729"/>
                  </a:lnTo>
                  <a:lnTo>
                    <a:pt x="491489" y="165099"/>
                  </a:lnTo>
                  <a:lnTo>
                    <a:pt x="503555" y="208279"/>
                  </a:lnTo>
                  <a:lnTo>
                    <a:pt x="507364" y="253999"/>
                  </a:lnTo>
                  <a:lnTo>
                    <a:pt x="503555" y="299084"/>
                  </a:lnTo>
                  <a:lnTo>
                    <a:pt x="491489" y="342264"/>
                  </a:lnTo>
                  <a:lnTo>
                    <a:pt x="473075" y="381634"/>
                  </a:lnTo>
                  <a:lnTo>
                    <a:pt x="447675" y="417194"/>
                  </a:lnTo>
                  <a:lnTo>
                    <a:pt x="417194" y="447674"/>
                  </a:lnTo>
                  <a:lnTo>
                    <a:pt x="381634" y="473074"/>
                  </a:lnTo>
                  <a:lnTo>
                    <a:pt x="342264" y="491489"/>
                  </a:lnTo>
                  <a:lnTo>
                    <a:pt x="299084" y="503554"/>
                  </a:lnTo>
                  <a:lnTo>
                    <a:pt x="254000" y="507364"/>
                  </a:lnTo>
                  <a:lnTo>
                    <a:pt x="208280" y="503554"/>
                  </a:lnTo>
                  <a:lnTo>
                    <a:pt x="165100" y="491489"/>
                  </a:lnTo>
                  <a:lnTo>
                    <a:pt x="125730" y="473074"/>
                  </a:lnTo>
                  <a:lnTo>
                    <a:pt x="90169" y="447674"/>
                  </a:lnTo>
                  <a:lnTo>
                    <a:pt x="59689" y="417194"/>
                  </a:lnTo>
                  <a:lnTo>
                    <a:pt x="34925" y="381634"/>
                  </a:lnTo>
                  <a:lnTo>
                    <a:pt x="15875" y="342264"/>
                  </a:lnTo>
                  <a:lnTo>
                    <a:pt x="3809" y="299084"/>
                  </a:lnTo>
                  <a:lnTo>
                    <a:pt x="0" y="253999"/>
                  </a:lnTo>
                  <a:close/>
                </a:path>
              </a:pathLst>
            </a:custGeom>
            <a:ln w="25400">
              <a:solidFill>
                <a:srgbClr val="FFFFFF"/>
              </a:solidFill>
            </a:ln>
          </p:spPr>
          <p:txBody>
            <a:bodyPr wrap="square" lIns="0" tIns="0" rIns="0" bIns="0" rtlCol="0"/>
            <a:lstStyle/>
            <a:p>
              <a:endParaRPr/>
            </a:p>
          </p:txBody>
        </p:sp>
        <p:sp>
          <p:nvSpPr>
            <p:cNvPr id="13" name="object 13"/>
            <p:cNvSpPr/>
            <p:nvPr/>
          </p:nvSpPr>
          <p:spPr>
            <a:xfrm>
              <a:off x="2626359" y="2386964"/>
              <a:ext cx="4107179" cy="507365"/>
            </a:xfrm>
            <a:custGeom>
              <a:avLst/>
              <a:gdLst/>
              <a:ahLst/>
              <a:cxnLst/>
              <a:rect l="l" t="t" r="r" b="b"/>
              <a:pathLst>
                <a:path w="4107179" h="507364">
                  <a:moveTo>
                    <a:pt x="4107180" y="0"/>
                  </a:moveTo>
                  <a:lnTo>
                    <a:pt x="254000" y="0"/>
                  </a:lnTo>
                  <a:lnTo>
                    <a:pt x="0" y="253365"/>
                  </a:lnTo>
                  <a:lnTo>
                    <a:pt x="254000" y="507365"/>
                  </a:lnTo>
                  <a:lnTo>
                    <a:pt x="4107180" y="507365"/>
                  </a:lnTo>
                  <a:lnTo>
                    <a:pt x="4107180" y="0"/>
                  </a:lnTo>
                  <a:close/>
                </a:path>
              </a:pathLst>
            </a:custGeom>
            <a:solidFill>
              <a:srgbClr val="EBD3B8"/>
            </a:solidFill>
          </p:spPr>
          <p:txBody>
            <a:bodyPr wrap="square" lIns="0" tIns="0" rIns="0" bIns="0" rtlCol="0"/>
            <a:lstStyle/>
            <a:p>
              <a:endParaRPr/>
            </a:p>
          </p:txBody>
        </p:sp>
        <p:sp>
          <p:nvSpPr>
            <p:cNvPr id="14" name="object 14"/>
            <p:cNvSpPr/>
            <p:nvPr/>
          </p:nvSpPr>
          <p:spPr>
            <a:xfrm>
              <a:off x="2626359" y="2386964"/>
              <a:ext cx="4107179" cy="507365"/>
            </a:xfrm>
            <a:custGeom>
              <a:avLst/>
              <a:gdLst/>
              <a:ahLst/>
              <a:cxnLst/>
              <a:rect l="l" t="t" r="r" b="b"/>
              <a:pathLst>
                <a:path w="4107179" h="507364">
                  <a:moveTo>
                    <a:pt x="4107180" y="507365"/>
                  </a:moveTo>
                  <a:lnTo>
                    <a:pt x="254000" y="507365"/>
                  </a:lnTo>
                  <a:lnTo>
                    <a:pt x="0" y="253365"/>
                  </a:lnTo>
                  <a:lnTo>
                    <a:pt x="254000" y="0"/>
                  </a:lnTo>
                  <a:lnTo>
                    <a:pt x="4107180" y="0"/>
                  </a:lnTo>
                  <a:lnTo>
                    <a:pt x="4107180" y="507365"/>
                  </a:lnTo>
                  <a:close/>
                </a:path>
              </a:pathLst>
            </a:custGeom>
            <a:ln w="25400">
              <a:solidFill>
                <a:srgbClr val="FFFFFF"/>
              </a:solidFill>
            </a:ln>
          </p:spPr>
          <p:txBody>
            <a:bodyPr wrap="square" lIns="0" tIns="0" rIns="0" bIns="0" rtlCol="0"/>
            <a:lstStyle/>
            <a:p>
              <a:endParaRPr/>
            </a:p>
          </p:txBody>
        </p:sp>
        <p:sp>
          <p:nvSpPr>
            <p:cNvPr id="15" name="object 15"/>
            <p:cNvSpPr/>
            <p:nvPr/>
          </p:nvSpPr>
          <p:spPr>
            <a:xfrm>
              <a:off x="2418714" y="2516504"/>
              <a:ext cx="417195" cy="250825"/>
            </a:xfrm>
            <a:custGeom>
              <a:avLst/>
              <a:gdLst/>
              <a:ahLst/>
              <a:cxnLst/>
              <a:rect l="l" t="t" r="r" b="b"/>
              <a:pathLst>
                <a:path w="417194" h="250825">
                  <a:moveTo>
                    <a:pt x="208915" y="0"/>
                  </a:moveTo>
                  <a:lnTo>
                    <a:pt x="154305" y="8889"/>
                  </a:lnTo>
                  <a:lnTo>
                    <a:pt x="105410" y="30480"/>
                  </a:lnTo>
                  <a:lnTo>
                    <a:pt x="62865" y="60325"/>
                  </a:lnTo>
                  <a:lnTo>
                    <a:pt x="29210" y="90805"/>
                  </a:lnTo>
                  <a:lnTo>
                    <a:pt x="1270" y="123825"/>
                  </a:lnTo>
                  <a:lnTo>
                    <a:pt x="0" y="132080"/>
                  </a:lnTo>
                  <a:lnTo>
                    <a:pt x="1905" y="140334"/>
                  </a:lnTo>
                  <a:lnTo>
                    <a:pt x="30480" y="170814"/>
                  </a:lnTo>
                  <a:lnTo>
                    <a:pt x="64135" y="198119"/>
                  </a:lnTo>
                  <a:lnTo>
                    <a:pt x="106680" y="224155"/>
                  </a:lnTo>
                  <a:lnTo>
                    <a:pt x="154940" y="243205"/>
                  </a:lnTo>
                  <a:lnTo>
                    <a:pt x="208915" y="250825"/>
                  </a:lnTo>
                  <a:lnTo>
                    <a:pt x="262255" y="243205"/>
                  </a:lnTo>
                  <a:lnTo>
                    <a:pt x="311150" y="224155"/>
                  </a:lnTo>
                  <a:lnTo>
                    <a:pt x="335280" y="208914"/>
                  </a:lnTo>
                  <a:lnTo>
                    <a:pt x="208915" y="208914"/>
                  </a:lnTo>
                  <a:lnTo>
                    <a:pt x="175895" y="202564"/>
                  </a:lnTo>
                  <a:lnTo>
                    <a:pt x="173355" y="200659"/>
                  </a:lnTo>
                  <a:lnTo>
                    <a:pt x="135890" y="200659"/>
                  </a:lnTo>
                  <a:lnTo>
                    <a:pt x="105410" y="184784"/>
                  </a:lnTo>
                  <a:lnTo>
                    <a:pt x="78105" y="166369"/>
                  </a:lnTo>
                  <a:lnTo>
                    <a:pt x="54610" y="147955"/>
                  </a:lnTo>
                  <a:lnTo>
                    <a:pt x="36830" y="131444"/>
                  </a:lnTo>
                  <a:lnTo>
                    <a:pt x="46355" y="121284"/>
                  </a:lnTo>
                  <a:lnTo>
                    <a:pt x="76200" y="92709"/>
                  </a:lnTo>
                  <a:lnTo>
                    <a:pt x="116840" y="63500"/>
                  </a:lnTo>
                  <a:lnTo>
                    <a:pt x="131445" y="55244"/>
                  </a:lnTo>
                  <a:lnTo>
                    <a:pt x="165735" y="55244"/>
                  </a:lnTo>
                  <a:lnTo>
                    <a:pt x="175895" y="48259"/>
                  </a:lnTo>
                  <a:lnTo>
                    <a:pt x="208915" y="41909"/>
                  </a:lnTo>
                  <a:lnTo>
                    <a:pt x="327660" y="41909"/>
                  </a:lnTo>
                  <a:lnTo>
                    <a:pt x="311785" y="30480"/>
                  </a:lnTo>
                  <a:lnTo>
                    <a:pt x="262890" y="8889"/>
                  </a:lnTo>
                  <a:lnTo>
                    <a:pt x="208915" y="0"/>
                  </a:lnTo>
                  <a:close/>
                </a:path>
                <a:path w="417194" h="250825">
                  <a:moveTo>
                    <a:pt x="327660" y="41909"/>
                  </a:moveTo>
                  <a:lnTo>
                    <a:pt x="208915" y="41909"/>
                  </a:lnTo>
                  <a:lnTo>
                    <a:pt x="241300" y="48259"/>
                  </a:lnTo>
                  <a:lnTo>
                    <a:pt x="267335" y="66039"/>
                  </a:lnTo>
                  <a:lnTo>
                    <a:pt x="285750" y="92709"/>
                  </a:lnTo>
                  <a:lnTo>
                    <a:pt x="292100" y="125094"/>
                  </a:lnTo>
                  <a:lnTo>
                    <a:pt x="285750" y="158114"/>
                  </a:lnTo>
                  <a:lnTo>
                    <a:pt x="267335" y="184150"/>
                  </a:lnTo>
                  <a:lnTo>
                    <a:pt x="241300" y="202564"/>
                  </a:lnTo>
                  <a:lnTo>
                    <a:pt x="208915" y="208914"/>
                  </a:lnTo>
                  <a:lnTo>
                    <a:pt x="335280" y="208914"/>
                  </a:lnTo>
                  <a:lnTo>
                    <a:pt x="348615" y="200659"/>
                  </a:lnTo>
                  <a:lnTo>
                    <a:pt x="281305" y="200659"/>
                  </a:lnTo>
                  <a:lnTo>
                    <a:pt x="304800" y="167005"/>
                  </a:lnTo>
                  <a:lnTo>
                    <a:pt x="313055" y="128905"/>
                  </a:lnTo>
                  <a:lnTo>
                    <a:pt x="306705" y="89534"/>
                  </a:lnTo>
                  <a:lnTo>
                    <a:pt x="285115" y="54609"/>
                  </a:lnTo>
                  <a:lnTo>
                    <a:pt x="346710" y="54609"/>
                  </a:lnTo>
                  <a:lnTo>
                    <a:pt x="327660" y="41909"/>
                  </a:lnTo>
                  <a:close/>
                </a:path>
                <a:path w="417194" h="250825">
                  <a:moveTo>
                    <a:pt x="165735" y="55244"/>
                  </a:moveTo>
                  <a:lnTo>
                    <a:pt x="131445" y="55244"/>
                  </a:lnTo>
                  <a:lnTo>
                    <a:pt x="110490" y="90169"/>
                  </a:lnTo>
                  <a:lnTo>
                    <a:pt x="104140" y="128905"/>
                  </a:lnTo>
                  <a:lnTo>
                    <a:pt x="113030" y="167005"/>
                  </a:lnTo>
                  <a:lnTo>
                    <a:pt x="135890" y="200659"/>
                  </a:lnTo>
                  <a:lnTo>
                    <a:pt x="173355" y="200659"/>
                  </a:lnTo>
                  <a:lnTo>
                    <a:pt x="149860" y="184150"/>
                  </a:lnTo>
                  <a:lnTo>
                    <a:pt x="131445" y="158114"/>
                  </a:lnTo>
                  <a:lnTo>
                    <a:pt x="125095" y="125094"/>
                  </a:lnTo>
                  <a:lnTo>
                    <a:pt x="131445" y="92709"/>
                  </a:lnTo>
                  <a:lnTo>
                    <a:pt x="132080" y="92709"/>
                  </a:lnTo>
                  <a:lnTo>
                    <a:pt x="149860" y="66039"/>
                  </a:lnTo>
                  <a:lnTo>
                    <a:pt x="165735" y="55244"/>
                  </a:lnTo>
                  <a:close/>
                </a:path>
                <a:path w="417194" h="250825">
                  <a:moveTo>
                    <a:pt x="346710" y="54609"/>
                  </a:moveTo>
                  <a:lnTo>
                    <a:pt x="285115" y="54609"/>
                  </a:lnTo>
                  <a:lnTo>
                    <a:pt x="314960" y="73025"/>
                  </a:lnTo>
                  <a:lnTo>
                    <a:pt x="340995" y="92709"/>
                  </a:lnTo>
                  <a:lnTo>
                    <a:pt x="363220" y="113030"/>
                  </a:lnTo>
                  <a:lnTo>
                    <a:pt x="380365" y="131444"/>
                  </a:lnTo>
                  <a:lnTo>
                    <a:pt x="361950" y="147955"/>
                  </a:lnTo>
                  <a:lnTo>
                    <a:pt x="339090" y="166369"/>
                  </a:lnTo>
                  <a:lnTo>
                    <a:pt x="311785" y="184784"/>
                  </a:lnTo>
                  <a:lnTo>
                    <a:pt x="281305" y="200659"/>
                  </a:lnTo>
                  <a:lnTo>
                    <a:pt x="348615" y="200659"/>
                  </a:lnTo>
                  <a:lnTo>
                    <a:pt x="386715" y="170814"/>
                  </a:lnTo>
                  <a:lnTo>
                    <a:pt x="415925" y="140969"/>
                  </a:lnTo>
                  <a:lnTo>
                    <a:pt x="417195" y="132714"/>
                  </a:lnTo>
                  <a:lnTo>
                    <a:pt x="415925" y="124459"/>
                  </a:lnTo>
                  <a:lnTo>
                    <a:pt x="411480" y="116205"/>
                  </a:lnTo>
                  <a:lnTo>
                    <a:pt x="387985" y="90805"/>
                  </a:lnTo>
                  <a:lnTo>
                    <a:pt x="354330" y="60325"/>
                  </a:lnTo>
                  <a:lnTo>
                    <a:pt x="346710" y="54609"/>
                  </a:lnTo>
                  <a:close/>
                </a:path>
              </a:pathLst>
            </a:custGeom>
            <a:solidFill>
              <a:srgbClr val="F8EDE2"/>
            </a:solidFill>
          </p:spPr>
          <p:txBody>
            <a:bodyPr wrap="square" lIns="0" tIns="0" rIns="0" bIns="0" rtlCol="0"/>
            <a:lstStyle/>
            <a:p>
              <a:endParaRPr/>
            </a:p>
          </p:txBody>
        </p:sp>
        <p:pic>
          <p:nvPicPr>
            <p:cNvPr id="16" name="object 16"/>
            <p:cNvPicPr/>
            <p:nvPr/>
          </p:nvPicPr>
          <p:blipFill>
            <a:blip r:embed="rId4" cstate="print"/>
            <a:stretch>
              <a:fillRect/>
            </a:stretch>
          </p:blipFill>
          <p:spPr>
            <a:xfrm>
              <a:off x="2575559" y="2589529"/>
              <a:ext cx="104775" cy="104775"/>
            </a:xfrm>
            <a:prstGeom prst="rect">
              <a:avLst/>
            </a:prstGeom>
          </p:spPr>
        </p:pic>
        <p:sp>
          <p:nvSpPr>
            <p:cNvPr id="17" name="object 17"/>
            <p:cNvSpPr/>
            <p:nvPr/>
          </p:nvSpPr>
          <p:spPr>
            <a:xfrm>
              <a:off x="2373630" y="2386964"/>
              <a:ext cx="507365" cy="507365"/>
            </a:xfrm>
            <a:custGeom>
              <a:avLst/>
              <a:gdLst/>
              <a:ahLst/>
              <a:cxnLst/>
              <a:rect l="l" t="t" r="r" b="b"/>
              <a:pathLst>
                <a:path w="507364" h="507364">
                  <a:moveTo>
                    <a:pt x="0" y="253365"/>
                  </a:moveTo>
                  <a:lnTo>
                    <a:pt x="3809" y="208280"/>
                  </a:lnTo>
                  <a:lnTo>
                    <a:pt x="15875" y="165100"/>
                  </a:lnTo>
                  <a:lnTo>
                    <a:pt x="34925" y="125730"/>
                  </a:lnTo>
                  <a:lnTo>
                    <a:pt x="59689" y="90170"/>
                  </a:lnTo>
                  <a:lnTo>
                    <a:pt x="90169" y="59690"/>
                  </a:lnTo>
                  <a:lnTo>
                    <a:pt x="125730" y="34290"/>
                  </a:lnTo>
                  <a:lnTo>
                    <a:pt x="165100" y="15875"/>
                  </a:lnTo>
                  <a:lnTo>
                    <a:pt x="208280" y="3810"/>
                  </a:lnTo>
                  <a:lnTo>
                    <a:pt x="254000" y="0"/>
                  </a:lnTo>
                  <a:lnTo>
                    <a:pt x="299084" y="3810"/>
                  </a:lnTo>
                  <a:lnTo>
                    <a:pt x="342264" y="15875"/>
                  </a:lnTo>
                  <a:lnTo>
                    <a:pt x="381634" y="34290"/>
                  </a:lnTo>
                  <a:lnTo>
                    <a:pt x="417194" y="59690"/>
                  </a:lnTo>
                  <a:lnTo>
                    <a:pt x="447675" y="90170"/>
                  </a:lnTo>
                  <a:lnTo>
                    <a:pt x="473075" y="125730"/>
                  </a:lnTo>
                  <a:lnTo>
                    <a:pt x="491489" y="165100"/>
                  </a:lnTo>
                  <a:lnTo>
                    <a:pt x="503555" y="208280"/>
                  </a:lnTo>
                  <a:lnTo>
                    <a:pt x="507364" y="253365"/>
                  </a:lnTo>
                  <a:lnTo>
                    <a:pt x="503555" y="299085"/>
                  </a:lnTo>
                  <a:lnTo>
                    <a:pt x="491489" y="342265"/>
                  </a:lnTo>
                  <a:lnTo>
                    <a:pt x="473075" y="381635"/>
                  </a:lnTo>
                  <a:lnTo>
                    <a:pt x="447675" y="417195"/>
                  </a:lnTo>
                  <a:lnTo>
                    <a:pt x="417194" y="447675"/>
                  </a:lnTo>
                  <a:lnTo>
                    <a:pt x="381634" y="472440"/>
                  </a:lnTo>
                  <a:lnTo>
                    <a:pt x="342264" y="491490"/>
                  </a:lnTo>
                  <a:lnTo>
                    <a:pt x="299084" y="502920"/>
                  </a:lnTo>
                  <a:lnTo>
                    <a:pt x="254000" y="507365"/>
                  </a:lnTo>
                  <a:lnTo>
                    <a:pt x="208280" y="502920"/>
                  </a:lnTo>
                  <a:lnTo>
                    <a:pt x="165100" y="491490"/>
                  </a:lnTo>
                  <a:lnTo>
                    <a:pt x="125730" y="472440"/>
                  </a:lnTo>
                  <a:lnTo>
                    <a:pt x="90169" y="447675"/>
                  </a:lnTo>
                  <a:lnTo>
                    <a:pt x="59689" y="417195"/>
                  </a:lnTo>
                  <a:lnTo>
                    <a:pt x="34925" y="381635"/>
                  </a:lnTo>
                  <a:lnTo>
                    <a:pt x="15875" y="342265"/>
                  </a:lnTo>
                  <a:lnTo>
                    <a:pt x="3809" y="299085"/>
                  </a:lnTo>
                  <a:lnTo>
                    <a:pt x="0" y="253365"/>
                  </a:lnTo>
                  <a:close/>
                </a:path>
              </a:pathLst>
            </a:custGeom>
            <a:ln w="25400">
              <a:solidFill>
                <a:srgbClr val="FFFFFF"/>
              </a:solidFill>
            </a:ln>
          </p:spPr>
          <p:txBody>
            <a:bodyPr wrap="square" lIns="0" tIns="0" rIns="0" bIns="0" rtlCol="0"/>
            <a:lstStyle/>
            <a:p>
              <a:endParaRPr/>
            </a:p>
          </p:txBody>
        </p:sp>
        <p:sp>
          <p:nvSpPr>
            <p:cNvPr id="18" name="object 18"/>
            <p:cNvSpPr/>
            <p:nvPr/>
          </p:nvSpPr>
          <p:spPr>
            <a:xfrm>
              <a:off x="2626359" y="3046729"/>
              <a:ext cx="4107179" cy="507365"/>
            </a:xfrm>
            <a:custGeom>
              <a:avLst/>
              <a:gdLst/>
              <a:ahLst/>
              <a:cxnLst/>
              <a:rect l="l" t="t" r="r" b="b"/>
              <a:pathLst>
                <a:path w="4107179" h="507364">
                  <a:moveTo>
                    <a:pt x="4107180" y="0"/>
                  </a:moveTo>
                  <a:lnTo>
                    <a:pt x="254000" y="0"/>
                  </a:lnTo>
                  <a:lnTo>
                    <a:pt x="0" y="254000"/>
                  </a:lnTo>
                  <a:lnTo>
                    <a:pt x="254000" y="507364"/>
                  </a:lnTo>
                  <a:lnTo>
                    <a:pt x="4107180" y="507364"/>
                  </a:lnTo>
                  <a:lnTo>
                    <a:pt x="4107180" y="0"/>
                  </a:lnTo>
                  <a:close/>
                </a:path>
              </a:pathLst>
            </a:custGeom>
            <a:solidFill>
              <a:srgbClr val="EBDED4"/>
            </a:solidFill>
          </p:spPr>
          <p:txBody>
            <a:bodyPr wrap="square" lIns="0" tIns="0" rIns="0" bIns="0" rtlCol="0"/>
            <a:lstStyle/>
            <a:p>
              <a:endParaRPr/>
            </a:p>
          </p:txBody>
        </p:sp>
        <p:sp>
          <p:nvSpPr>
            <p:cNvPr id="19" name="object 19"/>
            <p:cNvSpPr/>
            <p:nvPr/>
          </p:nvSpPr>
          <p:spPr>
            <a:xfrm>
              <a:off x="2626359" y="3046729"/>
              <a:ext cx="4107179" cy="507365"/>
            </a:xfrm>
            <a:custGeom>
              <a:avLst/>
              <a:gdLst/>
              <a:ahLst/>
              <a:cxnLst/>
              <a:rect l="l" t="t" r="r" b="b"/>
              <a:pathLst>
                <a:path w="4107179" h="507364">
                  <a:moveTo>
                    <a:pt x="4107180" y="507364"/>
                  </a:moveTo>
                  <a:lnTo>
                    <a:pt x="254000" y="507364"/>
                  </a:lnTo>
                  <a:lnTo>
                    <a:pt x="0" y="254000"/>
                  </a:lnTo>
                  <a:lnTo>
                    <a:pt x="254000" y="0"/>
                  </a:lnTo>
                  <a:lnTo>
                    <a:pt x="4107180" y="0"/>
                  </a:lnTo>
                  <a:lnTo>
                    <a:pt x="4107180" y="507364"/>
                  </a:lnTo>
                  <a:close/>
                </a:path>
              </a:pathLst>
            </a:custGeom>
            <a:ln w="25400">
              <a:solidFill>
                <a:srgbClr val="FFFFFF"/>
              </a:solidFill>
            </a:ln>
          </p:spPr>
          <p:txBody>
            <a:bodyPr wrap="square" lIns="0" tIns="0" rIns="0" bIns="0" rtlCol="0"/>
            <a:lstStyle/>
            <a:p>
              <a:endParaRPr/>
            </a:p>
          </p:txBody>
        </p:sp>
        <p:pic>
          <p:nvPicPr>
            <p:cNvPr id="20" name="object 20"/>
            <p:cNvPicPr/>
            <p:nvPr/>
          </p:nvPicPr>
          <p:blipFill>
            <a:blip r:embed="rId5" cstate="print"/>
            <a:stretch>
              <a:fillRect/>
            </a:stretch>
          </p:blipFill>
          <p:spPr>
            <a:xfrm>
              <a:off x="2591434" y="3154679"/>
              <a:ext cx="73660" cy="73660"/>
            </a:xfrm>
            <a:prstGeom prst="rect">
              <a:avLst/>
            </a:prstGeom>
          </p:spPr>
        </p:pic>
        <p:pic>
          <p:nvPicPr>
            <p:cNvPr id="21" name="object 21"/>
            <p:cNvPicPr/>
            <p:nvPr/>
          </p:nvPicPr>
          <p:blipFill>
            <a:blip r:embed="rId6" cstate="print"/>
            <a:stretch>
              <a:fillRect/>
            </a:stretch>
          </p:blipFill>
          <p:spPr>
            <a:xfrm>
              <a:off x="2737484" y="3175635"/>
              <a:ext cx="73660" cy="73660"/>
            </a:xfrm>
            <a:prstGeom prst="rect">
              <a:avLst/>
            </a:prstGeom>
          </p:spPr>
        </p:pic>
        <p:sp>
          <p:nvSpPr>
            <p:cNvPr id="22" name="object 22"/>
            <p:cNvSpPr/>
            <p:nvPr/>
          </p:nvSpPr>
          <p:spPr>
            <a:xfrm>
              <a:off x="2421889" y="3310254"/>
              <a:ext cx="410845" cy="137795"/>
            </a:xfrm>
            <a:custGeom>
              <a:avLst/>
              <a:gdLst/>
              <a:ahLst/>
              <a:cxnLst/>
              <a:rect l="l" t="t" r="r" b="b"/>
              <a:pathLst>
                <a:path w="410844" h="137795">
                  <a:moveTo>
                    <a:pt x="205740" y="0"/>
                  </a:moveTo>
                  <a:lnTo>
                    <a:pt x="150495" y="4445"/>
                  </a:lnTo>
                  <a:lnTo>
                    <a:pt x="101600" y="18415"/>
                  </a:lnTo>
                  <a:lnTo>
                    <a:pt x="59690" y="40005"/>
                  </a:lnTo>
                  <a:lnTo>
                    <a:pt x="27940" y="67945"/>
                  </a:lnTo>
                  <a:lnTo>
                    <a:pt x="6985" y="100965"/>
                  </a:lnTo>
                  <a:lnTo>
                    <a:pt x="0" y="137795"/>
                  </a:lnTo>
                  <a:lnTo>
                    <a:pt x="410210" y="137795"/>
                  </a:lnTo>
                  <a:lnTo>
                    <a:pt x="410845" y="136525"/>
                  </a:lnTo>
                  <a:lnTo>
                    <a:pt x="403860" y="100965"/>
                  </a:lnTo>
                  <a:lnTo>
                    <a:pt x="382905" y="67945"/>
                  </a:lnTo>
                  <a:lnTo>
                    <a:pt x="350520" y="40005"/>
                  </a:lnTo>
                  <a:lnTo>
                    <a:pt x="309245" y="18415"/>
                  </a:lnTo>
                  <a:lnTo>
                    <a:pt x="260350" y="4445"/>
                  </a:lnTo>
                  <a:lnTo>
                    <a:pt x="205740" y="0"/>
                  </a:lnTo>
                  <a:close/>
                </a:path>
              </a:pathLst>
            </a:custGeom>
            <a:solidFill>
              <a:srgbClr val="F8F3ED"/>
            </a:solidFill>
          </p:spPr>
          <p:txBody>
            <a:bodyPr wrap="square" lIns="0" tIns="0" rIns="0" bIns="0" rtlCol="0"/>
            <a:lstStyle/>
            <a:p>
              <a:endParaRPr/>
            </a:p>
          </p:txBody>
        </p:sp>
        <p:pic>
          <p:nvPicPr>
            <p:cNvPr id="23" name="object 23"/>
            <p:cNvPicPr/>
            <p:nvPr/>
          </p:nvPicPr>
          <p:blipFill>
            <a:blip r:embed="rId7" cstate="print"/>
            <a:stretch>
              <a:fillRect/>
            </a:stretch>
          </p:blipFill>
          <p:spPr>
            <a:xfrm>
              <a:off x="2444749" y="3175635"/>
              <a:ext cx="73660" cy="73660"/>
            </a:xfrm>
            <a:prstGeom prst="rect">
              <a:avLst/>
            </a:prstGeom>
          </p:spPr>
        </p:pic>
        <p:pic>
          <p:nvPicPr>
            <p:cNvPr id="24" name="object 24"/>
            <p:cNvPicPr/>
            <p:nvPr/>
          </p:nvPicPr>
          <p:blipFill>
            <a:blip r:embed="rId8" cstate="print"/>
            <a:stretch>
              <a:fillRect/>
            </a:stretch>
          </p:blipFill>
          <p:spPr>
            <a:xfrm>
              <a:off x="2418714" y="3259454"/>
              <a:ext cx="125730" cy="120014"/>
            </a:xfrm>
            <a:prstGeom prst="rect">
              <a:avLst/>
            </a:prstGeom>
          </p:spPr>
        </p:pic>
        <p:sp>
          <p:nvSpPr>
            <p:cNvPr id="25" name="object 25"/>
            <p:cNvSpPr/>
            <p:nvPr/>
          </p:nvSpPr>
          <p:spPr>
            <a:xfrm>
              <a:off x="2564764" y="3238500"/>
              <a:ext cx="125730" cy="52705"/>
            </a:xfrm>
            <a:custGeom>
              <a:avLst/>
              <a:gdLst/>
              <a:ahLst/>
              <a:cxnLst/>
              <a:rect l="l" t="t" r="r" b="b"/>
              <a:pathLst>
                <a:path w="125730" h="52704">
                  <a:moveTo>
                    <a:pt x="64135" y="0"/>
                  </a:moveTo>
                  <a:lnTo>
                    <a:pt x="17780" y="10160"/>
                  </a:lnTo>
                  <a:lnTo>
                    <a:pt x="0" y="25400"/>
                  </a:lnTo>
                  <a:lnTo>
                    <a:pt x="0" y="52705"/>
                  </a:lnTo>
                  <a:lnTo>
                    <a:pt x="15240" y="50164"/>
                  </a:lnTo>
                  <a:lnTo>
                    <a:pt x="31115" y="48260"/>
                  </a:lnTo>
                  <a:lnTo>
                    <a:pt x="46990" y="46989"/>
                  </a:lnTo>
                  <a:lnTo>
                    <a:pt x="62865" y="46355"/>
                  </a:lnTo>
                  <a:lnTo>
                    <a:pt x="78740" y="46989"/>
                  </a:lnTo>
                  <a:lnTo>
                    <a:pt x="94615" y="48260"/>
                  </a:lnTo>
                  <a:lnTo>
                    <a:pt x="110490" y="50164"/>
                  </a:lnTo>
                  <a:lnTo>
                    <a:pt x="125730" y="52705"/>
                  </a:lnTo>
                  <a:lnTo>
                    <a:pt x="125730" y="25400"/>
                  </a:lnTo>
                  <a:lnTo>
                    <a:pt x="87630" y="3175"/>
                  </a:lnTo>
                  <a:lnTo>
                    <a:pt x="64135" y="0"/>
                  </a:lnTo>
                  <a:close/>
                </a:path>
              </a:pathLst>
            </a:custGeom>
            <a:solidFill>
              <a:srgbClr val="F8F3ED"/>
            </a:solidFill>
          </p:spPr>
          <p:txBody>
            <a:bodyPr wrap="square" lIns="0" tIns="0" rIns="0" bIns="0" rtlCol="0"/>
            <a:lstStyle/>
            <a:p>
              <a:endParaRPr/>
            </a:p>
          </p:txBody>
        </p:sp>
        <p:pic>
          <p:nvPicPr>
            <p:cNvPr id="26" name="object 26"/>
            <p:cNvPicPr/>
            <p:nvPr/>
          </p:nvPicPr>
          <p:blipFill>
            <a:blip r:embed="rId9" cstate="print"/>
            <a:stretch>
              <a:fillRect/>
            </a:stretch>
          </p:blipFill>
          <p:spPr>
            <a:xfrm>
              <a:off x="2710814" y="3259454"/>
              <a:ext cx="126364" cy="120014"/>
            </a:xfrm>
            <a:prstGeom prst="rect">
              <a:avLst/>
            </a:prstGeom>
          </p:spPr>
        </p:pic>
        <p:sp>
          <p:nvSpPr>
            <p:cNvPr id="27" name="object 27"/>
            <p:cNvSpPr/>
            <p:nvPr/>
          </p:nvSpPr>
          <p:spPr>
            <a:xfrm>
              <a:off x="2373630" y="3046729"/>
              <a:ext cx="507365" cy="507365"/>
            </a:xfrm>
            <a:custGeom>
              <a:avLst/>
              <a:gdLst/>
              <a:ahLst/>
              <a:cxnLst/>
              <a:rect l="l" t="t" r="r" b="b"/>
              <a:pathLst>
                <a:path w="507364" h="507364">
                  <a:moveTo>
                    <a:pt x="0" y="254000"/>
                  </a:moveTo>
                  <a:lnTo>
                    <a:pt x="3809" y="208280"/>
                  </a:lnTo>
                  <a:lnTo>
                    <a:pt x="15875" y="165100"/>
                  </a:lnTo>
                  <a:lnTo>
                    <a:pt x="34925" y="125730"/>
                  </a:lnTo>
                  <a:lnTo>
                    <a:pt x="59689" y="90169"/>
                  </a:lnTo>
                  <a:lnTo>
                    <a:pt x="90169" y="59689"/>
                  </a:lnTo>
                  <a:lnTo>
                    <a:pt x="125730" y="34925"/>
                  </a:lnTo>
                  <a:lnTo>
                    <a:pt x="165100" y="15875"/>
                  </a:lnTo>
                  <a:lnTo>
                    <a:pt x="208280" y="3809"/>
                  </a:lnTo>
                  <a:lnTo>
                    <a:pt x="254000" y="0"/>
                  </a:lnTo>
                  <a:lnTo>
                    <a:pt x="299084" y="3809"/>
                  </a:lnTo>
                  <a:lnTo>
                    <a:pt x="342264" y="15875"/>
                  </a:lnTo>
                  <a:lnTo>
                    <a:pt x="381634" y="34925"/>
                  </a:lnTo>
                  <a:lnTo>
                    <a:pt x="417194" y="59689"/>
                  </a:lnTo>
                  <a:lnTo>
                    <a:pt x="447675" y="90169"/>
                  </a:lnTo>
                  <a:lnTo>
                    <a:pt x="473075" y="125730"/>
                  </a:lnTo>
                  <a:lnTo>
                    <a:pt x="491489" y="165100"/>
                  </a:lnTo>
                  <a:lnTo>
                    <a:pt x="503555" y="208280"/>
                  </a:lnTo>
                  <a:lnTo>
                    <a:pt x="507364" y="254000"/>
                  </a:lnTo>
                  <a:lnTo>
                    <a:pt x="503555" y="299084"/>
                  </a:lnTo>
                  <a:lnTo>
                    <a:pt x="491489" y="342264"/>
                  </a:lnTo>
                  <a:lnTo>
                    <a:pt x="473075" y="381634"/>
                  </a:lnTo>
                  <a:lnTo>
                    <a:pt x="447675" y="417194"/>
                  </a:lnTo>
                  <a:lnTo>
                    <a:pt x="417194" y="447675"/>
                  </a:lnTo>
                  <a:lnTo>
                    <a:pt x="381634" y="473075"/>
                  </a:lnTo>
                  <a:lnTo>
                    <a:pt x="342264" y="491489"/>
                  </a:lnTo>
                  <a:lnTo>
                    <a:pt x="299084" y="503554"/>
                  </a:lnTo>
                  <a:lnTo>
                    <a:pt x="254000" y="507364"/>
                  </a:lnTo>
                  <a:lnTo>
                    <a:pt x="208280" y="503554"/>
                  </a:lnTo>
                  <a:lnTo>
                    <a:pt x="165100" y="491489"/>
                  </a:lnTo>
                  <a:lnTo>
                    <a:pt x="125730" y="473075"/>
                  </a:lnTo>
                  <a:lnTo>
                    <a:pt x="90169" y="447675"/>
                  </a:lnTo>
                  <a:lnTo>
                    <a:pt x="59689" y="417194"/>
                  </a:lnTo>
                  <a:lnTo>
                    <a:pt x="34925" y="381634"/>
                  </a:lnTo>
                  <a:lnTo>
                    <a:pt x="15875" y="342264"/>
                  </a:lnTo>
                  <a:lnTo>
                    <a:pt x="3809" y="299084"/>
                  </a:lnTo>
                  <a:lnTo>
                    <a:pt x="0" y="254000"/>
                  </a:lnTo>
                  <a:close/>
                </a:path>
              </a:pathLst>
            </a:custGeom>
            <a:ln w="25400">
              <a:solidFill>
                <a:srgbClr val="FFFFFF"/>
              </a:solidFill>
            </a:ln>
          </p:spPr>
          <p:txBody>
            <a:bodyPr wrap="square" lIns="0" tIns="0" rIns="0" bIns="0" rtlCol="0"/>
            <a:lstStyle/>
            <a:p>
              <a:endParaRPr/>
            </a:p>
          </p:txBody>
        </p:sp>
        <p:sp>
          <p:nvSpPr>
            <p:cNvPr id="28" name="object 28"/>
            <p:cNvSpPr/>
            <p:nvPr/>
          </p:nvSpPr>
          <p:spPr>
            <a:xfrm>
              <a:off x="2626359" y="3705225"/>
              <a:ext cx="4107179" cy="507365"/>
            </a:xfrm>
            <a:custGeom>
              <a:avLst/>
              <a:gdLst/>
              <a:ahLst/>
              <a:cxnLst/>
              <a:rect l="l" t="t" r="r" b="b"/>
              <a:pathLst>
                <a:path w="4107179" h="507364">
                  <a:moveTo>
                    <a:pt x="4107180" y="0"/>
                  </a:moveTo>
                  <a:lnTo>
                    <a:pt x="254000" y="0"/>
                  </a:lnTo>
                  <a:lnTo>
                    <a:pt x="0" y="253365"/>
                  </a:lnTo>
                  <a:lnTo>
                    <a:pt x="254000" y="507365"/>
                  </a:lnTo>
                  <a:lnTo>
                    <a:pt x="4107180" y="507365"/>
                  </a:lnTo>
                  <a:lnTo>
                    <a:pt x="4107180" y="0"/>
                  </a:lnTo>
                  <a:close/>
                </a:path>
              </a:pathLst>
            </a:custGeom>
            <a:solidFill>
              <a:srgbClr val="F3ECEB"/>
            </a:solidFill>
          </p:spPr>
          <p:txBody>
            <a:bodyPr wrap="square" lIns="0" tIns="0" rIns="0" bIns="0" rtlCol="0"/>
            <a:lstStyle/>
            <a:p>
              <a:endParaRPr/>
            </a:p>
          </p:txBody>
        </p:sp>
        <p:sp>
          <p:nvSpPr>
            <p:cNvPr id="29" name="object 29"/>
            <p:cNvSpPr/>
            <p:nvPr/>
          </p:nvSpPr>
          <p:spPr>
            <a:xfrm>
              <a:off x="2626359" y="3705225"/>
              <a:ext cx="4107179" cy="507365"/>
            </a:xfrm>
            <a:custGeom>
              <a:avLst/>
              <a:gdLst/>
              <a:ahLst/>
              <a:cxnLst/>
              <a:rect l="l" t="t" r="r" b="b"/>
              <a:pathLst>
                <a:path w="4107179" h="507364">
                  <a:moveTo>
                    <a:pt x="4107180" y="507365"/>
                  </a:moveTo>
                  <a:lnTo>
                    <a:pt x="254000" y="507365"/>
                  </a:lnTo>
                  <a:lnTo>
                    <a:pt x="0" y="253365"/>
                  </a:lnTo>
                  <a:lnTo>
                    <a:pt x="254000" y="0"/>
                  </a:lnTo>
                  <a:lnTo>
                    <a:pt x="4107180" y="0"/>
                  </a:lnTo>
                  <a:lnTo>
                    <a:pt x="4107180" y="507365"/>
                  </a:lnTo>
                  <a:close/>
                </a:path>
              </a:pathLst>
            </a:custGeom>
            <a:ln w="25400">
              <a:solidFill>
                <a:srgbClr val="FFFFFF"/>
              </a:solidFill>
            </a:ln>
          </p:spPr>
          <p:txBody>
            <a:bodyPr wrap="square" lIns="0" tIns="0" rIns="0" bIns="0" rtlCol="0"/>
            <a:lstStyle/>
            <a:p>
              <a:endParaRPr/>
            </a:p>
          </p:txBody>
        </p:sp>
        <p:pic>
          <p:nvPicPr>
            <p:cNvPr id="30" name="object 30"/>
            <p:cNvPicPr/>
            <p:nvPr/>
          </p:nvPicPr>
          <p:blipFill>
            <a:blip r:embed="rId10" cstate="print"/>
            <a:stretch>
              <a:fillRect/>
            </a:stretch>
          </p:blipFill>
          <p:spPr>
            <a:xfrm>
              <a:off x="2421255" y="3719829"/>
              <a:ext cx="412750" cy="480694"/>
            </a:xfrm>
            <a:prstGeom prst="rect">
              <a:avLst/>
            </a:prstGeom>
          </p:spPr>
        </p:pic>
        <p:sp>
          <p:nvSpPr>
            <p:cNvPr id="31" name="object 31"/>
            <p:cNvSpPr/>
            <p:nvPr/>
          </p:nvSpPr>
          <p:spPr>
            <a:xfrm>
              <a:off x="2373630" y="3705225"/>
              <a:ext cx="507365" cy="507365"/>
            </a:xfrm>
            <a:custGeom>
              <a:avLst/>
              <a:gdLst/>
              <a:ahLst/>
              <a:cxnLst/>
              <a:rect l="l" t="t" r="r" b="b"/>
              <a:pathLst>
                <a:path w="507364" h="507364">
                  <a:moveTo>
                    <a:pt x="0" y="253365"/>
                  </a:moveTo>
                  <a:lnTo>
                    <a:pt x="3809" y="208280"/>
                  </a:lnTo>
                  <a:lnTo>
                    <a:pt x="15875" y="165100"/>
                  </a:lnTo>
                  <a:lnTo>
                    <a:pt x="34925" y="125730"/>
                  </a:lnTo>
                  <a:lnTo>
                    <a:pt x="59689" y="90169"/>
                  </a:lnTo>
                  <a:lnTo>
                    <a:pt x="90169" y="59690"/>
                  </a:lnTo>
                  <a:lnTo>
                    <a:pt x="125730" y="34290"/>
                  </a:lnTo>
                  <a:lnTo>
                    <a:pt x="165100" y="15875"/>
                  </a:lnTo>
                  <a:lnTo>
                    <a:pt x="208280" y="3809"/>
                  </a:lnTo>
                  <a:lnTo>
                    <a:pt x="254000" y="0"/>
                  </a:lnTo>
                  <a:lnTo>
                    <a:pt x="299084" y="3809"/>
                  </a:lnTo>
                  <a:lnTo>
                    <a:pt x="342264" y="15875"/>
                  </a:lnTo>
                  <a:lnTo>
                    <a:pt x="381634" y="34290"/>
                  </a:lnTo>
                  <a:lnTo>
                    <a:pt x="417194" y="59690"/>
                  </a:lnTo>
                  <a:lnTo>
                    <a:pt x="447675" y="90169"/>
                  </a:lnTo>
                  <a:lnTo>
                    <a:pt x="473075" y="125730"/>
                  </a:lnTo>
                  <a:lnTo>
                    <a:pt x="491489" y="165100"/>
                  </a:lnTo>
                  <a:lnTo>
                    <a:pt x="503555" y="208280"/>
                  </a:lnTo>
                  <a:lnTo>
                    <a:pt x="507364" y="253365"/>
                  </a:lnTo>
                  <a:lnTo>
                    <a:pt x="503555" y="299084"/>
                  </a:lnTo>
                  <a:lnTo>
                    <a:pt x="491489" y="342265"/>
                  </a:lnTo>
                  <a:lnTo>
                    <a:pt x="473075" y="381634"/>
                  </a:lnTo>
                  <a:lnTo>
                    <a:pt x="447675" y="417194"/>
                  </a:lnTo>
                  <a:lnTo>
                    <a:pt x="417194" y="447675"/>
                  </a:lnTo>
                  <a:lnTo>
                    <a:pt x="381634" y="472440"/>
                  </a:lnTo>
                  <a:lnTo>
                    <a:pt x="342264" y="491490"/>
                  </a:lnTo>
                  <a:lnTo>
                    <a:pt x="299084" y="502919"/>
                  </a:lnTo>
                  <a:lnTo>
                    <a:pt x="254000" y="507365"/>
                  </a:lnTo>
                  <a:lnTo>
                    <a:pt x="208280" y="502919"/>
                  </a:lnTo>
                  <a:lnTo>
                    <a:pt x="165100" y="491490"/>
                  </a:lnTo>
                  <a:lnTo>
                    <a:pt x="125730" y="472440"/>
                  </a:lnTo>
                  <a:lnTo>
                    <a:pt x="90169" y="447675"/>
                  </a:lnTo>
                  <a:lnTo>
                    <a:pt x="59689" y="417194"/>
                  </a:lnTo>
                  <a:lnTo>
                    <a:pt x="34925" y="381634"/>
                  </a:lnTo>
                  <a:lnTo>
                    <a:pt x="15875" y="342265"/>
                  </a:lnTo>
                  <a:lnTo>
                    <a:pt x="3809" y="299084"/>
                  </a:lnTo>
                  <a:lnTo>
                    <a:pt x="0" y="253365"/>
                  </a:lnTo>
                  <a:close/>
                </a:path>
              </a:pathLst>
            </a:custGeom>
            <a:ln w="25400">
              <a:solidFill>
                <a:srgbClr val="FFFFFF"/>
              </a:solidFill>
            </a:ln>
          </p:spPr>
          <p:txBody>
            <a:bodyPr wrap="square" lIns="0" tIns="0" rIns="0" bIns="0" rtlCol="0"/>
            <a:lstStyle/>
            <a:p>
              <a:endParaRPr/>
            </a:p>
          </p:txBody>
        </p:sp>
        <p:sp>
          <p:nvSpPr>
            <p:cNvPr id="32" name="object 32"/>
            <p:cNvSpPr/>
            <p:nvPr/>
          </p:nvSpPr>
          <p:spPr>
            <a:xfrm>
              <a:off x="2626359" y="4359004"/>
              <a:ext cx="4107179" cy="619034"/>
            </a:xfrm>
            <a:custGeom>
              <a:avLst/>
              <a:gdLst/>
              <a:ahLst/>
              <a:cxnLst/>
              <a:rect l="l" t="t" r="r" b="b"/>
              <a:pathLst>
                <a:path w="4107179" h="507364">
                  <a:moveTo>
                    <a:pt x="4107180" y="0"/>
                  </a:moveTo>
                  <a:lnTo>
                    <a:pt x="254000" y="0"/>
                  </a:lnTo>
                  <a:lnTo>
                    <a:pt x="0" y="254000"/>
                  </a:lnTo>
                  <a:lnTo>
                    <a:pt x="254000" y="507365"/>
                  </a:lnTo>
                  <a:lnTo>
                    <a:pt x="4107180" y="507365"/>
                  </a:lnTo>
                  <a:lnTo>
                    <a:pt x="4107180" y="0"/>
                  </a:lnTo>
                  <a:close/>
                </a:path>
              </a:pathLst>
            </a:custGeom>
            <a:solidFill>
              <a:srgbClr val="FFFFFF"/>
            </a:solidFill>
          </p:spPr>
          <p:txBody>
            <a:bodyPr wrap="square" lIns="0" tIns="0" rIns="0" bIns="0" rtlCol="0"/>
            <a:lstStyle/>
            <a:p>
              <a:endParaRPr dirty="0"/>
            </a:p>
          </p:txBody>
        </p:sp>
        <p:sp>
          <p:nvSpPr>
            <p:cNvPr id="33" name="object 33"/>
            <p:cNvSpPr/>
            <p:nvPr/>
          </p:nvSpPr>
          <p:spPr>
            <a:xfrm>
              <a:off x="2626359" y="4364990"/>
              <a:ext cx="4107179" cy="617765"/>
            </a:xfrm>
            <a:custGeom>
              <a:avLst/>
              <a:gdLst/>
              <a:ahLst/>
              <a:cxnLst/>
              <a:rect l="l" t="t" r="r" b="b"/>
              <a:pathLst>
                <a:path w="4107179" h="507364">
                  <a:moveTo>
                    <a:pt x="4107180" y="507365"/>
                  </a:moveTo>
                  <a:lnTo>
                    <a:pt x="254000" y="507365"/>
                  </a:lnTo>
                  <a:lnTo>
                    <a:pt x="0" y="254000"/>
                  </a:lnTo>
                  <a:lnTo>
                    <a:pt x="254000" y="0"/>
                  </a:lnTo>
                  <a:lnTo>
                    <a:pt x="4107180" y="0"/>
                  </a:lnTo>
                  <a:lnTo>
                    <a:pt x="4107180" y="507365"/>
                  </a:lnTo>
                  <a:close/>
                </a:path>
              </a:pathLst>
            </a:custGeom>
            <a:ln w="25400">
              <a:solidFill>
                <a:srgbClr val="FFFFFF"/>
              </a:solidFill>
            </a:ln>
          </p:spPr>
          <p:txBody>
            <a:bodyPr wrap="square" lIns="0" tIns="0" rIns="0" bIns="0" rtlCol="0"/>
            <a:lstStyle/>
            <a:p>
              <a:endParaRPr/>
            </a:p>
          </p:txBody>
        </p:sp>
        <p:pic>
          <p:nvPicPr>
            <p:cNvPr id="35" name="object 35"/>
            <p:cNvPicPr/>
            <p:nvPr/>
          </p:nvPicPr>
          <p:blipFill>
            <a:blip r:embed="rId11" cstate="print"/>
            <a:stretch>
              <a:fillRect/>
            </a:stretch>
          </p:blipFill>
          <p:spPr>
            <a:xfrm>
              <a:off x="2643505" y="4518025"/>
              <a:ext cx="115569" cy="123190"/>
            </a:xfrm>
            <a:prstGeom prst="rect">
              <a:avLst/>
            </a:prstGeom>
          </p:spPr>
        </p:pic>
        <p:pic>
          <p:nvPicPr>
            <p:cNvPr id="36" name="object 36"/>
            <p:cNvPicPr/>
            <p:nvPr/>
          </p:nvPicPr>
          <p:blipFill>
            <a:blip r:embed="rId12" cstate="print"/>
            <a:stretch>
              <a:fillRect/>
            </a:stretch>
          </p:blipFill>
          <p:spPr>
            <a:xfrm>
              <a:off x="2484120" y="4488815"/>
              <a:ext cx="71119" cy="198754"/>
            </a:xfrm>
            <a:prstGeom prst="rect">
              <a:avLst/>
            </a:prstGeom>
          </p:spPr>
        </p:pic>
        <p:sp>
          <p:nvSpPr>
            <p:cNvPr id="34" name="object 34"/>
            <p:cNvSpPr/>
            <p:nvPr/>
          </p:nvSpPr>
          <p:spPr>
            <a:xfrm>
              <a:off x="2418714" y="4441825"/>
              <a:ext cx="417830" cy="354965"/>
            </a:xfrm>
            <a:custGeom>
              <a:avLst/>
              <a:gdLst/>
              <a:ahLst/>
              <a:cxnLst/>
              <a:rect l="l" t="t" r="r" b="b"/>
              <a:pathLst>
                <a:path w="417830" h="354964">
                  <a:moveTo>
                    <a:pt x="302895" y="323850"/>
                  </a:moveTo>
                  <a:lnTo>
                    <a:pt x="114935" y="323850"/>
                  </a:lnTo>
                  <a:lnTo>
                    <a:pt x="114935" y="354965"/>
                  </a:lnTo>
                  <a:lnTo>
                    <a:pt x="302895" y="354965"/>
                  </a:lnTo>
                  <a:lnTo>
                    <a:pt x="302895" y="323850"/>
                  </a:lnTo>
                  <a:close/>
                </a:path>
                <a:path w="417830" h="354964">
                  <a:moveTo>
                    <a:pt x="250190" y="292734"/>
                  </a:moveTo>
                  <a:lnTo>
                    <a:pt x="167005" y="292734"/>
                  </a:lnTo>
                  <a:lnTo>
                    <a:pt x="167005" y="323850"/>
                  </a:lnTo>
                  <a:lnTo>
                    <a:pt x="250190" y="323850"/>
                  </a:lnTo>
                  <a:lnTo>
                    <a:pt x="250190" y="292734"/>
                  </a:lnTo>
                  <a:close/>
                </a:path>
                <a:path w="417830" h="354964">
                  <a:moveTo>
                    <a:pt x="388620" y="0"/>
                  </a:moveTo>
                  <a:lnTo>
                    <a:pt x="27305" y="0"/>
                  </a:lnTo>
                  <a:lnTo>
                    <a:pt x="13970" y="13334"/>
                  </a:lnTo>
                  <a:lnTo>
                    <a:pt x="0" y="33654"/>
                  </a:lnTo>
                  <a:lnTo>
                    <a:pt x="0" y="271780"/>
                  </a:lnTo>
                  <a:lnTo>
                    <a:pt x="1270" y="280034"/>
                  </a:lnTo>
                  <a:lnTo>
                    <a:pt x="5715" y="286384"/>
                  </a:lnTo>
                  <a:lnTo>
                    <a:pt x="12700" y="290830"/>
                  </a:lnTo>
                  <a:lnTo>
                    <a:pt x="20955" y="292734"/>
                  </a:lnTo>
                  <a:lnTo>
                    <a:pt x="396875" y="292734"/>
                  </a:lnTo>
                  <a:lnTo>
                    <a:pt x="404495" y="290830"/>
                  </a:lnTo>
                  <a:lnTo>
                    <a:pt x="411480" y="286384"/>
                  </a:lnTo>
                  <a:lnTo>
                    <a:pt x="415925" y="280034"/>
                  </a:lnTo>
                  <a:lnTo>
                    <a:pt x="417830" y="271780"/>
                  </a:lnTo>
                  <a:lnTo>
                    <a:pt x="417830" y="260984"/>
                  </a:lnTo>
                  <a:lnTo>
                    <a:pt x="31115" y="260984"/>
                  </a:lnTo>
                  <a:lnTo>
                    <a:pt x="31115" y="154304"/>
                  </a:lnTo>
                  <a:lnTo>
                    <a:pt x="185420" y="154304"/>
                  </a:lnTo>
                  <a:lnTo>
                    <a:pt x="185420" y="138429"/>
                  </a:lnTo>
                  <a:lnTo>
                    <a:pt x="31115" y="138429"/>
                  </a:lnTo>
                  <a:lnTo>
                    <a:pt x="31115" y="31115"/>
                  </a:lnTo>
                  <a:lnTo>
                    <a:pt x="414655" y="31115"/>
                  </a:lnTo>
                  <a:lnTo>
                    <a:pt x="401955" y="13334"/>
                  </a:lnTo>
                  <a:lnTo>
                    <a:pt x="388620" y="0"/>
                  </a:lnTo>
                  <a:close/>
                </a:path>
                <a:path w="417830" h="354964">
                  <a:moveTo>
                    <a:pt x="185420" y="154304"/>
                  </a:moveTo>
                  <a:lnTo>
                    <a:pt x="169545" y="154304"/>
                  </a:lnTo>
                  <a:lnTo>
                    <a:pt x="169545" y="260984"/>
                  </a:lnTo>
                  <a:lnTo>
                    <a:pt x="185420" y="260984"/>
                  </a:lnTo>
                  <a:lnTo>
                    <a:pt x="185420" y="154304"/>
                  </a:lnTo>
                  <a:close/>
                </a:path>
                <a:path w="417830" h="354964">
                  <a:moveTo>
                    <a:pt x="414655" y="31115"/>
                  </a:moveTo>
                  <a:lnTo>
                    <a:pt x="386080" y="31115"/>
                  </a:lnTo>
                  <a:lnTo>
                    <a:pt x="386080" y="260984"/>
                  </a:lnTo>
                  <a:lnTo>
                    <a:pt x="417830" y="260984"/>
                  </a:lnTo>
                  <a:lnTo>
                    <a:pt x="417830" y="35559"/>
                  </a:lnTo>
                  <a:lnTo>
                    <a:pt x="414655" y="31115"/>
                  </a:lnTo>
                  <a:close/>
                </a:path>
                <a:path w="417830" h="354964">
                  <a:moveTo>
                    <a:pt x="185420" y="31115"/>
                  </a:moveTo>
                  <a:lnTo>
                    <a:pt x="169545" y="31115"/>
                  </a:lnTo>
                  <a:lnTo>
                    <a:pt x="169545" y="138429"/>
                  </a:lnTo>
                  <a:lnTo>
                    <a:pt x="185420" y="138429"/>
                  </a:lnTo>
                  <a:lnTo>
                    <a:pt x="185420" y="31115"/>
                  </a:lnTo>
                  <a:close/>
                </a:path>
              </a:pathLst>
            </a:custGeom>
            <a:solidFill>
              <a:srgbClr val="FFFFFF"/>
            </a:solidFill>
          </p:spPr>
          <p:txBody>
            <a:bodyPr wrap="square" lIns="0" tIns="0" rIns="0" bIns="0" rtlCol="0"/>
            <a:lstStyle/>
            <a:p>
              <a:endParaRPr/>
            </a:p>
          </p:txBody>
        </p:sp>
        <p:sp>
          <p:nvSpPr>
            <p:cNvPr id="37" name="object 37"/>
            <p:cNvSpPr/>
            <p:nvPr/>
          </p:nvSpPr>
          <p:spPr>
            <a:xfrm>
              <a:off x="2373630" y="4364990"/>
              <a:ext cx="507365" cy="507365"/>
            </a:xfrm>
            <a:custGeom>
              <a:avLst/>
              <a:gdLst/>
              <a:ahLst/>
              <a:cxnLst/>
              <a:rect l="l" t="t" r="r" b="b"/>
              <a:pathLst>
                <a:path w="507364" h="507364">
                  <a:moveTo>
                    <a:pt x="0" y="254000"/>
                  </a:moveTo>
                  <a:lnTo>
                    <a:pt x="3809" y="208280"/>
                  </a:lnTo>
                  <a:lnTo>
                    <a:pt x="15875" y="165100"/>
                  </a:lnTo>
                  <a:lnTo>
                    <a:pt x="34925" y="125730"/>
                  </a:lnTo>
                  <a:lnTo>
                    <a:pt x="59689" y="90170"/>
                  </a:lnTo>
                  <a:lnTo>
                    <a:pt x="90169" y="59690"/>
                  </a:lnTo>
                  <a:lnTo>
                    <a:pt x="125730" y="34290"/>
                  </a:lnTo>
                  <a:lnTo>
                    <a:pt x="165100" y="15875"/>
                  </a:lnTo>
                  <a:lnTo>
                    <a:pt x="208280" y="3810"/>
                  </a:lnTo>
                  <a:lnTo>
                    <a:pt x="254000" y="0"/>
                  </a:lnTo>
                  <a:lnTo>
                    <a:pt x="299084" y="3810"/>
                  </a:lnTo>
                  <a:lnTo>
                    <a:pt x="342264" y="15875"/>
                  </a:lnTo>
                  <a:lnTo>
                    <a:pt x="381634" y="34290"/>
                  </a:lnTo>
                  <a:lnTo>
                    <a:pt x="417194" y="59690"/>
                  </a:lnTo>
                  <a:lnTo>
                    <a:pt x="447675" y="90170"/>
                  </a:lnTo>
                  <a:lnTo>
                    <a:pt x="473075" y="125730"/>
                  </a:lnTo>
                  <a:lnTo>
                    <a:pt x="491489" y="165100"/>
                  </a:lnTo>
                  <a:lnTo>
                    <a:pt x="503555" y="208280"/>
                  </a:lnTo>
                  <a:lnTo>
                    <a:pt x="507364" y="254000"/>
                  </a:lnTo>
                  <a:lnTo>
                    <a:pt x="503555" y="299085"/>
                  </a:lnTo>
                  <a:lnTo>
                    <a:pt x="491489" y="342265"/>
                  </a:lnTo>
                  <a:lnTo>
                    <a:pt x="473075" y="381635"/>
                  </a:lnTo>
                  <a:lnTo>
                    <a:pt x="447675" y="417195"/>
                  </a:lnTo>
                  <a:lnTo>
                    <a:pt x="417194" y="447675"/>
                  </a:lnTo>
                  <a:lnTo>
                    <a:pt x="381634" y="473075"/>
                  </a:lnTo>
                  <a:lnTo>
                    <a:pt x="342264" y="491490"/>
                  </a:lnTo>
                  <a:lnTo>
                    <a:pt x="299084" y="503555"/>
                  </a:lnTo>
                  <a:lnTo>
                    <a:pt x="254000" y="507365"/>
                  </a:lnTo>
                  <a:lnTo>
                    <a:pt x="208280" y="503555"/>
                  </a:lnTo>
                  <a:lnTo>
                    <a:pt x="165100" y="491490"/>
                  </a:lnTo>
                  <a:lnTo>
                    <a:pt x="125730" y="473075"/>
                  </a:lnTo>
                  <a:lnTo>
                    <a:pt x="90169" y="447675"/>
                  </a:lnTo>
                  <a:lnTo>
                    <a:pt x="59689" y="417195"/>
                  </a:lnTo>
                  <a:lnTo>
                    <a:pt x="34925" y="381635"/>
                  </a:lnTo>
                  <a:lnTo>
                    <a:pt x="15875" y="342265"/>
                  </a:lnTo>
                  <a:lnTo>
                    <a:pt x="3809" y="299085"/>
                  </a:lnTo>
                  <a:lnTo>
                    <a:pt x="0" y="254000"/>
                  </a:lnTo>
                  <a:close/>
                </a:path>
              </a:pathLst>
            </a:custGeom>
            <a:ln w="25400">
              <a:solidFill>
                <a:srgbClr val="FFFFFF"/>
              </a:solidFill>
            </a:ln>
          </p:spPr>
          <p:txBody>
            <a:bodyPr wrap="square" lIns="0" tIns="0" rIns="0" bIns="0" rtlCol="0"/>
            <a:lstStyle/>
            <a:p>
              <a:endParaRPr/>
            </a:p>
          </p:txBody>
        </p:sp>
      </p:grpSp>
      <p:sp>
        <p:nvSpPr>
          <p:cNvPr id="38" name="object 38"/>
          <p:cNvSpPr txBox="1"/>
          <p:nvPr/>
        </p:nvSpPr>
        <p:spPr>
          <a:xfrm>
            <a:off x="2846069" y="1091107"/>
            <a:ext cx="3871595" cy="3952364"/>
          </a:xfrm>
          <a:prstGeom prst="rect">
            <a:avLst/>
          </a:prstGeom>
        </p:spPr>
        <p:txBody>
          <a:bodyPr vert="horz" wrap="square" lIns="0" tIns="50800" rIns="0" bIns="0" rtlCol="0">
            <a:spAutoFit/>
          </a:bodyPr>
          <a:lstStyle/>
          <a:p>
            <a:pPr algn="ctr"/>
            <a:r>
              <a:rPr sz="1000" b="1" spc="-15" dirty="0" err="1">
                <a:latin typeface="Calibri"/>
                <a:cs typeface="Calibri"/>
              </a:rPr>
              <a:t>E</a:t>
            </a:r>
            <a:r>
              <a:rPr sz="1000" b="1" spc="-10" dirty="0" err="1">
                <a:latin typeface="Calibri"/>
                <a:cs typeface="Calibri"/>
              </a:rPr>
              <a:t>n</a:t>
            </a:r>
            <a:r>
              <a:rPr sz="1000" b="1" spc="-15" dirty="0" err="1">
                <a:latin typeface="Calibri"/>
                <a:cs typeface="Calibri"/>
              </a:rPr>
              <a:t>g</a:t>
            </a:r>
            <a:r>
              <a:rPr sz="1000" b="1" spc="-10" dirty="0" err="1">
                <a:latin typeface="Calibri"/>
                <a:cs typeface="Calibri"/>
              </a:rPr>
              <a:t>a</a:t>
            </a:r>
            <a:r>
              <a:rPr sz="1000" b="1" spc="-15" dirty="0" err="1">
                <a:latin typeface="Calibri"/>
                <a:cs typeface="Calibri"/>
              </a:rPr>
              <a:t>gi</a:t>
            </a:r>
            <a:r>
              <a:rPr sz="1000" b="1" spc="-10" dirty="0" err="1">
                <a:latin typeface="Calibri"/>
                <a:cs typeface="Calibri"/>
              </a:rPr>
              <a:t>e</a:t>
            </a:r>
            <a:r>
              <a:rPr sz="1000" b="1" spc="-15" dirty="0" err="1">
                <a:latin typeface="Calibri"/>
                <a:cs typeface="Calibri"/>
              </a:rPr>
              <a:t>r</a:t>
            </a:r>
            <a:r>
              <a:rPr sz="1000" b="1" dirty="0" err="1">
                <a:latin typeface="Calibri"/>
                <a:cs typeface="Calibri"/>
              </a:rPr>
              <a:t>t</a:t>
            </a:r>
            <a:r>
              <a:rPr sz="1000" b="1" spc="-25" dirty="0">
                <a:latin typeface="Calibri"/>
                <a:cs typeface="Calibri"/>
              </a:rPr>
              <a:t> </a:t>
            </a:r>
            <a:r>
              <a:rPr sz="1000" b="1" dirty="0" err="1">
                <a:latin typeface="Calibri"/>
                <a:cs typeface="Calibri"/>
              </a:rPr>
              <a:t>bleiben</a:t>
            </a:r>
            <a:endParaRPr lang="de-AT" sz="1000" b="1" dirty="0">
              <a:latin typeface="Calibri"/>
              <a:cs typeface="Calibri"/>
            </a:endParaRPr>
          </a:p>
          <a:p>
            <a:pPr algn="ctr"/>
            <a:r>
              <a:rPr sz="1000" spc="-5" dirty="0" err="1">
                <a:latin typeface="Calibri"/>
                <a:cs typeface="Calibri"/>
              </a:rPr>
              <a:t>Versuchen</a:t>
            </a:r>
            <a:r>
              <a:rPr sz="1000" spc="-5" dirty="0">
                <a:latin typeface="Calibri"/>
                <a:cs typeface="Calibri"/>
              </a:rPr>
              <a:t> Sie, </a:t>
            </a:r>
            <a:r>
              <a:rPr sz="1000" dirty="0">
                <a:latin typeface="Calibri"/>
                <a:cs typeface="Calibri"/>
              </a:rPr>
              <a:t>das</a:t>
            </a:r>
            <a:r>
              <a:rPr sz="1000" spc="5" dirty="0">
                <a:latin typeface="Calibri"/>
                <a:cs typeface="Calibri"/>
              </a:rPr>
              <a:t> </a:t>
            </a:r>
            <a:r>
              <a:rPr sz="1000" spc="-5" dirty="0">
                <a:latin typeface="Calibri"/>
                <a:cs typeface="Calibri"/>
              </a:rPr>
              <a:t>Interesse </a:t>
            </a:r>
            <a:r>
              <a:rPr sz="1000" dirty="0">
                <a:latin typeface="Calibri"/>
                <a:cs typeface="Calibri"/>
              </a:rPr>
              <a:t>an</a:t>
            </a:r>
            <a:r>
              <a:rPr sz="1000" spc="5" dirty="0">
                <a:latin typeface="Calibri"/>
                <a:cs typeface="Calibri"/>
              </a:rPr>
              <a:t> </a:t>
            </a:r>
            <a:r>
              <a:rPr sz="1000" spc="-5" dirty="0">
                <a:latin typeface="Calibri"/>
                <a:cs typeface="Calibri"/>
              </a:rPr>
              <a:t>den</a:t>
            </a:r>
            <a:r>
              <a:rPr sz="1000" dirty="0">
                <a:latin typeface="Calibri"/>
                <a:cs typeface="Calibri"/>
              </a:rPr>
              <a:t> </a:t>
            </a:r>
            <a:r>
              <a:rPr sz="1000" spc="-5" dirty="0">
                <a:latin typeface="Calibri"/>
                <a:cs typeface="Calibri"/>
              </a:rPr>
              <a:t>Online-Aktivitäten Ihres</a:t>
            </a:r>
            <a:r>
              <a:rPr sz="1000" spc="5" dirty="0">
                <a:latin typeface="Calibri"/>
                <a:cs typeface="Calibri"/>
              </a:rPr>
              <a:t> </a:t>
            </a:r>
            <a:r>
              <a:rPr sz="1000" dirty="0">
                <a:latin typeface="Calibri"/>
                <a:cs typeface="Calibri"/>
              </a:rPr>
              <a:t>Kindes </a:t>
            </a:r>
            <a:r>
              <a:rPr sz="1000" spc="-210" dirty="0">
                <a:latin typeface="Calibri"/>
                <a:cs typeface="Calibri"/>
              </a:rPr>
              <a:t> </a:t>
            </a:r>
            <a:r>
              <a:rPr sz="1000" spc="-5" dirty="0">
                <a:latin typeface="Calibri"/>
                <a:cs typeface="Calibri"/>
              </a:rPr>
              <a:t>aufrechtzuerhalten</a:t>
            </a:r>
            <a:r>
              <a:rPr sz="1000" dirty="0">
                <a:latin typeface="Calibri"/>
                <a:cs typeface="Calibri"/>
              </a:rPr>
              <a:t> </a:t>
            </a:r>
            <a:r>
              <a:rPr sz="1000" spc="-15" dirty="0">
                <a:latin typeface="Calibri"/>
                <a:cs typeface="Calibri"/>
              </a:rPr>
              <a:t>(</a:t>
            </a:r>
            <a:r>
              <a:rPr sz="1000" spc="-15" dirty="0" err="1">
                <a:latin typeface="Calibri"/>
                <a:cs typeface="Calibri"/>
              </a:rPr>
              <a:t>Spiele</a:t>
            </a:r>
            <a:r>
              <a:rPr sz="1000" spc="-15" dirty="0">
                <a:latin typeface="Calibri"/>
                <a:cs typeface="Calibri"/>
              </a:rPr>
              <a:t>,</a:t>
            </a:r>
            <a:r>
              <a:rPr lang="de-AT" sz="1000" dirty="0">
                <a:latin typeface="Calibri"/>
                <a:cs typeface="Calibri"/>
              </a:rPr>
              <a:t> </a:t>
            </a:r>
            <a:r>
              <a:rPr sz="1000" spc="-5" dirty="0" err="1">
                <a:latin typeface="Calibri"/>
                <a:cs typeface="Calibri"/>
              </a:rPr>
              <a:t>soziale</a:t>
            </a:r>
            <a:r>
              <a:rPr sz="1000" spc="-15" dirty="0">
                <a:latin typeface="Calibri"/>
                <a:cs typeface="Calibri"/>
              </a:rPr>
              <a:t> </a:t>
            </a:r>
            <a:r>
              <a:rPr sz="1000" spc="-5" dirty="0">
                <a:latin typeface="Calibri"/>
                <a:cs typeface="Calibri"/>
              </a:rPr>
              <a:t>Medien,</a:t>
            </a:r>
            <a:r>
              <a:rPr sz="1000" dirty="0">
                <a:latin typeface="Calibri"/>
                <a:cs typeface="Calibri"/>
              </a:rPr>
              <a:t> </a:t>
            </a:r>
            <a:r>
              <a:rPr sz="1000" spc="-15" dirty="0">
                <a:latin typeface="Calibri"/>
                <a:cs typeface="Calibri"/>
              </a:rPr>
              <a:t>etc.)</a:t>
            </a:r>
            <a:r>
              <a:rPr lang="de-AT" sz="1000" spc="-15" dirty="0">
                <a:latin typeface="Calibri"/>
                <a:cs typeface="Calibri"/>
              </a:rPr>
              <a:t>.</a:t>
            </a:r>
          </a:p>
          <a:p>
            <a:pPr marL="90805" marR="85725" algn="ctr"/>
            <a:endParaRPr lang="de-AT" sz="600" spc="-15" dirty="0">
              <a:latin typeface="Calibri"/>
              <a:cs typeface="Calibri"/>
            </a:endParaRPr>
          </a:p>
          <a:p>
            <a:pPr marL="90805" marR="85725" algn="ctr"/>
            <a:endParaRPr sz="800" dirty="0">
              <a:latin typeface="Calibri"/>
              <a:cs typeface="Calibri"/>
            </a:endParaRPr>
          </a:p>
          <a:p>
            <a:pPr algn="ctr"/>
            <a:r>
              <a:rPr sz="1000" b="1" dirty="0">
                <a:latin typeface="Calibri"/>
                <a:cs typeface="Calibri"/>
              </a:rPr>
              <a:t>Elterliche</a:t>
            </a:r>
            <a:r>
              <a:rPr sz="1000" b="1" spc="-25" dirty="0">
                <a:latin typeface="Calibri"/>
                <a:cs typeface="Calibri"/>
              </a:rPr>
              <a:t> </a:t>
            </a:r>
            <a:r>
              <a:rPr sz="1000" b="1" spc="-15" dirty="0">
                <a:latin typeface="Calibri"/>
                <a:cs typeface="Calibri"/>
              </a:rPr>
              <a:t>Kontrolle</a:t>
            </a:r>
            <a:r>
              <a:rPr sz="1000" b="1" spc="-40" dirty="0">
                <a:latin typeface="Calibri"/>
                <a:cs typeface="Calibri"/>
              </a:rPr>
              <a:t> </a:t>
            </a:r>
            <a:r>
              <a:rPr sz="1000" b="1" spc="-5" dirty="0">
                <a:latin typeface="Calibri"/>
                <a:cs typeface="Calibri"/>
              </a:rPr>
              <a:t>verwenden</a:t>
            </a:r>
            <a:endParaRPr sz="1000" dirty="0">
              <a:latin typeface="Calibri"/>
              <a:cs typeface="Calibri"/>
            </a:endParaRPr>
          </a:p>
          <a:p>
            <a:pPr marL="33020" marR="29845" algn="ctr"/>
            <a:r>
              <a:rPr sz="1000" spc="-5" dirty="0">
                <a:latin typeface="Calibri"/>
                <a:cs typeface="Calibri"/>
              </a:rPr>
              <a:t>Verstehen</a:t>
            </a:r>
            <a:r>
              <a:rPr sz="1000" spc="5" dirty="0">
                <a:latin typeface="Calibri"/>
                <a:cs typeface="Calibri"/>
              </a:rPr>
              <a:t> </a:t>
            </a:r>
            <a:r>
              <a:rPr sz="1000" spc="-5" dirty="0">
                <a:latin typeface="Calibri"/>
                <a:cs typeface="Calibri"/>
              </a:rPr>
              <a:t>und</a:t>
            </a:r>
            <a:r>
              <a:rPr sz="1000" spc="5" dirty="0">
                <a:latin typeface="Calibri"/>
                <a:cs typeface="Calibri"/>
              </a:rPr>
              <a:t> </a:t>
            </a:r>
            <a:r>
              <a:rPr sz="1000" spc="-5" dirty="0">
                <a:latin typeface="Calibri"/>
                <a:cs typeface="Calibri"/>
              </a:rPr>
              <a:t>aktivieren</a:t>
            </a:r>
            <a:r>
              <a:rPr sz="1000" spc="10" dirty="0">
                <a:latin typeface="Calibri"/>
                <a:cs typeface="Calibri"/>
              </a:rPr>
              <a:t> </a:t>
            </a:r>
            <a:r>
              <a:rPr sz="1000" spc="-5" dirty="0">
                <a:latin typeface="Calibri"/>
                <a:cs typeface="Calibri"/>
              </a:rPr>
              <a:t>Sie die</a:t>
            </a:r>
            <a:r>
              <a:rPr sz="1000" spc="5" dirty="0">
                <a:latin typeface="Calibri"/>
                <a:cs typeface="Calibri"/>
              </a:rPr>
              <a:t> </a:t>
            </a:r>
            <a:r>
              <a:rPr lang="de-AT" sz="1000" spc="-5" dirty="0">
                <a:latin typeface="Calibri"/>
                <a:cs typeface="Calibri"/>
              </a:rPr>
              <a:t>Jugendschutzfunktionen</a:t>
            </a:r>
            <a:r>
              <a:rPr sz="1000" spc="-5" dirty="0">
                <a:latin typeface="Calibri"/>
                <a:cs typeface="Calibri"/>
              </a:rPr>
              <a:t>,</a:t>
            </a:r>
            <a:r>
              <a:rPr sz="1000" spc="10" dirty="0">
                <a:latin typeface="Calibri"/>
                <a:cs typeface="Calibri"/>
              </a:rPr>
              <a:t> </a:t>
            </a:r>
            <a:r>
              <a:rPr sz="1000" spc="-5" dirty="0">
                <a:latin typeface="Calibri"/>
                <a:cs typeface="Calibri"/>
              </a:rPr>
              <a:t>um</a:t>
            </a:r>
            <a:r>
              <a:rPr sz="1000" spc="10" dirty="0">
                <a:latin typeface="Calibri"/>
                <a:cs typeface="Calibri"/>
              </a:rPr>
              <a:t> </a:t>
            </a:r>
            <a:r>
              <a:rPr sz="1000" spc="-5" dirty="0">
                <a:latin typeface="Calibri"/>
                <a:cs typeface="Calibri"/>
              </a:rPr>
              <a:t>sicherzustellen, </a:t>
            </a:r>
            <a:r>
              <a:rPr sz="1000" spc="-215" dirty="0">
                <a:latin typeface="Calibri"/>
                <a:cs typeface="Calibri"/>
              </a:rPr>
              <a:t> </a:t>
            </a:r>
            <a:r>
              <a:rPr sz="1000" spc="-5" dirty="0">
                <a:latin typeface="Calibri"/>
                <a:cs typeface="Calibri"/>
              </a:rPr>
              <a:t>dass </a:t>
            </a:r>
            <a:r>
              <a:rPr sz="1000" dirty="0">
                <a:latin typeface="Calibri"/>
                <a:cs typeface="Calibri"/>
              </a:rPr>
              <a:t>Ihr</a:t>
            </a:r>
            <a:r>
              <a:rPr sz="1000" spc="-5" dirty="0">
                <a:latin typeface="Calibri"/>
                <a:cs typeface="Calibri"/>
              </a:rPr>
              <a:t> Kind auf</a:t>
            </a:r>
            <a:r>
              <a:rPr sz="1000" dirty="0">
                <a:latin typeface="Calibri"/>
                <a:cs typeface="Calibri"/>
              </a:rPr>
              <a:t> </a:t>
            </a:r>
            <a:r>
              <a:rPr sz="1000" spc="-5" dirty="0">
                <a:latin typeface="Calibri"/>
                <a:cs typeface="Calibri"/>
              </a:rPr>
              <a:t>geeignete</a:t>
            </a:r>
            <a:r>
              <a:rPr sz="1000" dirty="0">
                <a:latin typeface="Calibri"/>
                <a:cs typeface="Calibri"/>
              </a:rPr>
              <a:t> </a:t>
            </a:r>
            <a:r>
              <a:rPr sz="1000" spc="-5" dirty="0">
                <a:latin typeface="Calibri"/>
                <a:cs typeface="Calibri"/>
              </a:rPr>
              <a:t>Inhalte zugreift.</a:t>
            </a:r>
            <a:endParaRPr sz="1000" dirty="0">
              <a:latin typeface="Calibri"/>
              <a:cs typeface="Calibri"/>
            </a:endParaRPr>
          </a:p>
          <a:p>
            <a:pPr algn="ctr"/>
            <a:endParaRPr sz="1100" dirty="0">
              <a:latin typeface="Calibri"/>
              <a:cs typeface="Calibri"/>
            </a:endParaRPr>
          </a:p>
          <a:p>
            <a:pPr algn="ctr"/>
            <a:r>
              <a:rPr sz="1000" b="1" dirty="0">
                <a:latin typeface="Calibri"/>
                <a:cs typeface="Calibri"/>
              </a:rPr>
              <a:t>Im</a:t>
            </a:r>
            <a:r>
              <a:rPr sz="1000" b="1" spc="5" dirty="0">
                <a:latin typeface="Calibri"/>
                <a:cs typeface="Calibri"/>
              </a:rPr>
              <a:t> </a:t>
            </a:r>
            <a:r>
              <a:rPr sz="1000" b="1" spc="-35" dirty="0">
                <a:latin typeface="Calibri"/>
                <a:cs typeface="Calibri"/>
              </a:rPr>
              <a:t>A</a:t>
            </a:r>
            <a:r>
              <a:rPr sz="1000" b="1" spc="-25" dirty="0">
                <a:latin typeface="Calibri"/>
                <a:cs typeface="Calibri"/>
              </a:rPr>
              <a:t>u</a:t>
            </a:r>
            <a:r>
              <a:rPr sz="1000" b="1" spc="-35" dirty="0">
                <a:latin typeface="Calibri"/>
                <a:cs typeface="Calibri"/>
              </a:rPr>
              <a:t>g</a:t>
            </a:r>
            <a:r>
              <a:rPr sz="1000" b="1" dirty="0">
                <a:latin typeface="Calibri"/>
                <a:cs typeface="Calibri"/>
              </a:rPr>
              <a:t>e</a:t>
            </a:r>
            <a:r>
              <a:rPr sz="1000" b="1" spc="-55" dirty="0">
                <a:latin typeface="Calibri"/>
                <a:cs typeface="Calibri"/>
              </a:rPr>
              <a:t> </a:t>
            </a:r>
            <a:r>
              <a:rPr sz="1000" b="1" dirty="0">
                <a:latin typeface="Calibri"/>
                <a:cs typeface="Calibri"/>
              </a:rPr>
              <a:t>beha</a:t>
            </a:r>
            <a:r>
              <a:rPr sz="1000" b="1" spc="-10" dirty="0">
                <a:latin typeface="Calibri"/>
                <a:cs typeface="Calibri"/>
              </a:rPr>
              <a:t>l</a:t>
            </a:r>
            <a:r>
              <a:rPr sz="1000" b="1" dirty="0">
                <a:latin typeface="Calibri"/>
                <a:cs typeface="Calibri"/>
              </a:rPr>
              <a:t>ten</a:t>
            </a:r>
            <a:endParaRPr sz="1000" dirty="0">
              <a:latin typeface="Calibri"/>
              <a:cs typeface="Calibri"/>
            </a:endParaRPr>
          </a:p>
          <a:p>
            <a:pPr marL="60325" marR="59690" algn="ctr"/>
            <a:r>
              <a:rPr sz="1000" dirty="0">
                <a:latin typeface="Calibri"/>
                <a:cs typeface="Calibri"/>
              </a:rPr>
              <a:t>Achten Sie </a:t>
            </a:r>
            <a:r>
              <a:rPr sz="1000" spc="-5" dirty="0">
                <a:latin typeface="Calibri"/>
                <a:cs typeface="Calibri"/>
              </a:rPr>
              <a:t>darauf, was </a:t>
            </a:r>
            <a:r>
              <a:rPr sz="1000" dirty="0">
                <a:latin typeface="Calibri"/>
                <a:cs typeface="Calibri"/>
              </a:rPr>
              <a:t>Ihr Kind in </a:t>
            </a:r>
            <a:r>
              <a:rPr sz="1000" spc="-5" dirty="0">
                <a:latin typeface="Calibri"/>
                <a:cs typeface="Calibri"/>
              </a:rPr>
              <a:t>den sozialen Medien tut und seien </a:t>
            </a:r>
            <a:r>
              <a:rPr sz="1000" spc="-215" dirty="0">
                <a:latin typeface="Calibri"/>
                <a:cs typeface="Calibri"/>
              </a:rPr>
              <a:t> </a:t>
            </a:r>
            <a:r>
              <a:rPr sz="1000" spc="-5" dirty="0">
                <a:latin typeface="Calibri"/>
                <a:cs typeface="Calibri"/>
              </a:rPr>
              <a:t>Sie </a:t>
            </a:r>
            <a:r>
              <a:rPr sz="1000" spc="-15" dirty="0" err="1">
                <a:latin typeface="Calibri"/>
                <a:cs typeface="Calibri"/>
              </a:rPr>
              <a:t>offen</a:t>
            </a:r>
            <a:r>
              <a:rPr lang="de-AT" sz="1000" dirty="0">
                <a:latin typeface="Calibri"/>
                <a:cs typeface="Calibri"/>
              </a:rPr>
              <a:t> </a:t>
            </a:r>
            <a:r>
              <a:rPr sz="1000" spc="-5" dirty="0" err="1">
                <a:latin typeface="Calibri"/>
                <a:cs typeface="Calibri"/>
              </a:rPr>
              <a:t>mit</a:t>
            </a:r>
            <a:r>
              <a:rPr sz="1000" dirty="0">
                <a:latin typeface="Calibri"/>
                <a:cs typeface="Calibri"/>
              </a:rPr>
              <a:t> Ihrem</a:t>
            </a:r>
            <a:r>
              <a:rPr sz="1000" spc="-5" dirty="0">
                <a:latin typeface="Calibri"/>
                <a:cs typeface="Calibri"/>
              </a:rPr>
              <a:t> Kind</a:t>
            </a:r>
            <a:r>
              <a:rPr sz="1000" dirty="0">
                <a:latin typeface="Calibri"/>
                <a:cs typeface="Calibri"/>
              </a:rPr>
              <a:t> </a:t>
            </a:r>
            <a:r>
              <a:rPr sz="1000" spc="-5" dirty="0">
                <a:latin typeface="Calibri"/>
                <a:cs typeface="Calibri"/>
              </a:rPr>
              <a:t>über</a:t>
            </a:r>
            <a:r>
              <a:rPr sz="1000" spc="-10" dirty="0">
                <a:latin typeface="Calibri"/>
                <a:cs typeface="Calibri"/>
              </a:rPr>
              <a:t> </a:t>
            </a:r>
            <a:r>
              <a:rPr sz="1000" spc="-5" dirty="0">
                <a:latin typeface="Calibri"/>
                <a:cs typeface="Calibri"/>
              </a:rPr>
              <a:t>die</a:t>
            </a:r>
            <a:r>
              <a:rPr sz="1000" spc="10" dirty="0">
                <a:latin typeface="Calibri"/>
                <a:cs typeface="Calibri"/>
              </a:rPr>
              <a:t> </a:t>
            </a:r>
            <a:r>
              <a:rPr sz="1000" spc="-15" dirty="0">
                <a:latin typeface="Calibri"/>
                <a:cs typeface="Calibri"/>
              </a:rPr>
              <a:t>Verantwortung</a:t>
            </a:r>
            <a:r>
              <a:rPr sz="1000" spc="-20" dirty="0">
                <a:latin typeface="Calibri"/>
                <a:cs typeface="Calibri"/>
              </a:rPr>
              <a:t> </a:t>
            </a:r>
            <a:r>
              <a:rPr sz="1000" dirty="0">
                <a:latin typeface="Calibri"/>
                <a:cs typeface="Calibri"/>
              </a:rPr>
              <a:t>in</a:t>
            </a:r>
            <a:r>
              <a:rPr sz="1000" spc="5" dirty="0">
                <a:latin typeface="Calibri"/>
                <a:cs typeface="Calibri"/>
              </a:rPr>
              <a:t> </a:t>
            </a:r>
            <a:r>
              <a:rPr sz="1000" spc="-5" dirty="0">
                <a:latin typeface="Calibri"/>
                <a:cs typeface="Calibri"/>
              </a:rPr>
              <a:t>den</a:t>
            </a:r>
            <a:r>
              <a:rPr sz="1000" dirty="0">
                <a:latin typeface="Calibri"/>
                <a:cs typeface="Calibri"/>
              </a:rPr>
              <a:t> </a:t>
            </a:r>
            <a:r>
              <a:rPr sz="1000" spc="-5" dirty="0">
                <a:latin typeface="Calibri"/>
                <a:cs typeface="Calibri"/>
              </a:rPr>
              <a:t>sozialen </a:t>
            </a:r>
            <a:r>
              <a:rPr sz="1000" spc="-5" dirty="0" err="1">
                <a:latin typeface="Calibri"/>
                <a:cs typeface="Calibri"/>
              </a:rPr>
              <a:t>Medien</a:t>
            </a:r>
            <a:r>
              <a:rPr sz="1000" spc="-5" dirty="0">
                <a:latin typeface="Calibri"/>
                <a:cs typeface="Calibri"/>
              </a:rPr>
              <a:t>.</a:t>
            </a:r>
            <a:endParaRPr lang="de-AT" sz="1000" spc="-5" dirty="0">
              <a:latin typeface="Calibri"/>
              <a:cs typeface="Calibri"/>
            </a:endParaRPr>
          </a:p>
          <a:p>
            <a:pPr marL="60325" marR="59690" algn="ctr"/>
            <a:endParaRPr sz="1400" dirty="0">
              <a:latin typeface="Calibri"/>
              <a:cs typeface="Calibri"/>
            </a:endParaRPr>
          </a:p>
          <a:p>
            <a:pPr marL="1905" algn="ctr"/>
            <a:r>
              <a:rPr sz="1000" b="1" dirty="0">
                <a:latin typeface="Calibri"/>
                <a:cs typeface="Calibri"/>
              </a:rPr>
              <a:t>Sprechen</a:t>
            </a:r>
            <a:r>
              <a:rPr sz="1000" b="1" spc="-25" dirty="0">
                <a:latin typeface="Calibri"/>
                <a:cs typeface="Calibri"/>
              </a:rPr>
              <a:t> </a:t>
            </a:r>
            <a:r>
              <a:rPr sz="1000" b="1" dirty="0">
                <a:latin typeface="Calibri"/>
                <a:cs typeface="Calibri"/>
              </a:rPr>
              <a:t>Sie</a:t>
            </a:r>
            <a:r>
              <a:rPr sz="1000" b="1" spc="-20" dirty="0">
                <a:latin typeface="Calibri"/>
                <a:cs typeface="Calibri"/>
              </a:rPr>
              <a:t> </a:t>
            </a:r>
            <a:r>
              <a:rPr sz="1000" b="1" spc="-5" dirty="0">
                <a:latin typeface="Calibri"/>
                <a:cs typeface="Calibri"/>
              </a:rPr>
              <a:t>mit</a:t>
            </a:r>
            <a:r>
              <a:rPr sz="1000" b="1" spc="-25" dirty="0">
                <a:latin typeface="Calibri"/>
                <a:cs typeface="Calibri"/>
              </a:rPr>
              <a:t> </a:t>
            </a:r>
            <a:r>
              <a:rPr sz="1000" b="1" spc="-20" dirty="0">
                <a:latin typeface="Calibri"/>
                <a:cs typeface="Calibri"/>
              </a:rPr>
              <a:t>ihnen</a:t>
            </a:r>
            <a:endParaRPr sz="1000" dirty="0">
              <a:latin typeface="Calibri"/>
              <a:cs typeface="Calibri"/>
            </a:endParaRPr>
          </a:p>
          <a:p>
            <a:pPr marL="24765" marR="19050" algn="ctr"/>
            <a:r>
              <a:rPr lang="de-DE" sz="1000" spc="-5" dirty="0">
                <a:latin typeface="Calibri"/>
                <a:cs typeface="Calibri"/>
              </a:rPr>
              <a:t>Sprechen Sie mit Ihrem Kind darüber, wie es soziale Medien verantwortungsvoll, ethisch korrekt und sicher nutzen kann. </a:t>
            </a:r>
          </a:p>
          <a:p>
            <a:pPr marL="24765" marR="19050" algn="ctr"/>
            <a:endParaRPr sz="1200" dirty="0">
              <a:latin typeface="Calibri"/>
              <a:cs typeface="Calibri"/>
            </a:endParaRPr>
          </a:p>
          <a:p>
            <a:pPr algn="ctr"/>
            <a:r>
              <a:rPr sz="1000" b="1" dirty="0">
                <a:latin typeface="Calibri"/>
                <a:cs typeface="Calibri"/>
              </a:rPr>
              <a:t>Seien</a:t>
            </a:r>
            <a:r>
              <a:rPr sz="1000" b="1" spc="-15" dirty="0">
                <a:latin typeface="Calibri"/>
                <a:cs typeface="Calibri"/>
              </a:rPr>
              <a:t> </a:t>
            </a:r>
            <a:r>
              <a:rPr sz="1000" b="1" spc="-5" dirty="0">
                <a:latin typeface="Calibri"/>
                <a:cs typeface="Calibri"/>
              </a:rPr>
              <a:t>Sie</a:t>
            </a:r>
            <a:r>
              <a:rPr sz="1000" b="1" spc="-20" dirty="0">
                <a:latin typeface="Calibri"/>
                <a:cs typeface="Calibri"/>
              </a:rPr>
              <a:t> </a:t>
            </a:r>
            <a:r>
              <a:rPr sz="1000" b="1" spc="-5" dirty="0">
                <a:latin typeface="Calibri"/>
                <a:cs typeface="Calibri"/>
              </a:rPr>
              <a:t>ein</a:t>
            </a:r>
            <a:r>
              <a:rPr sz="1000" b="1" spc="-10" dirty="0">
                <a:latin typeface="Calibri"/>
                <a:cs typeface="Calibri"/>
              </a:rPr>
              <a:t> </a:t>
            </a:r>
            <a:r>
              <a:rPr sz="1000" b="1" spc="-15" dirty="0">
                <a:latin typeface="Calibri"/>
                <a:cs typeface="Calibri"/>
              </a:rPr>
              <a:t>Vorbild</a:t>
            </a:r>
            <a:endParaRPr sz="1000" dirty="0">
              <a:latin typeface="Calibri"/>
              <a:cs typeface="Calibri"/>
            </a:endParaRPr>
          </a:p>
          <a:p>
            <a:pPr marL="179705" marR="176530" algn="ctr"/>
            <a:r>
              <a:rPr sz="950" spc="-5" dirty="0">
                <a:latin typeface="Calibri"/>
                <a:cs typeface="Calibri"/>
              </a:rPr>
              <a:t>Seien</a:t>
            </a:r>
            <a:r>
              <a:rPr sz="950" spc="-10" dirty="0">
                <a:latin typeface="Calibri"/>
                <a:cs typeface="Calibri"/>
              </a:rPr>
              <a:t> </a:t>
            </a:r>
            <a:r>
              <a:rPr sz="950" spc="-5" dirty="0">
                <a:latin typeface="Calibri"/>
                <a:cs typeface="Calibri"/>
              </a:rPr>
              <a:t>Sie</a:t>
            </a:r>
            <a:r>
              <a:rPr sz="950" dirty="0">
                <a:latin typeface="Calibri"/>
                <a:cs typeface="Calibri"/>
              </a:rPr>
              <a:t> </a:t>
            </a:r>
            <a:r>
              <a:rPr sz="950" spc="-5" dirty="0">
                <a:latin typeface="Calibri"/>
                <a:cs typeface="Calibri"/>
              </a:rPr>
              <a:t>wachsam,</a:t>
            </a:r>
            <a:r>
              <a:rPr sz="950" dirty="0">
                <a:latin typeface="Calibri"/>
                <a:cs typeface="Calibri"/>
              </a:rPr>
              <a:t> was Ihre</a:t>
            </a:r>
            <a:r>
              <a:rPr sz="950" spc="-10" dirty="0">
                <a:latin typeface="Calibri"/>
                <a:cs typeface="Calibri"/>
              </a:rPr>
              <a:t> </a:t>
            </a:r>
            <a:r>
              <a:rPr sz="950" dirty="0">
                <a:latin typeface="Calibri"/>
                <a:cs typeface="Calibri"/>
              </a:rPr>
              <a:t>eigenen </a:t>
            </a:r>
            <a:r>
              <a:rPr sz="950" spc="-5" dirty="0">
                <a:latin typeface="Calibri"/>
                <a:cs typeface="Calibri"/>
              </a:rPr>
              <a:t>Aktivitäten</a:t>
            </a:r>
            <a:r>
              <a:rPr sz="950" spc="5" dirty="0">
                <a:latin typeface="Calibri"/>
                <a:cs typeface="Calibri"/>
              </a:rPr>
              <a:t> </a:t>
            </a:r>
            <a:r>
              <a:rPr sz="950" dirty="0">
                <a:latin typeface="Calibri"/>
                <a:cs typeface="Calibri"/>
              </a:rPr>
              <a:t>in</a:t>
            </a:r>
            <a:r>
              <a:rPr sz="950" spc="-10" dirty="0">
                <a:latin typeface="Calibri"/>
                <a:cs typeface="Calibri"/>
              </a:rPr>
              <a:t> </a:t>
            </a:r>
            <a:r>
              <a:rPr sz="950" spc="-5" dirty="0">
                <a:latin typeface="Calibri"/>
                <a:cs typeface="Calibri"/>
              </a:rPr>
              <a:t>den</a:t>
            </a:r>
            <a:r>
              <a:rPr sz="950" spc="5" dirty="0">
                <a:latin typeface="Calibri"/>
                <a:cs typeface="Calibri"/>
              </a:rPr>
              <a:t> </a:t>
            </a:r>
            <a:r>
              <a:rPr sz="950" spc="-5" dirty="0">
                <a:latin typeface="Calibri"/>
                <a:cs typeface="Calibri"/>
              </a:rPr>
              <a:t>sozialen </a:t>
            </a:r>
            <a:r>
              <a:rPr sz="950" spc="-210" dirty="0">
                <a:latin typeface="Calibri"/>
                <a:cs typeface="Calibri"/>
              </a:rPr>
              <a:t> </a:t>
            </a:r>
            <a:r>
              <a:rPr sz="950" dirty="0">
                <a:latin typeface="Calibri"/>
                <a:cs typeface="Calibri"/>
              </a:rPr>
              <a:t>Medien angeht. Das </a:t>
            </a:r>
            <a:r>
              <a:rPr sz="950" spc="-5" dirty="0">
                <a:latin typeface="Calibri"/>
                <a:cs typeface="Calibri"/>
              </a:rPr>
              <a:t>zeigt Ihrem </a:t>
            </a:r>
            <a:r>
              <a:rPr sz="950" dirty="0">
                <a:latin typeface="Calibri"/>
                <a:cs typeface="Calibri"/>
              </a:rPr>
              <a:t>Kind, </a:t>
            </a:r>
            <a:r>
              <a:rPr sz="950" spc="-5" dirty="0">
                <a:latin typeface="Calibri"/>
                <a:cs typeface="Calibri"/>
              </a:rPr>
              <a:t>dass </a:t>
            </a:r>
            <a:r>
              <a:rPr sz="950" dirty="0">
                <a:latin typeface="Calibri"/>
                <a:cs typeface="Calibri"/>
              </a:rPr>
              <a:t>es Ihrem </a:t>
            </a:r>
            <a:r>
              <a:rPr sz="950" spc="-5" dirty="0">
                <a:latin typeface="Calibri"/>
                <a:cs typeface="Calibri"/>
              </a:rPr>
              <a:t>Beispiel </a:t>
            </a:r>
            <a:r>
              <a:rPr sz="950" dirty="0">
                <a:latin typeface="Calibri"/>
                <a:cs typeface="Calibri"/>
              </a:rPr>
              <a:t> </a:t>
            </a:r>
            <a:r>
              <a:rPr sz="950" spc="-5" dirty="0">
                <a:latin typeface="Calibri"/>
                <a:cs typeface="Calibri"/>
              </a:rPr>
              <a:t>folgen </a:t>
            </a:r>
            <a:r>
              <a:rPr sz="950" spc="-5" dirty="0" err="1">
                <a:latin typeface="Calibri"/>
                <a:cs typeface="Calibri"/>
              </a:rPr>
              <a:t>sollte</a:t>
            </a:r>
            <a:r>
              <a:rPr sz="1000" spc="-5" dirty="0">
                <a:latin typeface="Calibri"/>
                <a:cs typeface="Calibri"/>
              </a:rPr>
              <a:t>.</a:t>
            </a:r>
            <a:endParaRPr lang="de-AT" sz="1000" spc="-5" dirty="0">
              <a:latin typeface="Calibri"/>
              <a:cs typeface="Calibri"/>
            </a:endParaRPr>
          </a:p>
          <a:p>
            <a:pPr marL="179705" marR="176530" algn="ctr"/>
            <a:endParaRPr lang="de-AT" sz="1400" dirty="0">
              <a:latin typeface="Calibri"/>
              <a:cs typeface="Calibri"/>
            </a:endParaRPr>
          </a:p>
          <a:p>
            <a:pPr algn="ctr"/>
            <a:r>
              <a:rPr sz="1000" b="1" spc="-5" dirty="0">
                <a:latin typeface="Calibri"/>
                <a:cs typeface="Calibri"/>
              </a:rPr>
              <a:t>Online-</a:t>
            </a:r>
            <a:r>
              <a:rPr sz="1000" b="1" spc="-5" dirty="0" err="1">
                <a:latin typeface="Calibri"/>
                <a:cs typeface="Calibri"/>
              </a:rPr>
              <a:t>Aktionen</a:t>
            </a:r>
            <a:r>
              <a:rPr sz="1000" b="1" dirty="0">
                <a:latin typeface="Calibri"/>
                <a:cs typeface="Calibri"/>
              </a:rPr>
              <a:t> </a:t>
            </a:r>
            <a:r>
              <a:rPr sz="1000" b="1" spc="-5" dirty="0">
                <a:latin typeface="Calibri"/>
                <a:cs typeface="Calibri"/>
              </a:rPr>
              <a:t>haben</a:t>
            </a:r>
            <a:r>
              <a:rPr sz="1000" b="1" spc="15" dirty="0">
                <a:latin typeface="Calibri"/>
                <a:cs typeface="Calibri"/>
              </a:rPr>
              <a:t> </a:t>
            </a:r>
            <a:r>
              <a:rPr sz="1000" b="1" spc="-15" dirty="0">
                <a:latin typeface="Calibri"/>
                <a:cs typeface="Calibri"/>
              </a:rPr>
              <a:t>Konsequenzen </a:t>
            </a:r>
            <a:r>
              <a:rPr sz="1000" b="1" spc="-10" dirty="0">
                <a:latin typeface="Calibri"/>
                <a:cs typeface="Calibri"/>
              </a:rPr>
              <a:t>für</a:t>
            </a:r>
            <a:r>
              <a:rPr sz="1000" b="1" spc="-20" dirty="0">
                <a:latin typeface="Calibri"/>
                <a:cs typeface="Calibri"/>
              </a:rPr>
              <a:t> </a:t>
            </a:r>
            <a:r>
              <a:rPr sz="1000" b="1" dirty="0">
                <a:latin typeface="Calibri"/>
                <a:cs typeface="Calibri"/>
              </a:rPr>
              <a:t>das</a:t>
            </a:r>
            <a:r>
              <a:rPr sz="1000" b="1" spc="10" dirty="0">
                <a:latin typeface="Calibri"/>
                <a:cs typeface="Calibri"/>
              </a:rPr>
              <a:t> </a:t>
            </a:r>
            <a:r>
              <a:rPr sz="1000" b="1" spc="-5" dirty="0">
                <a:latin typeface="Calibri"/>
                <a:cs typeface="Calibri"/>
              </a:rPr>
              <a:t>echte</a:t>
            </a:r>
            <a:r>
              <a:rPr sz="1000" b="1" dirty="0">
                <a:latin typeface="Calibri"/>
                <a:cs typeface="Calibri"/>
              </a:rPr>
              <a:t> </a:t>
            </a:r>
            <a:r>
              <a:rPr sz="1000" b="1" spc="-5" dirty="0">
                <a:latin typeface="Calibri"/>
                <a:cs typeface="Calibri"/>
              </a:rPr>
              <a:t>Leben</a:t>
            </a:r>
            <a:endParaRPr sz="1000" dirty="0">
              <a:latin typeface="Calibri"/>
              <a:cs typeface="Calibri"/>
            </a:endParaRPr>
          </a:p>
          <a:p>
            <a:pPr marL="12700" marR="5080" indent="-1270" algn="ctr"/>
            <a:r>
              <a:rPr sz="950" spc="-5" dirty="0">
                <a:latin typeface="Calibri"/>
                <a:cs typeface="Calibri"/>
              </a:rPr>
              <a:t>Erinnern</a:t>
            </a:r>
            <a:r>
              <a:rPr sz="950" dirty="0">
                <a:latin typeface="Calibri"/>
                <a:cs typeface="Calibri"/>
              </a:rPr>
              <a:t> </a:t>
            </a:r>
            <a:r>
              <a:rPr sz="950" spc="-5" dirty="0">
                <a:latin typeface="Calibri"/>
                <a:cs typeface="Calibri"/>
              </a:rPr>
              <a:t>Sie</a:t>
            </a:r>
            <a:r>
              <a:rPr sz="950" dirty="0">
                <a:latin typeface="Calibri"/>
                <a:cs typeface="Calibri"/>
              </a:rPr>
              <a:t> </a:t>
            </a:r>
            <a:r>
              <a:rPr sz="950" spc="-5" dirty="0">
                <a:latin typeface="Calibri"/>
                <a:cs typeface="Calibri"/>
              </a:rPr>
              <a:t>Ihr</a:t>
            </a:r>
            <a:r>
              <a:rPr sz="950" spc="5" dirty="0">
                <a:latin typeface="Calibri"/>
                <a:cs typeface="Calibri"/>
              </a:rPr>
              <a:t> </a:t>
            </a:r>
            <a:r>
              <a:rPr sz="950" dirty="0">
                <a:latin typeface="Calibri"/>
                <a:cs typeface="Calibri"/>
              </a:rPr>
              <a:t>Kind </a:t>
            </a:r>
            <a:r>
              <a:rPr sz="950" spc="-5" dirty="0">
                <a:latin typeface="Calibri"/>
                <a:cs typeface="Calibri"/>
              </a:rPr>
              <a:t>daran,</a:t>
            </a:r>
            <a:r>
              <a:rPr sz="950" dirty="0">
                <a:latin typeface="Calibri"/>
                <a:cs typeface="Calibri"/>
              </a:rPr>
              <a:t> </a:t>
            </a:r>
            <a:r>
              <a:rPr sz="950" spc="-5" dirty="0">
                <a:latin typeface="Calibri"/>
                <a:cs typeface="Calibri"/>
              </a:rPr>
              <a:t>dass</a:t>
            </a:r>
            <a:r>
              <a:rPr sz="950" dirty="0">
                <a:latin typeface="Calibri"/>
                <a:cs typeface="Calibri"/>
              </a:rPr>
              <a:t> </a:t>
            </a:r>
            <a:r>
              <a:rPr sz="950" spc="-5" dirty="0">
                <a:latin typeface="Calibri"/>
                <a:cs typeface="Calibri"/>
              </a:rPr>
              <a:t>seine</a:t>
            </a:r>
            <a:r>
              <a:rPr sz="950" dirty="0">
                <a:latin typeface="Calibri"/>
                <a:cs typeface="Calibri"/>
              </a:rPr>
              <a:t> </a:t>
            </a:r>
            <a:r>
              <a:rPr sz="950" spc="-5" dirty="0">
                <a:latin typeface="Calibri"/>
                <a:cs typeface="Calibri"/>
              </a:rPr>
              <a:t>Online-</a:t>
            </a:r>
            <a:r>
              <a:rPr sz="950" spc="-5" dirty="0" err="1">
                <a:latin typeface="Calibri"/>
                <a:cs typeface="Calibri"/>
              </a:rPr>
              <a:t>Aktivitäten</a:t>
            </a:r>
            <a:r>
              <a:rPr sz="950" spc="-5" dirty="0">
                <a:latin typeface="Calibri"/>
                <a:cs typeface="Calibri"/>
              </a:rPr>
              <a:t> </a:t>
            </a:r>
            <a:r>
              <a:rPr sz="950" spc="-5" dirty="0" err="1">
                <a:latin typeface="Calibri"/>
                <a:cs typeface="Calibri"/>
              </a:rPr>
              <a:t>Auswirkungen</a:t>
            </a:r>
            <a:r>
              <a:rPr sz="950" dirty="0">
                <a:latin typeface="Calibri"/>
                <a:cs typeface="Calibri"/>
              </a:rPr>
              <a:t> auf </a:t>
            </a:r>
            <a:r>
              <a:rPr sz="950" spc="-5" dirty="0">
                <a:latin typeface="Calibri"/>
                <a:cs typeface="Calibri"/>
              </a:rPr>
              <a:t>die</a:t>
            </a:r>
            <a:r>
              <a:rPr sz="950" spc="5" dirty="0">
                <a:latin typeface="Calibri"/>
                <a:cs typeface="Calibri"/>
              </a:rPr>
              <a:t> </a:t>
            </a:r>
            <a:r>
              <a:rPr sz="950" spc="-5" dirty="0">
                <a:latin typeface="Calibri"/>
                <a:cs typeface="Calibri"/>
              </a:rPr>
              <a:t>reale</a:t>
            </a:r>
            <a:r>
              <a:rPr sz="950" dirty="0">
                <a:latin typeface="Calibri"/>
                <a:cs typeface="Calibri"/>
              </a:rPr>
              <a:t> Welt</a:t>
            </a:r>
            <a:r>
              <a:rPr sz="950" spc="10" dirty="0">
                <a:latin typeface="Calibri"/>
                <a:cs typeface="Calibri"/>
              </a:rPr>
              <a:t> </a:t>
            </a:r>
            <a:r>
              <a:rPr sz="950" spc="-5" dirty="0">
                <a:latin typeface="Calibri"/>
                <a:cs typeface="Calibri"/>
              </a:rPr>
              <a:t>haben</a:t>
            </a:r>
            <a:r>
              <a:rPr sz="950" spc="5" dirty="0">
                <a:latin typeface="Calibri"/>
                <a:cs typeface="Calibri"/>
              </a:rPr>
              <a:t> </a:t>
            </a:r>
            <a:r>
              <a:rPr sz="950" spc="-5" dirty="0">
                <a:latin typeface="Calibri"/>
                <a:cs typeface="Calibri"/>
              </a:rPr>
              <a:t>können</a:t>
            </a:r>
            <a:r>
              <a:rPr sz="950" spc="5" dirty="0">
                <a:latin typeface="Calibri"/>
                <a:cs typeface="Calibri"/>
              </a:rPr>
              <a:t> </a:t>
            </a:r>
            <a:r>
              <a:rPr sz="950" dirty="0">
                <a:latin typeface="Calibri"/>
                <a:cs typeface="Calibri"/>
              </a:rPr>
              <a:t>(z.</a:t>
            </a:r>
            <a:r>
              <a:rPr sz="950" spc="-5" dirty="0">
                <a:latin typeface="Calibri"/>
                <a:cs typeface="Calibri"/>
              </a:rPr>
              <a:t> </a:t>
            </a:r>
            <a:r>
              <a:rPr sz="950" dirty="0">
                <a:latin typeface="Calibri"/>
                <a:cs typeface="Calibri"/>
              </a:rPr>
              <a:t>B.</a:t>
            </a:r>
            <a:r>
              <a:rPr sz="950" spc="5" dirty="0">
                <a:latin typeface="Calibri"/>
                <a:cs typeface="Calibri"/>
              </a:rPr>
              <a:t> </a:t>
            </a:r>
            <a:r>
              <a:rPr sz="950" spc="-5" dirty="0">
                <a:latin typeface="Calibri"/>
                <a:cs typeface="Calibri"/>
              </a:rPr>
              <a:t>Online-Mobbing, </a:t>
            </a:r>
            <a:r>
              <a:rPr sz="950" spc="-210" dirty="0">
                <a:latin typeface="Calibri"/>
                <a:cs typeface="Calibri"/>
              </a:rPr>
              <a:t> </a:t>
            </a:r>
            <a:r>
              <a:rPr sz="950" spc="-5" dirty="0">
                <a:latin typeface="Calibri"/>
                <a:cs typeface="Calibri"/>
              </a:rPr>
              <a:t>unangemessene</a:t>
            </a:r>
            <a:r>
              <a:rPr sz="950" dirty="0">
                <a:latin typeface="Calibri"/>
                <a:cs typeface="Calibri"/>
              </a:rPr>
              <a:t> Inhalte</a:t>
            </a:r>
            <a:r>
              <a:rPr sz="950" spc="-10" dirty="0">
                <a:latin typeface="Calibri"/>
                <a:cs typeface="Calibri"/>
              </a:rPr>
              <a:t> </a:t>
            </a:r>
            <a:r>
              <a:rPr sz="950" spc="-5" dirty="0">
                <a:latin typeface="Calibri"/>
                <a:cs typeface="Calibri"/>
              </a:rPr>
              <a:t>und </a:t>
            </a:r>
            <a:r>
              <a:rPr sz="950" spc="-15" dirty="0">
                <a:latin typeface="Calibri"/>
                <a:cs typeface="Calibri"/>
              </a:rPr>
              <a:t>Verhaltensweisen).</a:t>
            </a:r>
            <a:endParaRPr sz="950" dirty="0">
              <a:latin typeface="Calibri"/>
              <a:cs typeface="Calibri"/>
            </a:endParaRPr>
          </a:p>
        </p:txBody>
      </p:sp>
      <p:sp>
        <p:nvSpPr>
          <p:cNvPr id="39" name="object 39"/>
          <p:cNvSpPr txBox="1">
            <a:spLocks noGrp="1"/>
          </p:cNvSpPr>
          <p:nvPr>
            <p:ph type="title"/>
          </p:nvPr>
        </p:nvSpPr>
        <p:spPr>
          <a:xfrm>
            <a:off x="2741422" y="474979"/>
            <a:ext cx="3864610" cy="299720"/>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AA15"/>
                </a:solidFill>
              </a:rPr>
              <a:t>TIPPS ZU SOZIALEN MEDIEN </a:t>
            </a:r>
            <a:r>
              <a:rPr dirty="0">
                <a:solidFill>
                  <a:srgbClr val="FFAA15"/>
                </a:solidFill>
              </a:rPr>
              <a:t>FÜR</a:t>
            </a:r>
            <a:r>
              <a:rPr spc="-10" dirty="0">
                <a:solidFill>
                  <a:srgbClr val="FFAA15"/>
                </a:solidFill>
              </a:rPr>
              <a:t> </a:t>
            </a:r>
            <a:r>
              <a:rPr spc="-15" dirty="0">
                <a:solidFill>
                  <a:srgbClr val="FFAA15"/>
                </a:solidFill>
              </a:rPr>
              <a:t>ELTERN</a:t>
            </a:r>
          </a:p>
        </p:txBody>
      </p:sp>
      <p:grpSp>
        <p:nvGrpSpPr>
          <p:cNvPr id="40" name="object 40"/>
          <p:cNvGrpSpPr/>
          <p:nvPr/>
        </p:nvGrpSpPr>
        <p:grpSpPr>
          <a:xfrm>
            <a:off x="182245" y="88900"/>
            <a:ext cx="8822690" cy="853440"/>
            <a:chOff x="182245" y="88900"/>
            <a:chExt cx="8822690" cy="853440"/>
          </a:xfrm>
        </p:grpSpPr>
        <p:sp>
          <p:nvSpPr>
            <p:cNvPr id="41" name="object 41"/>
            <p:cNvSpPr/>
            <p:nvPr/>
          </p:nvSpPr>
          <p:spPr>
            <a:xfrm>
              <a:off x="8151495" y="88900"/>
              <a:ext cx="853440" cy="853440"/>
            </a:xfrm>
            <a:custGeom>
              <a:avLst/>
              <a:gdLst/>
              <a:ahLst/>
              <a:cxnLst/>
              <a:rect l="l" t="t" r="r" b="b"/>
              <a:pathLst>
                <a:path w="853440" h="853440">
                  <a:moveTo>
                    <a:pt x="426720" y="0"/>
                  </a:moveTo>
                  <a:lnTo>
                    <a:pt x="379729" y="2539"/>
                  </a:lnTo>
                  <a:lnTo>
                    <a:pt x="334645" y="9525"/>
                  </a:lnTo>
                  <a:lnTo>
                    <a:pt x="291464" y="21589"/>
                  </a:lnTo>
                  <a:lnTo>
                    <a:pt x="250189" y="38100"/>
                  </a:lnTo>
                  <a:lnTo>
                    <a:pt x="210820" y="58420"/>
                  </a:lnTo>
                  <a:lnTo>
                    <a:pt x="174625" y="82550"/>
                  </a:lnTo>
                  <a:lnTo>
                    <a:pt x="140334" y="109854"/>
                  </a:lnTo>
                  <a:lnTo>
                    <a:pt x="109854" y="140970"/>
                  </a:lnTo>
                  <a:lnTo>
                    <a:pt x="81914" y="174625"/>
                  </a:lnTo>
                  <a:lnTo>
                    <a:pt x="57784" y="211454"/>
                  </a:lnTo>
                  <a:lnTo>
                    <a:pt x="37464" y="250189"/>
                  </a:lnTo>
                  <a:lnTo>
                    <a:pt x="21589" y="292100"/>
                  </a:lnTo>
                  <a:lnTo>
                    <a:pt x="9525" y="335279"/>
                  </a:lnTo>
                  <a:lnTo>
                    <a:pt x="2539" y="380364"/>
                  </a:lnTo>
                  <a:lnTo>
                    <a:pt x="0" y="426720"/>
                  </a:lnTo>
                  <a:lnTo>
                    <a:pt x="2539" y="473075"/>
                  </a:lnTo>
                  <a:lnTo>
                    <a:pt x="9525" y="518160"/>
                  </a:lnTo>
                  <a:lnTo>
                    <a:pt x="21589" y="561339"/>
                  </a:lnTo>
                  <a:lnTo>
                    <a:pt x="37464" y="603250"/>
                  </a:lnTo>
                  <a:lnTo>
                    <a:pt x="57784" y="641985"/>
                  </a:lnTo>
                  <a:lnTo>
                    <a:pt x="81914" y="678814"/>
                  </a:lnTo>
                  <a:lnTo>
                    <a:pt x="109854" y="712470"/>
                  </a:lnTo>
                  <a:lnTo>
                    <a:pt x="140334" y="743585"/>
                  </a:lnTo>
                  <a:lnTo>
                    <a:pt x="174625" y="770889"/>
                  </a:lnTo>
                  <a:lnTo>
                    <a:pt x="210820" y="795020"/>
                  </a:lnTo>
                  <a:lnTo>
                    <a:pt x="250189" y="815339"/>
                  </a:lnTo>
                  <a:lnTo>
                    <a:pt x="291464" y="831850"/>
                  </a:lnTo>
                  <a:lnTo>
                    <a:pt x="334645" y="843279"/>
                  </a:lnTo>
                  <a:lnTo>
                    <a:pt x="379729" y="850900"/>
                  </a:lnTo>
                  <a:lnTo>
                    <a:pt x="426720" y="853439"/>
                  </a:lnTo>
                  <a:lnTo>
                    <a:pt x="473075" y="850900"/>
                  </a:lnTo>
                  <a:lnTo>
                    <a:pt x="518159" y="843279"/>
                  </a:lnTo>
                  <a:lnTo>
                    <a:pt x="561339" y="831850"/>
                  </a:lnTo>
                  <a:lnTo>
                    <a:pt x="602614" y="815339"/>
                  </a:lnTo>
                  <a:lnTo>
                    <a:pt x="641984" y="795020"/>
                  </a:lnTo>
                  <a:lnTo>
                    <a:pt x="678814" y="770889"/>
                  </a:lnTo>
                  <a:lnTo>
                    <a:pt x="712470" y="743585"/>
                  </a:lnTo>
                  <a:lnTo>
                    <a:pt x="742950" y="712470"/>
                  </a:lnTo>
                  <a:lnTo>
                    <a:pt x="770889" y="678814"/>
                  </a:lnTo>
                  <a:lnTo>
                    <a:pt x="795020" y="641985"/>
                  </a:lnTo>
                  <a:lnTo>
                    <a:pt x="815339" y="603250"/>
                  </a:lnTo>
                  <a:lnTo>
                    <a:pt x="831214" y="561339"/>
                  </a:lnTo>
                  <a:lnTo>
                    <a:pt x="843279" y="518160"/>
                  </a:lnTo>
                  <a:lnTo>
                    <a:pt x="850900" y="473075"/>
                  </a:lnTo>
                  <a:lnTo>
                    <a:pt x="853439" y="426720"/>
                  </a:lnTo>
                  <a:lnTo>
                    <a:pt x="850900" y="380364"/>
                  </a:lnTo>
                  <a:lnTo>
                    <a:pt x="843279" y="335279"/>
                  </a:lnTo>
                  <a:lnTo>
                    <a:pt x="831214" y="292100"/>
                  </a:lnTo>
                  <a:lnTo>
                    <a:pt x="815339" y="250189"/>
                  </a:lnTo>
                  <a:lnTo>
                    <a:pt x="795020" y="211454"/>
                  </a:lnTo>
                  <a:lnTo>
                    <a:pt x="770889" y="174625"/>
                  </a:lnTo>
                  <a:lnTo>
                    <a:pt x="742950" y="140970"/>
                  </a:lnTo>
                  <a:lnTo>
                    <a:pt x="712470" y="109854"/>
                  </a:lnTo>
                  <a:lnTo>
                    <a:pt x="678814" y="82550"/>
                  </a:lnTo>
                  <a:lnTo>
                    <a:pt x="641984" y="58420"/>
                  </a:lnTo>
                  <a:lnTo>
                    <a:pt x="602614" y="38100"/>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42" name="object 42"/>
            <p:cNvPicPr/>
            <p:nvPr/>
          </p:nvPicPr>
          <p:blipFill>
            <a:blip r:embed="rId13" cstate="print"/>
            <a:stretch>
              <a:fillRect/>
            </a:stretch>
          </p:blipFill>
          <p:spPr>
            <a:xfrm>
              <a:off x="8195945" y="212725"/>
              <a:ext cx="765175" cy="608329"/>
            </a:xfrm>
            <a:prstGeom prst="rect">
              <a:avLst/>
            </a:prstGeom>
          </p:spPr>
        </p:pic>
        <p:pic>
          <p:nvPicPr>
            <p:cNvPr id="43" name="object 43"/>
            <p:cNvPicPr/>
            <p:nvPr/>
          </p:nvPicPr>
          <p:blipFill>
            <a:blip r:embed="rId14" cstate="print"/>
            <a:stretch>
              <a:fillRect/>
            </a:stretch>
          </p:blipFill>
          <p:spPr>
            <a:xfrm>
              <a:off x="182245" y="112522"/>
              <a:ext cx="1724787" cy="474979"/>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441955" y="569721"/>
            <a:ext cx="4644645" cy="289823"/>
          </a:xfrm>
          <a:prstGeom prst="rect">
            <a:avLst/>
          </a:prstGeom>
        </p:spPr>
        <p:txBody>
          <a:bodyPr vert="horz" wrap="square" lIns="0" tIns="12700" rIns="0" bIns="0" rtlCol="0">
            <a:spAutoFit/>
          </a:bodyPr>
          <a:lstStyle/>
          <a:p>
            <a:pPr marL="12700">
              <a:lnSpc>
                <a:spcPct val="100000"/>
              </a:lnSpc>
              <a:spcBef>
                <a:spcPts val="100"/>
              </a:spcBef>
            </a:pPr>
            <a:r>
              <a:rPr dirty="0"/>
              <a:t>AKTIVITÄT</a:t>
            </a:r>
            <a:r>
              <a:rPr spc="-10" dirty="0"/>
              <a:t> </a:t>
            </a:r>
            <a:r>
              <a:rPr dirty="0"/>
              <a:t>4.2.1</a:t>
            </a:r>
            <a:r>
              <a:rPr spc="-10" dirty="0"/>
              <a:t> </a:t>
            </a:r>
            <a:r>
              <a:rPr lang="de-AT" spc="-10" dirty="0"/>
              <a:t>–</a:t>
            </a:r>
            <a:r>
              <a:rPr spc="-5" dirty="0"/>
              <a:t> </a:t>
            </a:r>
            <a:r>
              <a:rPr spc="-5" dirty="0">
                <a:solidFill>
                  <a:srgbClr val="FFFFFF"/>
                </a:solidFill>
              </a:rPr>
              <a:t>SOZIALE</a:t>
            </a:r>
            <a:r>
              <a:rPr spc="-10" dirty="0">
                <a:solidFill>
                  <a:srgbClr val="FFFFFF"/>
                </a:solidFill>
              </a:rPr>
              <a:t> </a:t>
            </a:r>
            <a:r>
              <a:rPr spc="-15" dirty="0">
                <a:solidFill>
                  <a:srgbClr val="FFFFFF"/>
                </a:solidFill>
              </a:rPr>
              <a:t>MEDIEN</a:t>
            </a:r>
            <a:r>
              <a:rPr spc="-25" dirty="0">
                <a:solidFill>
                  <a:srgbClr val="FFFFFF"/>
                </a:solidFill>
              </a:rPr>
              <a:t> </a:t>
            </a:r>
            <a:r>
              <a:rPr spc="-5" dirty="0">
                <a:solidFill>
                  <a:srgbClr val="FFFFFF"/>
                </a:solidFill>
              </a:rPr>
              <a:t>VERSTEHEN</a:t>
            </a:r>
          </a:p>
        </p:txBody>
      </p:sp>
      <p:sp>
        <p:nvSpPr>
          <p:cNvPr id="4" name="object 4"/>
          <p:cNvSpPr txBox="1"/>
          <p:nvPr/>
        </p:nvSpPr>
        <p:spPr>
          <a:xfrm>
            <a:off x="295147" y="1387347"/>
            <a:ext cx="6867525" cy="2364105"/>
          </a:xfrm>
          <a:prstGeom prst="rect">
            <a:avLst/>
          </a:prstGeom>
        </p:spPr>
        <p:txBody>
          <a:bodyPr vert="horz" wrap="square" lIns="0" tIns="12065" rIns="0" bIns="0" rtlCol="0">
            <a:spAutoFit/>
          </a:bodyPr>
          <a:lstStyle/>
          <a:p>
            <a:pPr marL="89535">
              <a:lnSpc>
                <a:spcPct val="100000"/>
              </a:lnSpc>
              <a:spcBef>
                <a:spcPts val="95"/>
              </a:spcBef>
            </a:pPr>
            <a:r>
              <a:rPr sz="1400" b="1" spc="-5" dirty="0">
                <a:latin typeface="Calibri"/>
                <a:cs typeface="Calibri"/>
              </a:rPr>
              <a:t>Schritt</a:t>
            </a:r>
            <a:r>
              <a:rPr sz="1400" b="1" dirty="0">
                <a:latin typeface="Calibri"/>
                <a:cs typeface="Calibri"/>
              </a:rPr>
              <a:t> </a:t>
            </a:r>
            <a:r>
              <a:rPr sz="1400" b="1" spc="-5" dirty="0">
                <a:latin typeface="Calibri"/>
                <a:cs typeface="Calibri"/>
              </a:rPr>
              <a:t>1: </a:t>
            </a:r>
            <a:r>
              <a:rPr sz="1400" spc="-5" dirty="0">
                <a:solidFill>
                  <a:srgbClr val="FFFFFF"/>
                </a:solidFill>
                <a:latin typeface="Calibri"/>
                <a:cs typeface="Calibri"/>
              </a:rPr>
              <a:t>Besprechen</a:t>
            </a:r>
            <a:r>
              <a:rPr sz="1400"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folgenden</a:t>
            </a:r>
            <a:r>
              <a:rPr sz="1400" dirty="0">
                <a:solidFill>
                  <a:srgbClr val="FFFFFF"/>
                </a:solidFill>
                <a:latin typeface="Calibri"/>
                <a:cs typeface="Calibri"/>
              </a:rPr>
              <a:t> </a:t>
            </a:r>
            <a:r>
              <a:rPr sz="1400" spc="-5" dirty="0">
                <a:solidFill>
                  <a:srgbClr val="FFFFFF"/>
                </a:solidFill>
                <a:latin typeface="Calibri"/>
                <a:cs typeface="Calibri"/>
              </a:rPr>
              <a:t>Punkte</a:t>
            </a:r>
            <a:r>
              <a:rPr sz="1400" spc="5" dirty="0">
                <a:solidFill>
                  <a:srgbClr val="FFFFFF"/>
                </a:solidFill>
                <a:latin typeface="Calibri"/>
                <a:cs typeface="Calibri"/>
              </a:rPr>
              <a:t> </a:t>
            </a:r>
            <a:r>
              <a:rPr sz="1400" spc="-5" dirty="0">
                <a:solidFill>
                  <a:srgbClr val="FFFFFF"/>
                </a:solidFill>
                <a:latin typeface="Calibri"/>
                <a:cs typeface="Calibri"/>
              </a:rPr>
              <a:t>mit</a:t>
            </a:r>
            <a:r>
              <a:rPr sz="1400" spc="5" dirty="0">
                <a:solidFill>
                  <a:srgbClr val="FFFFFF"/>
                </a:solidFill>
                <a:latin typeface="Calibri"/>
                <a:cs typeface="Calibri"/>
              </a:rPr>
              <a:t> </a:t>
            </a:r>
            <a:r>
              <a:rPr sz="1400" spc="-5" dirty="0">
                <a:solidFill>
                  <a:srgbClr val="FFFFFF"/>
                </a:solidFill>
                <a:latin typeface="Calibri"/>
                <a:cs typeface="Calibri"/>
              </a:rPr>
              <a:t>der</a:t>
            </a:r>
            <a:r>
              <a:rPr sz="1400" spc="20" dirty="0">
                <a:solidFill>
                  <a:srgbClr val="FFFFFF"/>
                </a:solidFill>
                <a:latin typeface="Calibri"/>
                <a:cs typeface="Calibri"/>
              </a:rPr>
              <a:t> </a:t>
            </a:r>
            <a:r>
              <a:rPr sz="1400" spc="-10" dirty="0">
                <a:solidFill>
                  <a:srgbClr val="FFFFFF"/>
                </a:solidFill>
                <a:latin typeface="Calibri"/>
                <a:cs typeface="Calibri"/>
              </a:rPr>
              <a:t>Gruppe.</a:t>
            </a:r>
            <a:endParaRPr sz="1400">
              <a:latin typeface="Calibri"/>
              <a:cs typeface="Calibri"/>
            </a:endParaRPr>
          </a:p>
          <a:p>
            <a:pPr marL="356235" indent="-344170">
              <a:lnSpc>
                <a:spcPct val="100000"/>
              </a:lnSpc>
              <a:buFont typeface="Wingdings"/>
              <a:buChar char=""/>
              <a:tabLst>
                <a:tab pos="356235" algn="l"/>
                <a:tab pos="356870" algn="l"/>
              </a:tabLst>
            </a:pPr>
            <a:r>
              <a:rPr sz="1400" spc="-5" dirty="0">
                <a:solidFill>
                  <a:srgbClr val="FFFFFF"/>
                </a:solidFill>
                <a:latin typeface="Calibri"/>
                <a:cs typeface="Calibri"/>
              </a:rPr>
              <a:t>Was</a:t>
            </a:r>
            <a:r>
              <a:rPr sz="1400" dirty="0">
                <a:solidFill>
                  <a:srgbClr val="FFFFFF"/>
                </a:solidFill>
                <a:latin typeface="Calibri"/>
                <a:cs typeface="Calibri"/>
              </a:rPr>
              <a:t> </a:t>
            </a:r>
            <a:r>
              <a:rPr sz="1400" spc="-5" dirty="0">
                <a:solidFill>
                  <a:srgbClr val="FFFFFF"/>
                </a:solidFill>
                <a:latin typeface="Calibri"/>
                <a:cs typeface="Calibri"/>
              </a:rPr>
              <a:t>ist</a:t>
            </a:r>
            <a:r>
              <a:rPr sz="1400" spc="5" dirty="0">
                <a:solidFill>
                  <a:srgbClr val="FFFFFF"/>
                </a:solidFill>
                <a:latin typeface="Calibri"/>
                <a:cs typeface="Calibri"/>
              </a:rPr>
              <a:t> </a:t>
            </a:r>
            <a:r>
              <a:rPr sz="1400" spc="-5" dirty="0">
                <a:solidFill>
                  <a:srgbClr val="FFFFFF"/>
                </a:solidFill>
                <a:latin typeface="Calibri"/>
                <a:cs typeface="Calibri"/>
              </a:rPr>
              <a:t>so</a:t>
            </a:r>
            <a:r>
              <a:rPr sz="1400" spc="10" dirty="0">
                <a:solidFill>
                  <a:srgbClr val="FFFFFF"/>
                </a:solidFill>
                <a:latin typeface="Calibri"/>
                <a:cs typeface="Calibri"/>
              </a:rPr>
              <a:t> </a:t>
            </a:r>
            <a:r>
              <a:rPr sz="1400" spc="-5" dirty="0">
                <a:solidFill>
                  <a:srgbClr val="FFFFFF"/>
                </a:solidFill>
                <a:latin typeface="Calibri"/>
                <a:cs typeface="Calibri"/>
              </a:rPr>
              <a:t>wichtig</a:t>
            </a:r>
            <a:r>
              <a:rPr sz="1400" spc="5" dirty="0">
                <a:solidFill>
                  <a:srgbClr val="FFFFFF"/>
                </a:solidFill>
                <a:latin typeface="Calibri"/>
                <a:cs typeface="Calibri"/>
              </a:rPr>
              <a:t> </a:t>
            </a:r>
            <a:r>
              <a:rPr sz="1400" spc="-5" dirty="0">
                <a:solidFill>
                  <a:srgbClr val="FFFFFF"/>
                </a:solidFill>
                <a:latin typeface="Calibri"/>
                <a:cs typeface="Calibri"/>
              </a:rPr>
              <a:t>an</a:t>
            </a:r>
            <a:r>
              <a:rPr sz="1400" spc="5" dirty="0">
                <a:solidFill>
                  <a:srgbClr val="FFFFFF"/>
                </a:solidFill>
                <a:latin typeface="Calibri"/>
                <a:cs typeface="Calibri"/>
              </a:rPr>
              <a:t> </a:t>
            </a:r>
            <a:r>
              <a:rPr sz="1400" spc="-5" dirty="0">
                <a:solidFill>
                  <a:srgbClr val="FFFFFF"/>
                </a:solidFill>
                <a:latin typeface="Calibri"/>
                <a:cs typeface="Calibri"/>
              </a:rPr>
              <a:t>sozialen</a:t>
            </a:r>
            <a:r>
              <a:rPr sz="1400" spc="10" dirty="0">
                <a:solidFill>
                  <a:srgbClr val="FFFFFF"/>
                </a:solidFill>
                <a:latin typeface="Calibri"/>
                <a:cs typeface="Calibri"/>
              </a:rPr>
              <a:t> </a:t>
            </a:r>
            <a:r>
              <a:rPr sz="1400" spc="-15" dirty="0">
                <a:solidFill>
                  <a:srgbClr val="FFFFFF"/>
                </a:solidFill>
                <a:latin typeface="Calibri"/>
                <a:cs typeface="Calibri"/>
              </a:rPr>
              <a:t>Medienplattformen?</a:t>
            </a:r>
            <a:endParaRPr sz="1400">
              <a:latin typeface="Calibri"/>
              <a:cs typeface="Calibri"/>
            </a:endParaRPr>
          </a:p>
          <a:p>
            <a:pPr marL="356235" indent="-344170">
              <a:lnSpc>
                <a:spcPct val="100000"/>
              </a:lnSpc>
              <a:buFont typeface="Wingdings"/>
              <a:buChar char=""/>
              <a:tabLst>
                <a:tab pos="356235" algn="l"/>
                <a:tab pos="356870" algn="l"/>
              </a:tabLst>
            </a:pPr>
            <a:r>
              <a:rPr sz="1400" spc="-5" dirty="0">
                <a:solidFill>
                  <a:srgbClr val="FFFFFF"/>
                </a:solidFill>
                <a:latin typeface="Calibri"/>
                <a:cs typeface="Calibri"/>
              </a:rPr>
              <a:t>Welche</a:t>
            </a:r>
            <a:r>
              <a:rPr sz="1400" spc="5" dirty="0">
                <a:solidFill>
                  <a:srgbClr val="FFFFFF"/>
                </a:solidFill>
                <a:latin typeface="Calibri"/>
                <a:cs typeface="Calibri"/>
              </a:rPr>
              <a:t> </a:t>
            </a:r>
            <a:r>
              <a:rPr sz="1400" dirty="0">
                <a:solidFill>
                  <a:srgbClr val="FFFFFF"/>
                </a:solidFill>
                <a:latin typeface="Calibri"/>
                <a:cs typeface="Calibri"/>
              </a:rPr>
              <a:t>Art</a:t>
            </a:r>
            <a:r>
              <a:rPr sz="1400" spc="5" dirty="0">
                <a:solidFill>
                  <a:srgbClr val="FFFFFF"/>
                </a:solidFill>
                <a:latin typeface="Calibri"/>
                <a:cs typeface="Calibri"/>
              </a:rPr>
              <a:t> </a:t>
            </a:r>
            <a:r>
              <a:rPr sz="1400" spc="-5" dirty="0">
                <a:solidFill>
                  <a:srgbClr val="FFFFFF"/>
                </a:solidFill>
                <a:latin typeface="Calibri"/>
                <a:cs typeface="Calibri"/>
              </a:rPr>
              <a:t>von</a:t>
            </a:r>
            <a:r>
              <a:rPr sz="1400" spc="10" dirty="0">
                <a:solidFill>
                  <a:srgbClr val="FFFFFF"/>
                </a:solidFill>
                <a:latin typeface="Calibri"/>
                <a:cs typeface="Calibri"/>
              </a:rPr>
              <a:t> </a:t>
            </a:r>
            <a:r>
              <a:rPr sz="1400" spc="-5" dirty="0">
                <a:solidFill>
                  <a:srgbClr val="FFFFFF"/>
                </a:solidFill>
                <a:latin typeface="Calibri"/>
                <a:cs typeface="Calibri"/>
              </a:rPr>
              <a:t>Aktivitäten</a:t>
            </a:r>
            <a:r>
              <a:rPr sz="1400" spc="5" dirty="0">
                <a:solidFill>
                  <a:srgbClr val="FFFFFF"/>
                </a:solidFill>
                <a:latin typeface="Calibri"/>
                <a:cs typeface="Calibri"/>
              </a:rPr>
              <a:t> </a:t>
            </a:r>
            <a:r>
              <a:rPr sz="1400" spc="-5" dirty="0">
                <a:solidFill>
                  <a:srgbClr val="FFFFFF"/>
                </a:solidFill>
                <a:latin typeface="Calibri"/>
                <a:cs typeface="Calibri"/>
              </a:rPr>
              <a:t>sind</a:t>
            </a:r>
            <a:r>
              <a:rPr sz="1400" spc="15" dirty="0">
                <a:solidFill>
                  <a:srgbClr val="FFFFFF"/>
                </a:solidFill>
                <a:latin typeface="Calibri"/>
                <a:cs typeface="Calibri"/>
              </a:rPr>
              <a:t> </a:t>
            </a:r>
            <a:r>
              <a:rPr sz="1400" spc="-5" dirty="0">
                <a:solidFill>
                  <a:srgbClr val="FFFFFF"/>
                </a:solidFill>
                <a:latin typeface="Calibri"/>
                <a:cs typeface="Calibri"/>
              </a:rPr>
              <a:t>in</a:t>
            </a:r>
            <a:r>
              <a:rPr sz="1400" spc="10" dirty="0">
                <a:solidFill>
                  <a:srgbClr val="FFFFFF"/>
                </a:solidFill>
                <a:latin typeface="Calibri"/>
                <a:cs typeface="Calibri"/>
              </a:rPr>
              <a:t> </a:t>
            </a:r>
            <a:r>
              <a:rPr sz="1400" spc="-5" dirty="0">
                <a:solidFill>
                  <a:srgbClr val="FFFFFF"/>
                </a:solidFill>
                <a:latin typeface="Calibri"/>
                <a:cs typeface="Calibri"/>
              </a:rPr>
              <a:t>den</a:t>
            </a:r>
            <a:r>
              <a:rPr sz="1400" dirty="0">
                <a:solidFill>
                  <a:srgbClr val="FFFFFF"/>
                </a:solidFill>
                <a:latin typeface="Calibri"/>
                <a:cs typeface="Calibri"/>
              </a:rPr>
              <a:t> </a:t>
            </a:r>
            <a:r>
              <a:rPr sz="1400" spc="-5" dirty="0">
                <a:solidFill>
                  <a:srgbClr val="FFFFFF"/>
                </a:solidFill>
                <a:latin typeface="Calibri"/>
                <a:cs typeface="Calibri"/>
              </a:rPr>
              <a:t>sozialen</a:t>
            </a:r>
            <a:r>
              <a:rPr sz="1400" spc="5" dirty="0">
                <a:solidFill>
                  <a:srgbClr val="FFFFFF"/>
                </a:solidFill>
                <a:latin typeface="Calibri"/>
                <a:cs typeface="Calibri"/>
              </a:rPr>
              <a:t> </a:t>
            </a:r>
            <a:r>
              <a:rPr sz="1400" spc="-5" dirty="0">
                <a:solidFill>
                  <a:srgbClr val="FFFFFF"/>
                </a:solidFill>
                <a:latin typeface="Calibri"/>
                <a:cs typeface="Calibri"/>
              </a:rPr>
              <a:t>Medien</a:t>
            </a:r>
            <a:r>
              <a:rPr sz="1400" spc="10" dirty="0">
                <a:solidFill>
                  <a:srgbClr val="FFFFFF"/>
                </a:solidFill>
                <a:latin typeface="Calibri"/>
                <a:cs typeface="Calibri"/>
              </a:rPr>
              <a:t> </a:t>
            </a:r>
            <a:r>
              <a:rPr sz="1400" spc="-5" dirty="0">
                <a:solidFill>
                  <a:srgbClr val="FFFFFF"/>
                </a:solidFill>
                <a:latin typeface="Calibri"/>
                <a:cs typeface="Calibri"/>
              </a:rPr>
              <a:t>akzeptabel?</a:t>
            </a:r>
            <a:r>
              <a:rPr sz="1400" dirty="0">
                <a:solidFill>
                  <a:srgbClr val="FFFFFF"/>
                </a:solidFill>
                <a:latin typeface="Calibri"/>
                <a:cs typeface="Calibri"/>
              </a:rPr>
              <a:t> </a:t>
            </a:r>
            <a:r>
              <a:rPr sz="1400" spc="-5" dirty="0">
                <a:solidFill>
                  <a:srgbClr val="FFFFFF"/>
                </a:solidFill>
                <a:latin typeface="Calibri"/>
                <a:cs typeface="Calibri"/>
              </a:rPr>
              <a:t>Welche</a:t>
            </a:r>
            <a:r>
              <a:rPr sz="1400" spc="5" dirty="0">
                <a:solidFill>
                  <a:srgbClr val="FFFFFF"/>
                </a:solidFill>
                <a:latin typeface="Calibri"/>
                <a:cs typeface="Calibri"/>
              </a:rPr>
              <a:t> </a:t>
            </a:r>
            <a:r>
              <a:rPr sz="1400" spc="-5" dirty="0">
                <a:solidFill>
                  <a:srgbClr val="FFFFFF"/>
                </a:solidFill>
                <a:latin typeface="Calibri"/>
                <a:cs typeface="Calibri"/>
              </a:rPr>
              <a:t>sind</a:t>
            </a:r>
            <a:r>
              <a:rPr sz="1400" spc="5" dirty="0">
                <a:solidFill>
                  <a:srgbClr val="FFFFFF"/>
                </a:solidFill>
                <a:latin typeface="Calibri"/>
                <a:cs typeface="Calibri"/>
              </a:rPr>
              <a:t> </a:t>
            </a:r>
            <a:r>
              <a:rPr sz="1400" dirty="0">
                <a:solidFill>
                  <a:srgbClr val="FFFFFF"/>
                </a:solidFill>
                <a:latin typeface="Calibri"/>
                <a:cs typeface="Calibri"/>
              </a:rPr>
              <a:t>es</a:t>
            </a:r>
            <a:r>
              <a:rPr sz="1400" spc="15" dirty="0">
                <a:solidFill>
                  <a:srgbClr val="FFFFFF"/>
                </a:solidFill>
                <a:latin typeface="Calibri"/>
                <a:cs typeface="Calibri"/>
              </a:rPr>
              <a:t> </a:t>
            </a:r>
            <a:r>
              <a:rPr sz="1400" spc="-20" dirty="0">
                <a:solidFill>
                  <a:srgbClr val="FFFFFF"/>
                </a:solidFill>
                <a:latin typeface="Calibri"/>
                <a:cs typeface="Calibri"/>
              </a:rPr>
              <a:t>nicht?</a:t>
            </a:r>
            <a:endParaRPr sz="1400">
              <a:latin typeface="Calibri"/>
              <a:cs typeface="Calibri"/>
            </a:endParaRPr>
          </a:p>
          <a:p>
            <a:pPr marL="356235" indent="-344170">
              <a:lnSpc>
                <a:spcPct val="100000"/>
              </a:lnSpc>
              <a:buFont typeface="Wingdings"/>
              <a:buChar char=""/>
              <a:tabLst>
                <a:tab pos="356235" algn="l"/>
                <a:tab pos="356870" algn="l"/>
              </a:tabLst>
            </a:pPr>
            <a:r>
              <a:rPr sz="1400" spc="-5" dirty="0">
                <a:solidFill>
                  <a:srgbClr val="FFFFFF"/>
                </a:solidFill>
                <a:latin typeface="Calibri"/>
                <a:cs typeface="Calibri"/>
              </a:rPr>
              <a:t>Wie </a:t>
            </a:r>
            <a:r>
              <a:rPr sz="1400" dirty="0">
                <a:solidFill>
                  <a:srgbClr val="FFFFFF"/>
                </a:solidFill>
                <a:latin typeface="Calibri"/>
                <a:cs typeface="Calibri"/>
              </a:rPr>
              <a:t>gehen </a:t>
            </a:r>
            <a:r>
              <a:rPr sz="1400" spc="-5" dirty="0">
                <a:solidFill>
                  <a:srgbClr val="FFFFFF"/>
                </a:solidFill>
                <a:latin typeface="Calibri"/>
                <a:cs typeface="Calibri"/>
              </a:rPr>
              <a:t>Sie vor,</a:t>
            </a:r>
            <a:r>
              <a:rPr sz="1400" spc="-10" dirty="0">
                <a:solidFill>
                  <a:srgbClr val="FFFFFF"/>
                </a:solidFill>
                <a:latin typeface="Calibri"/>
                <a:cs typeface="Calibri"/>
              </a:rPr>
              <a:t> </a:t>
            </a:r>
            <a:r>
              <a:rPr sz="1400" dirty="0">
                <a:solidFill>
                  <a:srgbClr val="FFFFFF"/>
                </a:solidFill>
                <a:latin typeface="Calibri"/>
                <a:cs typeface="Calibri"/>
              </a:rPr>
              <a:t>wenn </a:t>
            </a:r>
            <a:r>
              <a:rPr sz="1400" spc="-5" dirty="0">
                <a:solidFill>
                  <a:srgbClr val="FFFFFF"/>
                </a:solidFill>
                <a:latin typeface="Calibri"/>
                <a:cs typeface="Calibri"/>
              </a:rPr>
              <a:t>Ihr(e)</a:t>
            </a:r>
            <a:r>
              <a:rPr sz="1400" dirty="0">
                <a:solidFill>
                  <a:srgbClr val="FFFFFF"/>
                </a:solidFill>
                <a:latin typeface="Calibri"/>
                <a:cs typeface="Calibri"/>
              </a:rPr>
              <a:t> </a:t>
            </a:r>
            <a:r>
              <a:rPr sz="1400" spc="-5" dirty="0">
                <a:solidFill>
                  <a:srgbClr val="FFFFFF"/>
                </a:solidFill>
                <a:latin typeface="Calibri"/>
                <a:cs typeface="Calibri"/>
              </a:rPr>
              <a:t>Kind(er) soziale</a:t>
            </a:r>
            <a:r>
              <a:rPr sz="1400" spc="10" dirty="0">
                <a:solidFill>
                  <a:srgbClr val="FFFFFF"/>
                </a:solidFill>
                <a:latin typeface="Calibri"/>
                <a:cs typeface="Calibri"/>
              </a:rPr>
              <a:t> </a:t>
            </a:r>
            <a:r>
              <a:rPr sz="1400" spc="-10" dirty="0">
                <a:solidFill>
                  <a:srgbClr val="FFFFFF"/>
                </a:solidFill>
                <a:latin typeface="Calibri"/>
                <a:cs typeface="Calibri"/>
              </a:rPr>
              <a:t>Medien</a:t>
            </a:r>
            <a:r>
              <a:rPr sz="1400" spc="-20" dirty="0">
                <a:solidFill>
                  <a:srgbClr val="FFFFFF"/>
                </a:solidFill>
                <a:latin typeface="Calibri"/>
                <a:cs typeface="Calibri"/>
              </a:rPr>
              <a:t> </a:t>
            </a:r>
            <a:r>
              <a:rPr sz="1400" spc="-5" dirty="0">
                <a:solidFill>
                  <a:srgbClr val="FFFFFF"/>
                </a:solidFill>
                <a:latin typeface="Calibri"/>
                <a:cs typeface="Calibri"/>
              </a:rPr>
              <a:t>nutzen?</a:t>
            </a:r>
            <a:endParaRPr sz="1400">
              <a:latin typeface="Calibri"/>
              <a:cs typeface="Calibri"/>
            </a:endParaRPr>
          </a:p>
          <a:p>
            <a:pPr marL="356235" marR="556895" indent="-344170">
              <a:lnSpc>
                <a:spcPts val="1689"/>
              </a:lnSpc>
              <a:spcBef>
                <a:spcPts val="50"/>
              </a:spcBef>
              <a:buFont typeface="Wingdings"/>
              <a:buChar char=""/>
              <a:tabLst>
                <a:tab pos="356235" algn="l"/>
                <a:tab pos="356870" algn="l"/>
              </a:tabLst>
            </a:pPr>
            <a:r>
              <a:rPr sz="1400" spc="-5" dirty="0">
                <a:solidFill>
                  <a:srgbClr val="FFFFFF"/>
                </a:solidFill>
                <a:latin typeface="Calibri"/>
                <a:cs typeface="Calibri"/>
              </a:rPr>
              <a:t>Was</a:t>
            </a:r>
            <a:r>
              <a:rPr sz="1400" spc="5" dirty="0">
                <a:solidFill>
                  <a:srgbClr val="FFFFFF"/>
                </a:solidFill>
                <a:latin typeface="Calibri"/>
                <a:cs typeface="Calibri"/>
              </a:rPr>
              <a:t> </a:t>
            </a:r>
            <a:r>
              <a:rPr sz="1400" spc="-5" dirty="0">
                <a:solidFill>
                  <a:srgbClr val="FFFFFF"/>
                </a:solidFill>
                <a:latin typeface="Calibri"/>
                <a:cs typeface="Calibri"/>
              </a:rPr>
              <a:t>sind</a:t>
            </a:r>
            <a:r>
              <a:rPr sz="1400" spc="10" dirty="0">
                <a:solidFill>
                  <a:srgbClr val="FFFFFF"/>
                </a:solidFill>
                <a:latin typeface="Calibri"/>
                <a:cs typeface="Calibri"/>
              </a:rPr>
              <a:t> </a:t>
            </a:r>
            <a:r>
              <a:rPr sz="1400" spc="-10" dirty="0">
                <a:solidFill>
                  <a:srgbClr val="FFFFFF"/>
                </a:solidFill>
                <a:latin typeface="Calibri"/>
                <a:cs typeface="Calibri"/>
              </a:rPr>
              <a:t>die</a:t>
            </a:r>
            <a:r>
              <a:rPr sz="1400" spc="10" dirty="0">
                <a:solidFill>
                  <a:srgbClr val="FFFFFF"/>
                </a:solidFill>
                <a:latin typeface="Calibri"/>
                <a:cs typeface="Calibri"/>
              </a:rPr>
              <a:t> </a:t>
            </a:r>
            <a:r>
              <a:rPr sz="1400" spc="-5" dirty="0">
                <a:solidFill>
                  <a:srgbClr val="FFFFFF"/>
                </a:solidFill>
                <a:latin typeface="Calibri"/>
                <a:cs typeface="Calibri"/>
              </a:rPr>
              <a:t>größten</a:t>
            </a:r>
            <a:r>
              <a:rPr sz="1400" spc="5" dirty="0">
                <a:solidFill>
                  <a:srgbClr val="FFFFFF"/>
                </a:solidFill>
                <a:latin typeface="Calibri"/>
                <a:cs typeface="Calibri"/>
              </a:rPr>
              <a:t> </a:t>
            </a:r>
            <a:r>
              <a:rPr sz="1400" spc="-10" dirty="0">
                <a:solidFill>
                  <a:srgbClr val="FFFFFF"/>
                </a:solidFill>
                <a:latin typeface="Calibri"/>
                <a:cs typeface="Calibri"/>
              </a:rPr>
              <a:t>Sorgen</a:t>
            </a:r>
            <a:r>
              <a:rPr sz="1400" spc="5" dirty="0">
                <a:solidFill>
                  <a:srgbClr val="FFFFFF"/>
                </a:solidFill>
                <a:latin typeface="Calibri"/>
                <a:cs typeface="Calibri"/>
              </a:rPr>
              <a:t> </a:t>
            </a:r>
            <a:r>
              <a:rPr sz="1400" spc="-5" dirty="0">
                <a:solidFill>
                  <a:srgbClr val="FFFFFF"/>
                </a:solidFill>
                <a:latin typeface="Calibri"/>
                <a:cs typeface="Calibri"/>
              </a:rPr>
              <a:t>Ihrer</a:t>
            </a:r>
            <a:r>
              <a:rPr sz="1400" dirty="0">
                <a:solidFill>
                  <a:srgbClr val="FFFFFF"/>
                </a:solidFill>
                <a:latin typeface="Calibri"/>
                <a:cs typeface="Calibri"/>
              </a:rPr>
              <a:t> </a:t>
            </a:r>
            <a:r>
              <a:rPr sz="1400" spc="-5" dirty="0">
                <a:solidFill>
                  <a:srgbClr val="FFFFFF"/>
                </a:solidFill>
                <a:latin typeface="Calibri"/>
                <a:cs typeface="Calibri"/>
              </a:rPr>
              <a:t>Familie</a:t>
            </a:r>
            <a:r>
              <a:rPr sz="1400" spc="10" dirty="0">
                <a:solidFill>
                  <a:srgbClr val="FFFFFF"/>
                </a:solidFill>
                <a:latin typeface="Calibri"/>
                <a:cs typeface="Calibri"/>
              </a:rPr>
              <a:t> </a:t>
            </a:r>
            <a:r>
              <a:rPr sz="1400" spc="-5" dirty="0">
                <a:solidFill>
                  <a:srgbClr val="FFFFFF"/>
                </a:solidFill>
                <a:latin typeface="Calibri"/>
                <a:cs typeface="Calibri"/>
              </a:rPr>
              <a:t>in</a:t>
            </a:r>
            <a:r>
              <a:rPr sz="1400" spc="10" dirty="0">
                <a:solidFill>
                  <a:srgbClr val="FFFFFF"/>
                </a:solidFill>
                <a:latin typeface="Calibri"/>
                <a:cs typeface="Calibri"/>
              </a:rPr>
              <a:t> </a:t>
            </a:r>
            <a:r>
              <a:rPr sz="1400" spc="-5" dirty="0">
                <a:solidFill>
                  <a:srgbClr val="FFFFFF"/>
                </a:solidFill>
                <a:latin typeface="Calibri"/>
                <a:cs typeface="Calibri"/>
              </a:rPr>
              <a:t>Bezug</a:t>
            </a:r>
            <a:r>
              <a:rPr sz="1400" spc="15" dirty="0">
                <a:solidFill>
                  <a:srgbClr val="FFFFFF"/>
                </a:solidFill>
                <a:latin typeface="Calibri"/>
                <a:cs typeface="Calibri"/>
              </a:rPr>
              <a:t> </a:t>
            </a:r>
            <a:r>
              <a:rPr sz="1400" spc="-5" dirty="0">
                <a:solidFill>
                  <a:srgbClr val="FFFFFF"/>
                </a:solidFill>
                <a:latin typeface="Calibri"/>
                <a:cs typeface="Calibri"/>
              </a:rPr>
              <a:t>auf</a:t>
            </a:r>
            <a:r>
              <a:rPr sz="1400" dirty="0">
                <a:solidFill>
                  <a:srgbClr val="FFFFFF"/>
                </a:solidFill>
                <a:latin typeface="Calibri"/>
                <a:cs typeface="Calibri"/>
              </a:rPr>
              <a:t> </a:t>
            </a:r>
            <a:r>
              <a:rPr sz="1400" spc="-5" dirty="0">
                <a:solidFill>
                  <a:srgbClr val="FFFFFF"/>
                </a:solidFill>
                <a:latin typeface="Calibri"/>
                <a:cs typeface="Calibri"/>
              </a:rPr>
              <a:t>soziale</a:t>
            </a:r>
            <a:r>
              <a:rPr sz="1400" spc="10" dirty="0">
                <a:solidFill>
                  <a:srgbClr val="FFFFFF"/>
                </a:solidFill>
                <a:latin typeface="Calibri"/>
                <a:cs typeface="Calibri"/>
              </a:rPr>
              <a:t> </a:t>
            </a:r>
            <a:r>
              <a:rPr sz="1400" spc="-5" dirty="0">
                <a:solidFill>
                  <a:srgbClr val="FFFFFF"/>
                </a:solidFill>
                <a:latin typeface="Calibri"/>
                <a:cs typeface="Calibri"/>
              </a:rPr>
              <a:t>Netzwerke,</a:t>
            </a:r>
            <a:r>
              <a:rPr sz="1400" spc="10" dirty="0">
                <a:solidFill>
                  <a:srgbClr val="FFFFFF"/>
                </a:solidFill>
                <a:latin typeface="Calibri"/>
                <a:cs typeface="Calibri"/>
              </a:rPr>
              <a:t> </a:t>
            </a:r>
            <a:r>
              <a:rPr sz="1400" spc="-5" dirty="0">
                <a:solidFill>
                  <a:srgbClr val="FFFFFF"/>
                </a:solidFill>
                <a:latin typeface="Calibri"/>
                <a:cs typeface="Calibri"/>
              </a:rPr>
              <a:t>und</a:t>
            </a:r>
            <a:r>
              <a:rPr sz="1400" spc="15" dirty="0">
                <a:solidFill>
                  <a:srgbClr val="FFFFFF"/>
                </a:solidFill>
                <a:latin typeface="Calibri"/>
                <a:cs typeface="Calibri"/>
              </a:rPr>
              <a:t> </a:t>
            </a:r>
            <a:r>
              <a:rPr sz="1400" spc="-20" dirty="0">
                <a:solidFill>
                  <a:srgbClr val="FFFFFF"/>
                </a:solidFill>
                <a:latin typeface="Calibri"/>
                <a:cs typeface="Calibri"/>
              </a:rPr>
              <a:t>wie </a:t>
            </a:r>
            <a:r>
              <a:rPr sz="1400" spc="-300" dirty="0">
                <a:solidFill>
                  <a:srgbClr val="FFFFFF"/>
                </a:solidFill>
                <a:latin typeface="Calibri"/>
                <a:cs typeface="Calibri"/>
              </a:rPr>
              <a:t> </a:t>
            </a:r>
            <a:r>
              <a:rPr sz="1400" spc="-5" dirty="0">
                <a:solidFill>
                  <a:srgbClr val="FFFFFF"/>
                </a:solidFill>
                <a:latin typeface="Calibri"/>
                <a:cs typeface="Calibri"/>
              </a:rPr>
              <a:t>sprechen</a:t>
            </a:r>
            <a:r>
              <a:rPr sz="1400" spc="-10"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20" dirty="0">
                <a:solidFill>
                  <a:srgbClr val="FFFFFF"/>
                </a:solidFill>
                <a:latin typeface="Calibri"/>
                <a:cs typeface="Calibri"/>
              </a:rPr>
              <a:t>sie</a:t>
            </a:r>
            <a:r>
              <a:rPr sz="1400" spc="-40" dirty="0">
                <a:solidFill>
                  <a:srgbClr val="FFFFFF"/>
                </a:solidFill>
                <a:latin typeface="Calibri"/>
                <a:cs typeface="Calibri"/>
              </a:rPr>
              <a:t> </a:t>
            </a:r>
            <a:r>
              <a:rPr sz="1400" spc="-5" dirty="0">
                <a:solidFill>
                  <a:srgbClr val="FFFFFF"/>
                </a:solidFill>
                <a:latin typeface="Calibri"/>
                <a:cs typeface="Calibri"/>
              </a:rPr>
              <a:t>an?</a:t>
            </a:r>
            <a:endParaRPr sz="1400">
              <a:latin typeface="Calibri"/>
              <a:cs typeface="Calibri"/>
            </a:endParaRPr>
          </a:p>
          <a:p>
            <a:pPr>
              <a:lnSpc>
                <a:spcPct val="100000"/>
              </a:lnSpc>
              <a:spcBef>
                <a:spcPts val="20"/>
              </a:spcBef>
              <a:buClr>
                <a:srgbClr val="FFFFFF"/>
              </a:buClr>
              <a:buFont typeface="Wingdings"/>
              <a:buChar char=""/>
            </a:pPr>
            <a:endParaRPr sz="1300">
              <a:latin typeface="Calibri"/>
              <a:cs typeface="Calibri"/>
            </a:endParaRPr>
          </a:p>
          <a:p>
            <a:pPr marL="13335">
              <a:lnSpc>
                <a:spcPct val="100000"/>
              </a:lnSpc>
            </a:pPr>
            <a:r>
              <a:rPr sz="1400" b="1" spc="-5" dirty="0">
                <a:latin typeface="Calibri"/>
                <a:cs typeface="Calibri"/>
              </a:rPr>
              <a:t>Schritt</a:t>
            </a:r>
            <a:r>
              <a:rPr sz="1400" b="1" spc="-65" dirty="0">
                <a:latin typeface="Calibri"/>
                <a:cs typeface="Calibri"/>
              </a:rPr>
              <a:t> </a:t>
            </a:r>
            <a:r>
              <a:rPr sz="1400" b="1" spc="-30" dirty="0">
                <a:latin typeface="Calibri"/>
                <a:cs typeface="Calibri"/>
              </a:rPr>
              <a:t>2:</a:t>
            </a:r>
            <a:endParaRPr sz="1400">
              <a:latin typeface="Calibri"/>
              <a:cs typeface="Calibri"/>
            </a:endParaRPr>
          </a:p>
          <a:p>
            <a:pPr marL="470534" lvl="1" indent="-382270">
              <a:lnSpc>
                <a:spcPct val="100000"/>
              </a:lnSpc>
              <a:spcBef>
                <a:spcPts val="20"/>
              </a:spcBef>
              <a:buFont typeface="Wingdings"/>
              <a:buChar char=""/>
              <a:tabLst>
                <a:tab pos="470534" algn="l"/>
                <a:tab pos="471170" algn="l"/>
              </a:tabLst>
            </a:pPr>
            <a:r>
              <a:rPr sz="1400" spc="-5" dirty="0">
                <a:solidFill>
                  <a:srgbClr val="FFFFFF"/>
                </a:solidFill>
                <a:latin typeface="Calibri"/>
                <a:cs typeface="Calibri"/>
              </a:rPr>
              <a:t>Füllen</a:t>
            </a:r>
            <a:r>
              <a:rPr sz="1400" spc="-10"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10"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Vorlage</a:t>
            </a:r>
            <a:r>
              <a:rPr sz="1400" dirty="0">
                <a:solidFill>
                  <a:srgbClr val="FFFFFF"/>
                </a:solidFill>
                <a:latin typeface="Calibri"/>
                <a:cs typeface="Calibri"/>
              </a:rPr>
              <a:t> </a:t>
            </a:r>
            <a:r>
              <a:rPr sz="1400" spc="-5" dirty="0">
                <a:solidFill>
                  <a:srgbClr val="FFFFFF"/>
                </a:solidFill>
                <a:latin typeface="Calibri"/>
                <a:cs typeface="Calibri"/>
              </a:rPr>
              <a:t>auf der</a:t>
            </a:r>
            <a:r>
              <a:rPr sz="1400" dirty="0">
                <a:solidFill>
                  <a:srgbClr val="FFFFFF"/>
                </a:solidFill>
                <a:latin typeface="Calibri"/>
                <a:cs typeface="Calibri"/>
              </a:rPr>
              <a:t> </a:t>
            </a:r>
            <a:r>
              <a:rPr sz="1400" spc="-5" dirty="0">
                <a:solidFill>
                  <a:srgbClr val="FFFFFF"/>
                </a:solidFill>
                <a:latin typeface="Calibri"/>
                <a:cs typeface="Calibri"/>
              </a:rPr>
              <a:t>nächsten</a:t>
            </a:r>
            <a:r>
              <a:rPr sz="1400" spc="20" dirty="0">
                <a:solidFill>
                  <a:srgbClr val="FFFFFF"/>
                </a:solidFill>
                <a:latin typeface="Calibri"/>
                <a:cs typeface="Calibri"/>
              </a:rPr>
              <a:t> </a:t>
            </a:r>
            <a:r>
              <a:rPr sz="1400" spc="-10" dirty="0">
                <a:solidFill>
                  <a:srgbClr val="FFFFFF"/>
                </a:solidFill>
                <a:latin typeface="Calibri"/>
                <a:cs typeface="Calibri"/>
              </a:rPr>
              <a:t>Folie</a:t>
            </a:r>
            <a:r>
              <a:rPr sz="1400" spc="-25" dirty="0">
                <a:solidFill>
                  <a:srgbClr val="FFFFFF"/>
                </a:solidFill>
                <a:latin typeface="Calibri"/>
                <a:cs typeface="Calibri"/>
              </a:rPr>
              <a:t> </a:t>
            </a:r>
            <a:r>
              <a:rPr sz="1400" spc="-5" dirty="0">
                <a:solidFill>
                  <a:srgbClr val="FFFFFF"/>
                </a:solidFill>
                <a:latin typeface="Calibri"/>
                <a:cs typeface="Calibri"/>
              </a:rPr>
              <a:t>aus.</a:t>
            </a:r>
            <a:endParaRPr sz="1400">
              <a:latin typeface="Calibri"/>
              <a:cs typeface="Calibri"/>
            </a:endParaRPr>
          </a:p>
          <a:p>
            <a:pPr>
              <a:lnSpc>
                <a:spcPct val="100000"/>
              </a:lnSpc>
              <a:spcBef>
                <a:spcPts val="15"/>
              </a:spcBef>
            </a:pPr>
            <a:endParaRPr sz="1300">
              <a:latin typeface="Calibri"/>
              <a:cs typeface="Calibri"/>
            </a:endParaRPr>
          </a:p>
          <a:p>
            <a:pPr marL="89535">
              <a:lnSpc>
                <a:spcPct val="100000"/>
              </a:lnSpc>
            </a:pPr>
            <a:r>
              <a:rPr sz="1400" b="1" spc="-5" dirty="0">
                <a:latin typeface="Calibri"/>
                <a:cs typeface="Calibri"/>
              </a:rPr>
              <a:t>Schritt</a:t>
            </a:r>
            <a:r>
              <a:rPr sz="1400" b="1" spc="5" dirty="0">
                <a:latin typeface="Calibri"/>
                <a:cs typeface="Calibri"/>
              </a:rPr>
              <a:t> </a:t>
            </a:r>
            <a:r>
              <a:rPr sz="1400" b="1" spc="-5" dirty="0">
                <a:latin typeface="Calibri"/>
                <a:cs typeface="Calibri"/>
              </a:rPr>
              <a:t>3: </a:t>
            </a:r>
            <a:r>
              <a:rPr sz="1400" spc="-5" dirty="0">
                <a:solidFill>
                  <a:srgbClr val="FFFFFF"/>
                </a:solidFill>
                <a:latin typeface="Calibri"/>
                <a:cs typeface="Calibri"/>
              </a:rPr>
              <a:t>Teilen</a:t>
            </a:r>
            <a:r>
              <a:rPr sz="1400"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5" dirty="0">
                <a:solidFill>
                  <a:srgbClr val="FFFFFF"/>
                </a:solidFill>
                <a:latin typeface="Calibri"/>
                <a:cs typeface="Calibri"/>
              </a:rPr>
              <a:t>Ihre</a:t>
            </a:r>
            <a:r>
              <a:rPr sz="1400" dirty="0">
                <a:solidFill>
                  <a:srgbClr val="FFFFFF"/>
                </a:solidFill>
                <a:latin typeface="Calibri"/>
                <a:cs typeface="Calibri"/>
              </a:rPr>
              <a:t> </a:t>
            </a:r>
            <a:r>
              <a:rPr sz="1400" spc="-5" dirty="0">
                <a:solidFill>
                  <a:srgbClr val="FFFFFF"/>
                </a:solidFill>
                <a:latin typeface="Calibri"/>
                <a:cs typeface="Calibri"/>
              </a:rPr>
              <a:t>Antworten</a:t>
            </a:r>
            <a:r>
              <a:rPr sz="1400" dirty="0">
                <a:solidFill>
                  <a:srgbClr val="FFFFFF"/>
                </a:solidFill>
                <a:latin typeface="Calibri"/>
                <a:cs typeface="Calibri"/>
              </a:rPr>
              <a:t> </a:t>
            </a:r>
            <a:r>
              <a:rPr sz="1400" spc="-5" dirty="0">
                <a:solidFill>
                  <a:srgbClr val="FFFFFF"/>
                </a:solidFill>
                <a:latin typeface="Calibri"/>
                <a:cs typeface="Calibri"/>
              </a:rPr>
              <a:t>mit</a:t>
            </a:r>
            <a:r>
              <a:rPr sz="1400" dirty="0">
                <a:solidFill>
                  <a:srgbClr val="FFFFFF"/>
                </a:solidFill>
                <a:latin typeface="Calibri"/>
                <a:cs typeface="Calibri"/>
              </a:rPr>
              <a:t> </a:t>
            </a:r>
            <a:r>
              <a:rPr sz="1400" spc="-5" dirty="0">
                <a:solidFill>
                  <a:srgbClr val="FFFFFF"/>
                </a:solidFill>
                <a:latin typeface="Calibri"/>
                <a:cs typeface="Calibri"/>
              </a:rPr>
              <a:t>der</a:t>
            </a:r>
            <a:r>
              <a:rPr sz="1400" spc="10" dirty="0">
                <a:solidFill>
                  <a:srgbClr val="FFFFFF"/>
                </a:solidFill>
                <a:latin typeface="Calibri"/>
                <a:cs typeface="Calibri"/>
              </a:rPr>
              <a:t> </a:t>
            </a:r>
            <a:r>
              <a:rPr sz="1400" spc="-5" dirty="0">
                <a:solidFill>
                  <a:srgbClr val="FFFFFF"/>
                </a:solidFill>
                <a:latin typeface="Calibri"/>
                <a:cs typeface="Calibri"/>
              </a:rPr>
              <a:t>Gruppe,</a:t>
            </a:r>
            <a:r>
              <a:rPr sz="1400" spc="10" dirty="0">
                <a:solidFill>
                  <a:srgbClr val="FFFFFF"/>
                </a:solidFill>
                <a:latin typeface="Calibri"/>
                <a:cs typeface="Calibri"/>
              </a:rPr>
              <a:t> </a:t>
            </a:r>
            <a:r>
              <a:rPr sz="1400" spc="-5" dirty="0">
                <a:solidFill>
                  <a:srgbClr val="FFFFFF"/>
                </a:solidFill>
                <a:latin typeface="Calibri"/>
                <a:cs typeface="Calibri"/>
              </a:rPr>
              <a:t>um</a:t>
            </a:r>
            <a:r>
              <a:rPr sz="1400"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mit</a:t>
            </a:r>
            <a:r>
              <a:rPr sz="1400" spc="5" dirty="0">
                <a:solidFill>
                  <a:srgbClr val="FFFFFF"/>
                </a:solidFill>
                <a:latin typeface="Calibri"/>
                <a:cs typeface="Calibri"/>
              </a:rPr>
              <a:t> </a:t>
            </a:r>
            <a:r>
              <a:rPr sz="1400" spc="-5" dirty="0">
                <a:solidFill>
                  <a:srgbClr val="FFFFFF"/>
                </a:solidFill>
                <a:latin typeface="Calibri"/>
                <a:cs typeface="Calibri"/>
              </a:rPr>
              <a:t>anderen</a:t>
            </a:r>
            <a:r>
              <a:rPr sz="1400" spc="40" dirty="0">
                <a:solidFill>
                  <a:srgbClr val="FFFFFF"/>
                </a:solidFill>
                <a:latin typeface="Calibri"/>
                <a:cs typeface="Calibri"/>
              </a:rPr>
              <a:t> </a:t>
            </a:r>
            <a:r>
              <a:rPr sz="1400" spc="-10" dirty="0">
                <a:solidFill>
                  <a:srgbClr val="FFFFFF"/>
                </a:solidFill>
                <a:latin typeface="Calibri"/>
                <a:cs typeface="Calibri"/>
              </a:rPr>
              <a:t>Eltern</a:t>
            </a:r>
            <a:r>
              <a:rPr sz="1400" spc="-20" dirty="0">
                <a:solidFill>
                  <a:srgbClr val="FFFFFF"/>
                </a:solidFill>
                <a:latin typeface="Calibri"/>
                <a:cs typeface="Calibri"/>
              </a:rPr>
              <a:t> </a:t>
            </a:r>
            <a:r>
              <a:rPr sz="1400" spc="-5" dirty="0">
                <a:solidFill>
                  <a:srgbClr val="FFFFFF"/>
                </a:solidFill>
                <a:latin typeface="Calibri"/>
                <a:cs typeface="Calibri"/>
              </a:rPr>
              <a:t>zu</a:t>
            </a:r>
            <a:r>
              <a:rPr sz="1400" spc="5" dirty="0">
                <a:solidFill>
                  <a:srgbClr val="FFFFFF"/>
                </a:solidFill>
                <a:latin typeface="Calibri"/>
                <a:cs typeface="Calibri"/>
              </a:rPr>
              <a:t> </a:t>
            </a:r>
            <a:r>
              <a:rPr sz="1400" spc="-5" dirty="0">
                <a:solidFill>
                  <a:srgbClr val="FFFFFF"/>
                </a:solidFill>
                <a:latin typeface="Calibri"/>
                <a:cs typeface="Calibri"/>
              </a:rPr>
              <a:t>vergleichen.</a:t>
            </a:r>
            <a:endParaRPr sz="1400">
              <a:latin typeface="Calibri"/>
              <a:cs typeface="Calibri"/>
            </a:endParaRPr>
          </a:p>
        </p:txBody>
      </p:sp>
      <p:grpSp>
        <p:nvGrpSpPr>
          <p:cNvPr id="5" name="object 5"/>
          <p:cNvGrpSpPr/>
          <p:nvPr/>
        </p:nvGrpSpPr>
        <p:grpSpPr>
          <a:xfrm>
            <a:off x="182879" y="89535"/>
            <a:ext cx="8822055" cy="4192904"/>
            <a:chOff x="182879" y="89535"/>
            <a:chExt cx="8822055" cy="4192904"/>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9535"/>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725"/>
              <a:ext cx="765175" cy="608329"/>
            </a:xfrm>
            <a:prstGeom prst="rect">
              <a:avLst/>
            </a:prstGeom>
          </p:spPr>
        </p:pic>
        <p:pic>
          <p:nvPicPr>
            <p:cNvPr id="9" name="object 9"/>
            <p:cNvPicPr/>
            <p:nvPr/>
          </p:nvPicPr>
          <p:blipFill>
            <a:blip r:embed="rId5" cstate="print"/>
            <a:stretch>
              <a:fillRect/>
            </a:stretch>
          </p:blipFill>
          <p:spPr>
            <a:xfrm>
              <a:off x="7168514" y="2735681"/>
              <a:ext cx="1548129" cy="1546605"/>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516890" y="1139825"/>
              <a:ext cx="3823970" cy="3674745"/>
            </a:xfrm>
            <a:custGeom>
              <a:avLst/>
              <a:gdLst/>
              <a:ahLst/>
              <a:cxnLst/>
              <a:rect l="l" t="t" r="r" b="b"/>
              <a:pathLst>
                <a:path w="3823970" h="3674745">
                  <a:moveTo>
                    <a:pt x="3823970" y="0"/>
                  </a:moveTo>
                  <a:lnTo>
                    <a:pt x="0" y="0"/>
                  </a:lnTo>
                  <a:lnTo>
                    <a:pt x="0" y="3674745"/>
                  </a:lnTo>
                  <a:lnTo>
                    <a:pt x="3823970" y="3674745"/>
                  </a:lnTo>
                  <a:lnTo>
                    <a:pt x="3823970" y="0"/>
                  </a:lnTo>
                  <a:close/>
                </a:path>
              </a:pathLst>
            </a:custGeom>
            <a:solidFill>
              <a:srgbClr val="FFFFFF"/>
            </a:solidFill>
          </p:spPr>
          <p:txBody>
            <a:bodyPr wrap="square" lIns="0" tIns="0" rIns="0" bIns="0" rtlCol="0"/>
            <a:lstStyle/>
            <a:p>
              <a:endParaRPr/>
            </a:p>
          </p:txBody>
        </p:sp>
        <p:sp>
          <p:nvSpPr>
            <p:cNvPr id="5" name="object 5"/>
            <p:cNvSpPr/>
            <p:nvPr/>
          </p:nvSpPr>
          <p:spPr>
            <a:xfrm>
              <a:off x="516890" y="1139825"/>
              <a:ext cx="3823970" cy="3674745"/>
            </a:xfrm>
            <a:custGeom>
              <a:avLst/>
              <a:gdLst/>
              <a:ahLst/>
              <a:cxnLst/>
              <a:rect l="l" t="t" r="r" b="b"/>
              <a:pathLst>
                <a:path w="3823970" h="3674745">
                  <a:moveTo>
                    <a:pt x="0" y="3674745"/>
                  </a:moveTo>
                  <a:lnTo>
                    <a:pt x="3823970" y="3674745"/>
                  </a:lnTo>
                  <a:lnTo>
                    <a:pt x="3823970" y="0"/>
                  </a:lnTo>
                  <a:lnTo>
                    <a:pt x="0" y="0"/>
                  </a:lnTo>
                  <a:lnTo>
                    <a:pt x="0" y="3674745"/>
                  </a:lnTo>
                  <a:close/>
                </a:path>
              </a:pathLst>
            </a:custGeom>
            <a:ln w="25400">
              <a:solidFill>
                <a:srgbClr val="004AF8"/>
              </a:solidFill>
            </a:ln>
          </p:spPr>
          <p:txBody>
            <a:bodyPr wrap="square" lIns="0" tIns="0" rIns="0" bIns="0" rtlCol="0"/>
            <a:lstStyle/>
            <a:p>
              <a:endParaRPr/>
            </a:p>
          </p:txBody>
        </p:sp>
      </p:grpSp>
      <p:sp>
        <p:nvSpPr>
          <p:cNvPr id="14" name="object 14"/>
          <p:cNvSpPr txBox="1">
            <a:spLocks noGrp="1"/>
          </p:cNvSpPr>
          <p:nvPr>
            <p:ph type="title"/>
          </p:nvPr>
        </p:nvSpPr>
        <p:spPr>
          <a:xfrm>
            <a:off x="2502154" y="647446"/>
            <a:ext cx="4362450" cy="299720"/>
          </a:xfrm>
          <a:prstGeom prst="rect">
            <a:avLst/>
          </a:prstGeom>
        </p:spPr>
        <p:txBody>
          <a:bodyPr vert="horz" wrap="square" lIns="0" tIns="12700" rIns="0" bIns="0" rtlCol="0">
            <a:spAutoFit/>
          </a:bodyPr>
          <a:lstStyle/>
          <a:p>
            <a:pPr marL="12700">
              <a:lnSpc>
                <a:spcPct val="100000"/>
              </a:lnSpc>
              <a:spcBef>
                <a:spcPts val="100"/>
              </a:spcBef>
            </a:pPr>
            <a:r>
              <a:rPr dirty="0"/>
              <a:t>AKTIVITÄT</a:t>
            </a:r>
            <a:r>
              <a:rPr spc="-15" dirty="0"/>
              <a:t> </a:t>
            </a:r>
            <a:r>
              <a:rPr dirty="0"/>
              <a:t>4.2.1</a:t>
            </a:r>
            <a:r>
              <a:rPr spc="-15" dirty="0"/>
              <a:t> </a:t>
            </a:r>
            <a:r>
              <a:rPr dirty="0"/>
              <a:t>SOZIALE</a:t>
            </a:r>
            <a:r>
              <a:rPr spc="-30" dirty="0"/>
              <a:t> </a:t>
            </a:r>
            <a:r>
              <a:rPr spc="-15" dirty="0"/>
              <a:t>MEDIEN</a:t>
            </a:r>
            <a:r>
              <a:rPr spc="-30" dirty="0"/>
              <a:t> </a:t>
            </a:r>
            <a:r>
              <a:rPr spc="-5" dirty="0"/>
              <a:t>VERSTEHEN</a:t>
            </a:r>
          </a:p>
        </p:txBody>
      </p:sp>
      <p:grpSp>
        <p:nvGrpSpPr>
          <p:cNvPr id="15" name="object 15"/>
          <p:cNvGrpSpPr/>
          <p:nvPr/>
        </p:nvGrpSpPr>
        <p:grpSpPr>
          <a:xfrm>
            <a:off x="182879" y="88264"/>
            <a:ext cx="8822055" cy="853440"/>
            <a:chOff x="182879" y="88264"/>
            <a:chExt cx="8822055" cy="853440"/>
          </a:xfrm>
        </p:grpSpPr>
        <p:pic>
          <p:nvPicPr>
            <p:cNvPr id="16" name="object 16"/>
            <p:cNvPicPr/>
            <p:nvPr/>
          </p:nvPicPr>
          <p:blipFill>
            <a:blip r:embed="rId3" cstate="print"/>
            <a:stretch>
              <a:fillRect/>
            </a:stretch>
          </p:blipFill>
          <p:spPr>
            <a:xfrm>
              <a:off x="182879" y="112140"/>
              <a:ext cx="1708658" cy="470535"/>
            </a:xfrm>
            <a:prstGeom prst="rect">
              <a:avLst/>
            </a:prstGeom>
          </p:spPr>
        </p:pic>
        <p:sp>
          <p:nvSpPr>
            <p:cNvPr id="17" name="object 17"/>
            <p:cNvSpPr/>
            <p:nvPr/>
          </p:nvSpPr>
          <p:spPr>
            <a:xfrm>
              <a:off x="8151495" y="88264"/>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8" name="object 18"/>
            <p:cNvPicPr/>
            <p:nvPr/>
          </p:nvPicPr>
          <p:blipFill>
            <a:blip r:embed="rId4" cstate="print"/>
            <a:stretch>
              <a:fillRect/>
            </a:stretch>
          </p:blipFill>
          <p:spPr>
            <a:xfrm>
              <a:off x="8195945" y="212089"/>
              <a:ext cx="765175" cy="608329"/>
            </a:xfrm>
            <a:prstGeom prst="rect">
              <a:avLst/>
            </a:prstGeom>
          </p:spPr>
        </p:pic>
      </p:grpSp>
      <p:sp>
        <p:nvSpPr>
          <p:cNvPr id="22" name="Subtitle 2">
            <a:extLst>
              <a:ext uri="{FF2B5EF4-FFF2-40B4-BE49-F238E27FC236}">
                <a16:creationId xmlns:a16="http://schemas.microsoft.com/office/drawing/2014/main" id="{0C3F95C4-2D01-9CE8-E518-4DC1D776F1F6}"/>
              </a:ext>
            </a:extLst>
          </p:cNvPr>
          <p:cNvSpPr txBox="1">
            <a:spLocks/>
          </p:cNvSpPr>
          <p:nvPr/>
        </p:nvSpPr>
        <p:spPr>
          <a:xfrm>
            <a:off x="517087" y="1139786"/>
            <a:ext cx="3823000" cy="3673792"/>
          </a:xfrm>
          <a:prstGeom prst="rect">
            <a:avLst/>
          </a:prstGeom>
          <a:solidFill>
            <a:srgbClr val="FFFFFF"/>
          </a:solidFill>
          <a:ln w="25400" cap="flat" cmpd="sng" algn="ctr">
            <a:solidFill>
              <a:srgbClr val="004CF8"/>
            </a:solidFill>
            <a:prstDash val="solid"/>
          </a:ln>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rgbClr val="7DFFB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1pPr>
            <a:lvl2pPr marL="914400" marR="0" lvl="1"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2pPr>
            <a:lvl3pPr marL="1371600" marR="0" lvl="2"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3pPr>
            <a:lvl4pPr marL="1828800" marR="0" lvl="3"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4pPr>
            <a:lvl5pPr marL="2286000" marR="0" lvl="4"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5pPr>
            <a:lvl6pPr marL="2743200" marR="0" lvl="5"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6pPr>
            <a:lvl7pPr marL="3200400" marR="0" lvl="6"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7pPr>
            <a:lvl8pPr marL="3657600" marR="0" lvl="7"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8pPr>
            <a:lvl9pPr marL="4114800" marR="0" lvl="8" indent="-381000" algn="l" rtl="0">
              <a:lnSpc>
                <a:spcPct val="100000"/>
              </a:lnSpc>
              <a:spcBef>
                <a:spcPts val="0"/>
              </a:spcBef>
              <a:spcAft>
                <a:spcPts val="0"/>
              </a:spcAft>
              <a:buClr>
                <a:schemeClr val="lt1"/>
              </a:buClr>
              <a:buSzPts val="2400"/>
              <a:buFont typeface="Titillium Web Light"/>
              <a:buNone/>
              <a:defRPr sz="2400" b="0" i="0" u="none" strike="noStrike" cap="none">
                <a:solidFill>
                  <a:schemeClr val="lt1"/>
                </a:solidFill>
                <a:latin typeface="Titillium Web Light"/>
                <a:ea typeface="Titillium Web Light"/>
                <a:cs typeface="Titillium Web Light"/>
                <a:sym typeface="Titillium Web Light"/>
              </a:defRPr>
            </a:lvl9pPr>
          </a:lstStyle>
          <a:p>
            <a:pPr marL="0" marR="0" lvl="0" indent="0" algn="l" defTabSz="914400" rtl="0" eaLnBrk="1" fontAlgn="auto" latinLnBrk="0" hangingPunct="1">
              <a:lnSpc>
                <a:spcPct val="100000"/>
              </a:lnSpc>
              <a:spcBef>
                <a:spcPts val="0"/>
              </a:spcBef>
              <a:spcAft>
                <a:spcPts val="0"/>
              </a:spcAft>
              <a:buClr>
                <a:srgbClr val="7DFFB1"/>
              </a:buClr>
              <a:buSzPts val="2400"/>
              <a:buFont typeface="Titillium Web Light"/>
              <a:buNone/>
              <a:tabLst/>
              <a:defRPr/>
            </a:pP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Welche</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sozialen</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Medien</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nutzen</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Sie? </a:t>
            </a:r>
          </a:p>
          <a:p>
            <a:pPr marL="0" marR="0" lvl="0" indent="0" algn="l" defTabSz="914400" rtl="0" eaLnBrk="1" fontAlgn="auto" latinLnBrk="0" hangingPunct="1">
              <a:lnSpc>
                <a:spcPct val="100000"/>
              </a:lnSpc>
              <a:spcBef>
                <a:spcPts val="0"/>
              </a:spcBef>
              <a:spcAft>
                <a:spcPts val="0"/>
              </a:spcAft>
              <a:buClr>
                <a:srgbClr val="7DFFB1"/>
              </a:buClr>
              <a:buSzPts val="2400"/>
              <a:buFont typeface="Titillium Web Light"/>
              <a:buNone/>
              <a:tabLst/>
              <a:defRPr/>
            </a:pPr>
            <a:endParaRPr kumimoji="0" lang="en-IE" sz="10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Facebook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Twitter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Instagram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Snapchat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TikTok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Facebook Messenger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WhatsApp</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YouTube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LinkedIn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Andere</a:t>
            </a: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76200" marR="0" lvl="0" indent="0" algn="l" defTabSz="914400" rtl="0" eaLnBrk="1" fontAlgn="auto" latinLnBrk="0" hangingPunct="1">
              <a:lnSpc>
                <a:spcPct val="100000"/>
              </a:lnSpc>
              <a:spcBef>
                <a:spcPts val="0"/>
              </a:spcBef>
              <a:spcAft>
                <a:spcPts val="0"/>
              </a:spcAft>
              <a:buClr>
                <a:srgbClr val="7DFFB1"/>
              </a:buClr>
              <a:buSzPts val="2400"/>
              <a:buFont typeface="Titillium Web Light"/>
              <a:buNone/>
              <a:tabLst/>
              <a:defRPr/>
            </a:pP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endParaRPr kumimoji="0" lang="en-IE" sz="10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0" marR="0" lvl="0" indent="0" algn="l" defTabSz="914400" rtl="0" eaLnBrk="1" fontAlgn="auto" latinLnBrk="0" hangingPunct="1">
              <a:lnSpc>
                <a:spcPct val="100000"/>
              </a:lnSpc>
              <a:spcBef>
                <a:spcPts val="0"/>
              </a:spcBef>
              <a:spcAft>
                <a:spcPts val="0"/>
              </a:spcAft>
              <a:buClr>
                <a:srgbClr val="7DFFB1"/>
              </a:buClr>
              <a:buSzPts val="2400"/>
              <a:buFont typeface="Titillium Web Light"/>
              <a:buNone/>
              <a:tabLst/>
              <a:defRPr/>
            </a:pP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Welche</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sozialen</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Medien</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nutzt</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r>
              <a:rPr kumimoji="0" lang="en-GB" sz="1000" b="1"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Ihr</a:t>
            </a:r>
            <a:r>
              <a:rPr kumimoji="0" lang="en-GB" sz="1000" b="1"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Kind? </a:t>
            </a:r>
          </a:p>
          <a:p>
            <a:pPr marL="0" marR="0" lvl="0" indent="0" algn="l" defTabSz="914400" rtl="0" eaLnBrk="1" fontAlgn="auto" latinLnBrk="0" hangingPunct="1">
              <a:lnSpc>
                <a:spcPct val="100000"/>
              </a:lnSpc>
              <a:spcBef>
                <a:spcPts val="0"/>
              </a:spcBef>
              <a:spcAft>
                <a:spcPts val="0"/>
              </a:spcAft>
              <a:buClr>
                <a:srgbClr val="7DFFB1"/>
              </a:buClr>
              <a:buSzPts val="2400"/>
              <a:buFont typeface="Titillium Web Light"/>
              <a:buNone/>
              <a:tabLst/>
              <a:defRPr/>
            </a:pPr>
            <a:endParaRPr kumimoji="0" lang="en-IE" sz="10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Facebook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Twitter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Instagram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Snapchat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TikTok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Facebook Messenger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WhatsApp</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YouTube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LinkedIn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171450" marR="0" lvl="0" indent="-171450" algn="l" defTabSz="914400" rtl="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900" b="0" i="1" u="none" strike="noStrike" kern="0" cap="none" spc="0" normalizeH="0" baseline="0" noProof="0" dirty="0" err="1">
                <a:ln>
                  <a:noFill/>
                </a:ln>
                <a:solidFill>
                  <a:srgbClr val="002988"/>
                </a:solidFill>
                <a:effectLst/>
                <a:uLnTx/>
                <a:uFillTx/>
                <a:latin typeface="Calibri" panose="020F0502020204030204" pitchFamily="34" charset="0"/>
                <a:ea typeface="Calibri" panose="020F0502020204030204" pitchFamily="34" charset="0"/>
                <a:sym typeface="Titillium Web Light"/>
              </a:rPr>
              <a:t>Andere</a:t>
            </a: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76200" marR="0" lvl="0" indent="0" algn="l" defTabSz="914400" rtl="0" eaLnBrk="1" fontAlgn="auto" latinLnBrk="0" hangingPunct="1">
              <a:lnSpc>
                <a:spcPct val="100000"/>
              </a:lnSpc>
              <a:spcBef>
                <a:spcPts val="0"/>
              </a:spcBef>
              <a:spcAft>
                <a:spcPts val="0"/>
              </a:spcAft>
              <a:buClr>
                <a:srgbClr val="7DFFB1"/>
              </a:buClr>
              <a:buSzPts val="2400"/>
              <a:buFont typeface="Titillium Web Light"/>
              <a:buNone/>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a:p>
            <a:pPr marL="76200" marR="0" lvl="0" indent="0" algn="l" defTabSz="914400" rtl="0" eaLnBrk="1" fontAlgn="auto" latinLnBrk="0" hangingPunct="1">
              <a:lnSpc>
                <a:spcPct val="100000"/>
              </a:lnSpc>
              <a:spcBef>
                <a:spcPts val="0"/>
              </a:spcBef>
              <a:spcAft>
                <a:spcPts val="0"/>
              </a:spcAft>
              <a:buClr>
                <a:srgbClr val="7DFFB1"/>
              </a:buClr>
              <a:buSzPts val="2400"/>
              <a:buFont typeface="Titillium Web Light"/>
              <a:buNone/>
              <a:tabLst/>
              <a:defRPr/>
            </a:pPr>
            <a:r>
              <a:rPr kumimoji="0" lang="en-GB" sz="900" b="0" i="1"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rPr>
              <a:t> </a:t>
            </a:r>
            <a:endParaRPr kumimoji="0" lang="en-IE" sz="900" b="0" i="0" u="none" strike="noStrike" kern="0" cap="none" spc="0" normalizeH="0" baseline="0" noProof="0" dirty="0">
              <a:ln>
                <a:noFill/>
              </a:ln>
              <a:solidFill>
                <a:srgbClr val="002988"/>
              </a:solidFill>
              <a:effectLst/>
              <a:uLnTx/>
              <a:uFillTx/>
              <a:latin typeface="Calibri" panose="020F0502020204030204" pitchFamily="34" charset="0"/>
              <a:ea typeface="Calibri" panose="020F0502020204030204" pitchFamily="34" charset="0"/>
              <a:sym typeface="Titillium Web Light"/>
            </a:endParaRPr>
          </a:p>
        </p:txBody>
      </p:sp>
      <p:sp>
        <p:nvSpPr>
          <p:cNvPr id="23" name="TextBox 3">
            <a:extLst>
              <a:ext uri="{FF2B5EF4-FFF2-40B4-BE49-F238E27FC236}">
                <a16:creationId xmlns:a16="http://schemas.microsoft.com/office/drawing/2014/main" id="{456685DA-19D6-634F-221E-62A45AD99D6F}"/>
              </a:ext>
            </a:extLst>
          </p:cNvPr>
          <p:cNvSpPr txBox="1"/>
          <p:nvPr/>
        </p:nvSpPr>
        <p:spPr>
          <a:xfrm>
            <a:off x="4895100" y="1139786"/>
            <a:ext cx="3956173" cy="3631763"/>
          </a:xfrm>
          <a:prstGeom prst="rect">
            <a:avLst/>
          </a:prstGeom>
          <a:solidFill>
            <a:srgbClr val="FFFFFF"/>
          </a:solidFill>
          <a:ln w="25400" cap="flat" cmpd="sng" algn="ctr">
            <a:solidFill>
              <a:srgbClr val="004CF8"/>
            </a:solidFill>
            <a:prstDash val="solid"/>
          </a:ln>
          <a:effectLst/>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Wie oft </a:t>
            </a:r>
            <a:r>
              <a:rPr kumimoji="0" lang="en-GB" sz="1000" b="1"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nutzen</a:t>
            </a: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Sie </a:t>
            </a:r>
            <a:r>
              <a:rPr kumimoji="0" lang="en-GB" sz="1000" b="1"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soziale</a:t>
            </a: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r>
              <a:rPr kumimoji="0" lang="en-GB" sz="1000" b="1"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Medien</a:t>
            </a: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AT"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Weniger als 30 Minuten pro Tag</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AT"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1 Stunde pro Tag</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AT"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Mehr als 3 Stunden pro Tag</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AT"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Mehr als 5 Stunden pro Tag</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en-GB" sz="1000" b="0"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Nie</a:t>
            </a:r>
            <a:r>
              <a:rPr kumimoji="0" lang="en-GB"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7620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Wie oft </a:t>
            </a:r>
            <a:r>
              <a:rPr kumimoji="0" lang="en-GB" sz="1000" b="1"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nutzt</a:t>
            </a: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r>
              <a:rPr kumimoji="0" lang="en-GB" sz="1000" b="1"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ihr</a:t>
            </a: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Kind </a:t>
            </a:r>
            <a:r>
              <a:rPr kumimoji="0" lang="en-GB" sz="1000" b="1"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soziale</a:t>
            </a: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r>
              <a:rPr kumimoji="0" lang="en-GB" sz="1000" b="1" i="1" u="none" strike="noStrike" kern="0" cap="none" spc="0" normalizeH="0" baseline="0" noProof="0" dirty="0" err="1">
                <a:ln>
                  <a:noFill/>
                </a:ln>
                <a:solidFill>
                  <a:srgbClr val="002988"/>
                </a:solidFill>
                <a:effectLst/>
                <a:uLnTx/>
                <a:uFillTx/>
                <a:latin typeface="Arial"/>
                <a:ea typeface="Calibri" panose="020F0502020204030204" pitchFamily="34" charset="0"/>
                <a:cs typeface="+mn-cs"/>
                <a:sym typeface="Arial"/>
              </a:rPr>
              <a:t>Medien</a:t>
            </a: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DE"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Weniger als 30 Min. pro Tag </a:t>
            </a: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DE"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1 Stunde pro Tag </a:t>
            </a: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DE"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Mehr als 3 Stunden pro Tag</a:t>
            </a: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DE"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Mehr als 5 Stunden pro Tag </a:t>
            </a: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r>
              <a:rPr kumimoji="0" lang="de-DE"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Nie </a:t>
            </a:r>
          </a:p>
          <a:p>
            <a:pPr marL="171450" marR="0" lvl="0" indent="-171450" defTabSz="914400" eaLnBrk="1" fontAlgn="auto" latinLnBrk="0" hangingPunct="1">
              <a:lnSpc>
                <a:spcPct val="100000"/>
              </a:lnSpc>
              <a:spcBef>
                <a:spcPts val="0"/>
              </a:spcBef>
              <a:spcAft>
                <a:spcPts val="0"/>
              </a:spcAft>
              <a:buClr>
                <a:srgbClr val="7DFFB1"/>
              </a:buClr>
              <a:buSzPts val="2000"/>
              <a:buFont typeface="Wingdings" panose="05000000000000000000" pitchFamily="2" charset="2"/>
              <a:buChar char="q"/>
              <a:tabLst/>
              <a:defRPr/>
            </a:pP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de-DE"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de-DE"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Welche Sicherheitsbedenken haben Sie in Bezug auf soziale Medien für sich oder Ihr Kind? </a:t>
            </a:r>
            <a:r>
              <a:rPr kumimoji="0" lang="en-GB"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7620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000" b="0"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7620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 </a:t>
            </a:r>
            <a:endParaRPr kumimoji="0" lang="en-IE" sz="1000" b="0" i="0"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de-DE"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de-DE" sz="1000" b="1" i="1" u="none" strike="noStrike" kern="0" cap="none" spc="0" normalizeH="0" baseline="0" noProof="0" dirty="0">
                <a:ln>
                  <a:noFill/>
                </a:ln>
                <a:solidFill>
                  <a:srgbClr val="002988"/>
                </a:solidFill>
                <a:effectLst/>
                <a:uLnTx/>
                <a:uFillTx/>
                <a:latin typeface="Arial"/>
                <a:ea typeface="Calibri" panose="020F0502020204030204" pitchFamily="34" charset="0"/>
                <a:cs typeface="+mn-cs"/>
                <a:sym typeface="Arial"/>
              </a:rPr>
              <a:t>Wie können Sie diese Bedenken ausräumen? </a:t>
            </a:r>
            <a:endParaRPr lang="de-DE" sz="1000" b="1" i="1" kern="0" dirty="0">
              <a:solidFill>
                <a:srgbClr val="002988"/>
              </a:solidFill>
              <a:latin typeface="Arial"/>
              <a:ea typeface="Calibri" panose="020F0502020204030204" pitchFamily="34" charset="0"/>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545588" y="659638"/>
            <a:ext cx="5131435" cy="299720"/>
          </a:xfrm>
          <a:prstGeom prst="rect">
            <a:avLst/>
          </a:prstGeom>
        </p:spPr>
        <p:txBody>
          <a:bodyPr vert="horz" wrap="square" lIns="0" tIns="12700" rIns="0" bIns="0" rtlCol="0">
            <a:spAutoFit/>
          </a:bodyPr>
          <a:lstStyle/>
          <a:p>
            <a:pPr marL="12700">
              <a:lnSpc>
                <a:spcPct val="100000"/>
              </a:lnSpc>
              <a:spcBef>
                <a:spcPts val="100"/>
              </a:spcBef>
            </a:pPr>
            <a:r>
              <a:rPr spc="-5" dirty="0"/>
              <a:t>1.2</a:t>
            </a:r>
            <a:r>
              <a:rPr dirty="0"/>
              <a:t> ERKENNEN</a:t>
            </a:r>
            <a:r>
              <a:rPr spc="-5" dirty="0"/>
              <a:t> VON</a:t>
            </a:r>
            <a:r>
              <a:rPr spc="-10" dirty="0"/>
              <a:t> </a:t>
            </a:r>
            <a:r>
              <a:rPr dirty="0"/>
              <a:t>FAKE</a:t>
            </a:r>
            <a:r>
              <a:rPr spc="-10" dirty="0"/>
              <a:t> </a:t>
            </a:r>
            <a:r>
              <a:rPr dirty="0"/>
              <a:t>NEWS</a:t>
            </a:r>
            <a:r>
              <a:rPr spc="-5" dirty="0"/>
              <a:t> </a:t>
            </a:r>
            <a:r>
              <a:rPr dirty="0"/>
              <a:t>IN</a:t>
            </a:r>
            <a:r>
              <a:rPr spc="-5" dirty="0"/>
              <a:t> SOZIALEN</a:t>
            </a:r>
            <a:r>
              <a:rPr spc="-10" dirty="0"/>
              <a:t> </a:t>
            </a:r>
            <a:r>
              <a:rPr spc="-15" dirty="0"/>
              <a:t>MEDIEN</a:t>
            </a:r>
          </a:p>
        </p:txBody>
      </p:sp>
      <p:sp>
        <p:nvSpPr>
          <p:cNvPr id="4" name="object 4"/>
          <p:cNvSpPr txBox="1"/>
          <p:nvPr/>
        </p:nvSpPr>
        <p:spPr>
          <a:xfrm>
            <a:off x="204660" y="1618996"/>
            <a:ext cx="5510340" cy="1543949"/>
          </a:xfrm>
          <a:prstGeom prst="rect">
            <a:avLst/>
          </a:prstGeom>
        </p:spPr>
        <p:txBody>
          <a:bodyPr vert="horz" wrap="square" lIns="0" tIns="12065" rIns="0" bIns="0" rtlCol="0">
            <a:spAutoFit/>
          </a:bodyPr>
          <a:lstStyle/>
          <a:p>
            <a:pPr marL="12700">
              <a:lnSpc>
                <a:spcPts val="1670"/>
              </a:lnSpc>
              <a:spcBef>
                <a:spcPts val="95"/>
              </a:spcBef>
            </a:pPr>
            <a:r>
              <a:rPr sz="1400" spc="-5" dirty="0">
                <a:solidFill>
                  <a:srgbClr val="FFAA14"/>
                </a:solidFill>
                <a:latin typeface="Calibri"/>
                <a:cs typeface="Calibri"/>
              </a:rPr>
              <a:t>Wie</a:t>
            </a:r>
            <a:r>
              <a:rPr sz="1400" spc="10" dirty="0">
                <a:solidFill>
                  <a:srgbClr val="FFAA14"/>
                </a:solidFill>
                <a:latin typeface="Calibri"/>
                <a:cs typeface="Calibri"/>
              </a:rPr>
              <a:t> </a:t>
            </a:r>
            <a:r>
              <a:rPr sz="1400" spc="-5" dirty="0">
                <a:solidFill>
                  <a:srgbClr val="FFAA14"/>
                </a:solidFill>
                <a:latin typeface="Calibri"/>
                <a:cs typeface="Calibri"/>
              </a:rPr>
              <a:t>erkenne</a:t>
            </a:r>
            <a:r>
              <a:rPr sz="1400" spc="10" dirty="0">
                <a:solidFill>
                  <a:srgbClr val="FFAA14"/>
                </a:solidFill>
                <a:latin typeface="Calibri"/>
                <a:cs typeface="Calibri"/>
              </a:rPr>
              <a:t> </a:t>
            </a:r>
            <a:r>
              <a:rPr sz="1400" spc="-5" dirty="0">
                <a:solidFill>
                  <a:srgbClr val="FFAA14"/>
                </a:solidFill>
                <a:latin typeface="Calibri"/>
                <a:cs typeface="Calibri"/>
              </a:rPr>
              <a:t>ich</a:t>
            </a:r>
            <a:r>
              <a:rPr sz="1400" spc="10" dirty="0">
                <a:solidFill>
                  <a:srgbClr val="FFAA14"/>
                </a:solidFill>
                <a:latin typeface="Calibri"/>
                <a:cs typeface="Calibri"/>
              </a:rPr>
              <a:t> </a:t>
            </a:r>
            <a:r>
              <a:rPr sz="1400" spc="-5" dirty="0">
                <a:solidFill>
                  <a:srgbClr val="FFAA14"/>
                </a:solidFill>
                <a:latin typeface="Calibri"/>
                <a:cs typeface="Calibri"/>
              </a:rPr>
              <a:t>gefälschte</a:t>
            </a:r>
            <a:r>
              <a:rPr sz="1400" spc="5" dirty="0">
                <a:solidFill>
                  <a:srgbClr val="FFAA14"/>
                </a:solidFill>
                <a:latin typeface="Calibri"/>
                <a:cs typeface="Calibri"/>
              </a:rPr>
              <a:t> </a:t>
            </a:r>
            <a:r>
              <a:rPr sz="1400" spc="-5" dirty="0">
                <a:solidFill>
                  <a:srgbClr val="FFAA14"/>
                </a:solidFill>
                <a:latin typeface="Calibri"/>
                <a:cs typeface="Calibri"/>
              </a:rPr>
              <a:t>Nachrichten</a:t>
            </a:r>
            <a:r>
              <a:rPr sz="1400" spc="15" dirty="0">
                <a:solidFill>
                  <a:srgbClr val="FFAA14"/>
                </a:solidFill>
                <a:latin typeface="Calibri"/>
                <a:cs typeface="Calibri"/>
              </a:rPr>
              <a:t> </a:t>
            </a:r>
            <a:r>
              <a:rPr sz="1400" spc="-5" dirty="0">
                <a:solidFill>
                  <a:srgbClr val="FFAA14"/>
                </a:solidFill>
                <a:latin typeface="Calibri"/>
                <a:cs typeface="Calibri"/>
              </a:rPr>
              <a:t>in</a:t>
            </a:r>
            <a:r>
              <a:rPr sz="1400" spc="10" dirty="0">
                <a:solidFill>
                  <a:srgbClr val="FFAA14"/>
                </a:solidFill>
                <a:latin typeface="Calibri"/>
                <a:cs typeface="Calibri"/>
              </a:rPr>
              <a:t> </a:t>
            </a:r>
            <a:r>
              <a:rPr sz="1400" spc="-5" dirty="0">
                <a:solidFill>
                  <a:srgbClr val="FFAA14"/>
                </a:solidFill>
                <a:latin typeface="Calibri"/>
                <a:cs typeface="Calibri"/>
              </a:rPr>
              <a:t>den</a:t>
            </a:r>
            <a:r>
              <a:rPr sz="1400" spc="5" dirty="0">
                <a:solidFill>
                  <a:srgbClr val="FFAA14"/>
                </a:solidFill>
                <a:latin typeface="Calibri"/>
                <a:cs typeface="Calibri"/>
              </a:rPr>
              <a:t> </a:t>
            </a:r>
            <a:r>
              <a:rPr sz="1400" spc="-5" dirty="0">
                <a:solidFill>
                  <a:srgbClr val="FFAA14"/>
                </a:solidFill>
                <a:latin typeface="Calibri"/>
                <a:cs typeface="Calibri"/>
              </a:rPr>
              <a:t>sozialen</a:t>
            </a:r>
            <a:r>
              <a:rPr sz="1400" spc="10" dirty="0">
                <a:solidFill>
                  <a:srgbClr val="FFAA14"/>
                </a:solidFill>
                <a:latin typeface="Calibri"/>
                <a:cs typeface="Calibri"/>
              </a:rPr>
              <a:t> </a:t>
            </a:r>
            <a:r>
              <a:rPr sz="1400" spc="-15" dirty="0">
                <a:solidFill>
                  <a:srgbClr val="FFAA14"/>
                </a:solidFill>
                <a:latin typeface="Calibri"/>
                <a:cs typeface="Calibri"/>
              </a:rPr>
              <a:t>Medien?</a:t>
            </a:r>
            <a:endParaRPr sz="1400" dirty="0">
              <a:latin typeface="Calibri"/>
              <a:cs typeface="Calibri"/>
            </a:endParaRPr>
          </a:p>
          <a:p>
            <a:pPr marL="299720" marR="1593215" indent="-287655">
              <a:lnSpc>
                <a:spcPts val="1670"/>
              </a:lnSpc>
              <a:spcBef>
                <a:spcPts val="55"/>
              </a:spcBef>
              <a:buFont typeface="Wingdings"/>
              <a:buChar char=""/>
              <a:tabLst>
                <a:tab pos="299720" algn="l"/>
              </a:tabLst>
            </a:pPr>
            <a:r>
              <a:rPr sz="1400" spc="-5" dirty="0">
                <a:solidFill>
                  <a:srgbClr val="FFFFFF"/>
                </a:solidFill>
                <a:latin typeface="Calibri"/>
                <a:cs typeface="Calibri"/>
              </a:rPr>
              <a:t>Fehlinformationen, Desinformationen </a:t>
            </a:r>
            <a:r>
              <a:rPr sz="1400" dirty="0">
                <a:solidFill>
                  <a:srgbClr val="FFFFFF"/>
                </a:solidFill>
                <a:latin typeface="Calibri"/>
                <a:cs typeface="Calibri"/>
              </a:rPr>
              <a:t> </a:t>
            </a:r>
            <a:r>
              <a:rPr sz="1400" spc="-5" dirty="0">
                <a:solidFill>
                  <a:srgbClr val="FFFFFF"/>
                </a:solidFill>
                <a:latin typeface="Calibri"/>
                <a:cs typeface="Calibri"/>
              </a:rPr>
              <a:t>und </a:t>
            </a:r>
            <a:r>
              <a:rPr lang="de-AT" sz="1400" spc="-5" dirty="0">
                <a:solidFill>
                  <a:srgbClr val="FFFFFF"/>
                </a:solidFill>
                <a:latin typeface="Calibri"/>
                <a:cs typeface="Calibri"/>
              </a:rPr>
              <a:t>Ma</a:t>
            </a:r>
            <a:r>
              <a:rPr sz="1400" spc="-5" dirty="0" err="1">
                <a:solidFill>
                  <a:srgbClr val="FFFFFF"/>
                </a:solidFill>
                <a:latin typeface="Calibri"/>
                <a:cs typeface="Calibri"/>
              </a:rPr>
              <a:t>linformationen</a:t>
            </a:r>
            <a:r>
              <a:rPr sz="1400" spc="-5" dirty="0">
                <a:solidFill>
                  <a:srgbClr val="FFFFFF"/>
                </a:solidFill>
                <a:latin typeface="Calibri"/>
                <a:cs typeface="Calibri"/>
              </a:rPr>
              <a:t> verbreiten </a:t>
            </a:r>
            <a:r>
              <a:rPr sz="1400" spc="-5" dirty="0" err="1">
                <a:solidFill>
                  <a:srgbClr val="FFFFFF"/>
                </a:solidFill>
                <a:latin typeface="Calibri"/>
                <a:cs typeface="Calibri"/>
              </a:rPr>
              <a:t>sich</a:t>
            </a:r>
            <a:r>
              <a:rPr sz="1400" spc="-5" dirty="0">
                <a:solidFill>
                  <a:srgbClr val="FFFFFF"/>
                </a:solidFill>
                <a:latin typeface="Calibri"/>
                <a:cs typeface="Calibri"/>
              </a:rPr>
              <a:t> </a:t>
            </a:r>
            <a:r>
              <a:rPr sz="1400" spc="-5" dirty="0" err="1">
                <a:solidFill>
                  <a:srgbClr val="FFFFFF"/>
                </a:solidFill>
                <a:latin typeface="Calibri"/>
                <a:cs typeface="Calibri"/>
              </a:rPr>
              <a:t>leicht</a:t>
            </a:r>
            <a:r>
              <a:rPr sz="1400" spc="-10" dirty="0">
                <a:solidFill>
                  <a:srgbClr val="FFFFFF"/>
                </a:solidFill>
                <a:latin typeface="Calibri"/>
                <a:cs typeface="Calibri"/>
              </a:rPr>
              <a:t> </a:t>
            </a:r>
            <a:r>
              <a:rPr sz="1400" spc="-5" dirty="0">
                <a:solidFill>
                  <a:srgbClr val="FFFFFF"/>
                </a:solidFill>
                <a:latin typeface="Calibri"/>
                <a:cs typeface="Calibri"/>
              </a:rPr>
              <a:t>in</a:t>
            </a:r>
            <a:r>
              <a:rPr sz="1400" dirty="0">
                <a:solidFill>
                  <a:srgbClr val="FFFFFF"/>
                </a:solidFill>
                <a:latin typeface="Calibri"/>
                <a:cs typeface="Calibri"/>
              </a:rPr>
              <a:t> </a:t>
            </a:r>
            <a:r>
              <a:rPr sz="1400" spc="-5" dirty="0">
                <a:solidFill>
                  <a:srgbClr val="FFFFFF"/>
                </a:solidFill>
                <a:latin typeface="Calibri"/>
                <a:cs typeface="Calibri"/>
              </a:rPr>
              <a:t>den sozialen</a:t>
            </a:r>
            <a:r>
              <a:rPr sz="1400" spc="5" dirty="0">
                <a:solidFill>
                  <a:srgbClr val="FFFFFF"/>
                </a:solidFill>
                <a:latin typeface="Calibri"/>
                <a:cs typeface="Calibri"/>
              </a:rPr>
              <a:t> </a:t>
            </a:r>
            <a:r>
              <a:rPr sz="1400" spc="-15" dirty="0">
                <a:solidFill>
                  <a:srgbClr val="FFFFFF"/>
                </a:solidFill>
                <a:latin typeface="Calibri"/>
                <a:cs typeface="Calibri"/>
              </a:rPr>
              <a:t>Medien.</a:t>
            </a:r>
            <a:endParaRPr sz="1400" dirty="0">
              <a:latin typeface="Calibri"/>
              <a:cs typeface="Calibri"/>
            </a:endParaRPr>
          </a:p>
          <a:p>
            <a:pPr marL="299720" marR="1125220" indent="-287655">
              <a:lnSpc>
                <a:spcPts val="1670"/>
              </a:lnSpc>
              <a:spcBef>
                <a:spcPts val="30"/>
              </a:spcBef>
              <a:buFont typeface="Wingdings"/>
              <a:buChar char=""/>
              <a:tabLst>
                <a:tab pos="300355" algn="l"/>
              </a:tabLst>
            </a:pPr>
            <a:r>
              <a:rPr sz="1400" spc="-5" dirty="0">
                <a:solidFill>
                  <a:srgbClr val="FFFFFF"/>
                </a:solidFill>
                <a:latin typeface="Calibri"/>
                <a:cs typeface="Calibri"/>
              </a:rPr>
              <a:t>Um</a:t>
            </a:r>
            <a:r>
              <a:rPr sz="1400" dirty="0">
                <a:solidFill>
                  <a:srgbClr val="FFFFFF"/>
                </a:solidFill>
                <a:latin typeface="Calibri"/>
                <a:cs typeface="Calibri"/>
              </a:rPr>
              <a:t> </a:t>
            </a:r>
            <a:r>
              <a:rPr sz="1400" spc="-5" dirty="0" err="1">
                <a:solidFill>
                  <a:srgbClr val="FFFFFF"/>
                </a:solidFill>
                <a:latin typeface="Calibri"/>
                <a:cs typeface="Calibri"/>
              </a:rPr>
              <a:t>Informationsstörungen</a:t>
            </a:r>
            <a:r>
              <a:rPr sz="1400" dirty="0">
                <a:solidFill>
                  <a:srgbClr val="FFFFFF"/>
                </a:solidFill>
                <a:latin typeface="Calibri"/>
                <a:cs typeface="Calibri"/>
              </a:rPr>
              <a:t> </a:t>
            </a:r>
            <a:r>
              <a:rPr sz="1400" spc="-5" dirty="0" err="1">
                <a:solidFill>
                  <a:srgbClr val="FFFFFF"/>
                </a:solidFill>
                <a:latin typeface="Calibri"/>
                <a:cs typeface="Calibri"/>
              </a:rPr>
              <a:t>zu</a:t>
            </a:r>
            <a:r>
              <a:rPr lang="de-AT" sz="1400" spc="305" dirty="0">
                <a:solidFill>
                  <a:srgbClr val="FFFFFF"/>
                </a:solidFill>
                <a:latin typeface="Calibri"/>
                <a:cs typeface="Calibri"/>
              </a:rPr>
              <a:t> </a:t>
            </a:r>
            <a:r>
              <a:rPr sz="1400" spc="-10" dirty="0" err="1">
                <a:solidFill>
                  <a:srgbClr val="FFFFFF"/>
                </a:solidFill>
                <a:latin typeface="Calibri"/>
                <a:cs typeface="Calibri"/>
              </a:rPr>
              <a:t>bekämpfen</a:t>
            </a:r>
            <a:r>
              <a:rPr sz="1400" spc="-10" dirty="0">
                <a:solidFill>
                  <a:srgbClr val="FFFFFF"/>
                </a:solidFill>
                <a:latin typeface="Calibri"/>
                <a:cs typeface="Calibri"/>
              </a:rPr>
              <a:t>, </a:t>
            </a:r>
            <a:r>
              <a:rPr sz="1400" spc="-5" dirty="0">
                <a:solidFill>
                  <a:srgbClr val="FFFFFF"/>
                </a:solidFill>
                <a:latin typeface="Calibri"/>
                <a:cs typeface="Calibri"/>
              </a:rPr>
              <a:t> ist</a:t>
            </a:r>
            <a:r>
              <a:rPr sz="1400" spc="130" dirty="0">
                <a:solidFill>
                  <a:srgbClr val="FFFFFF"/>
                </a:solidFill>
                <a:latin typeface="Calibri"/>
                <a:cs typeface="Calibri"/>
              </a:rPr>
              <a:t> </a:t>
            </a:r>
            <a:r>
              <a:rPr sz="1400" spc="-5" dirty="0">
                <a:solidFill>
                  <a:srgbClr val="FFFFFF"/>
                </a:solidFill>
                <a:latin typeface="Calibri"/>
                <a:cs typeface="Calibri"/>
              </a:rPr>
              <a:t>es</a:t>
            </a:r>
            <a:r>
              <a:rPr sz="1400" spc="135" dirty="0">
                <a:solidFill>
                  <a:srgbClr val="FFFFFF"/>
                </a:solidFill>
                <a:latin typeface="Calibri"/>
                <a:cs typeface="Calibri"/>
              </a:rPr>
              <a:t> </a:t>
            </a:r>
            <a:r>
              <a:rPr sz="1400" spc="-5" dirty="0">
                <a:solidFill>
                  <a:srgbClr val="FFFFFF"/>
                </a:solidFill>
                <a:latin typeface="Calibri"/>
                <a:cs typeface="Calibri"/>
              </a:rPr>
              <a:t>wichtig,</a:t>
            </a:r>
            <a:r>
              <a:rPr sz="1400" spc="130" dirty="0">
                <a:solidFill>
                  <a:srgbClr val="FFFFFF"/>
                </a:solidFill>
                <a:latin typeface="Calibri"/>
                <a:cs typeface="Calibri"/>
              </a:rPr>
              <a:t> </a:t>
            </a:r>
            <a:r>
              <a:rPr sz="1400" spc="-5" dirty="0">
                <a:solidFill>
                  <a:srgbClr val="FFFFFF"/>
                </a:solidFill>
                <a:latin typeface="Calibri"/>
                <a:cs typeface="Calibri"/>
              </a:rPr>
              <a:t>dass</a:t>
            </a:r>
            <a:r>
              <a:rPr sz="1400" spc="140" dirty="0">
                <a:solidFill>
                  <a:srgbClr val="FFFFFF"/>
                </a:solidFill>
                <a:latin typeface="Calibri"/>
                <a:cs typeface="Calibri"/>
              </a:rPr>
              <a:t> </a:t>
            </a:r>
            <a:r>
              <a:rPr sz="1400" spc="-5" dirty="0">
                <a:solidFill>
                  <a:srgbClr val="FFFFFF"/>
                </a:solidFill>
                <a:latin typeface="Calibri"/>
                <a:cs typeface="Calibri"/>
              </a:rPr>
              <a:t>wir</a:t>
            </a:r>
            <a:r>
              <a:rPr sz="1400" spc="130" dirty="0">
                <a:solidFill>
                  <a:srgbClr val="FFFFFF"/>
                </a:solidFill>
                <a:latin typeface="Calibri"/>
                <a:cs typeface="Calibri"/>
              </a:rPr>
              <a:t> </a:t>
            </a:r>
            <a:r>
              <a:rPr sz="1400" spc="-5" dirty="0">
                <a:solidFill>
                  <a:srgbClr val="FFFFFF"/>
                </a:solidFill>
                <a:latin typeface="Calibri"/>
                <a:cs typeface="Calibri"/>
              </a:rPr>
              <a:t>wissen,</a:t>
            </a:r>
            <a:r>
              <a:rPr sz="1400" spc="135" dirty="0">
                <a:solidFill>
                  <a:srgbClr val="FFFFFF"/>
                </a:solidFill>
                <a:latin typeface="Calibri"/>
                <a:cs typeface="Calibri"/>
              </a:rPr>
              <a:t> </a:t>
            </a:r>
            <a:r>
              <a:rPr sz="1400" spc="-5" dirty="0">
                <a:solidFill>
                  <a:srgbClr val="FFFFFF"/>
                </a:solidFill>
                <a:latin typeface="Calibri"/>
                <a:cs typeface="Calibri"/>
              </a:rPr>
              <a:t>wie</a:t>
            </a:r>
            <a:r>
              <a:rPr sz="1400" spc="135" dirty="0">
                <a:solidFill>
                  <a:srgbClr val="FFFFFF"/>
                </a:solidFill>
                <a:latin typeface="Calibri"/>
                <a:cs typeface="Calibri"/>
              </a:rPr>
              <a:t> </a:t>
            </a:r>
            <a:r>
              <a:rPr sz="1400" spc="-5" dirty="0">
                <a:solidFill>
                  <a:srgbClr val="FFFFFF"/>
                </a:solidFill>
                <a:latin typeface="Calibri"/>
                <a:cs typeface="Calibri"/>
              </a:rPr>
              <a:t>wir</a:t>
            </a:r>
            <a:r>
              <a:rPr sz="1400" spc="130" dirty="0">
                <a:solidFill>
                  <a:srgbClr val="FFFFFF"/>
                </a:solidFill>
                <a:latin typeface="Calibri"/>
                <a:cs typeface="Calibri"/>
              </a:rPr>
              <a:t> </a:t>
            </a:r>
            <a:r>
              <a:rPr sz="1400" spc="-10" dirty="0">
                <a:solidFill>
                  <a:srgbClr val="FFFFFF"/>
                </a:solidFill>
                <a:latin typeface="Calibri"/>
                <a:cs typeface="Calibri"/>
              </a:rPr>
              <a:t>Fake</a:t>
            </a:r>
            <a:endParaRPr sz="1400" dirty="0">
              <a:latin typeface="Calibri"/>
              <a:cs typeface="Calibri"/>
            </a:endParaRPr>
          </a:p>
          <a:p>
            <a:pPr marL="299720" marR="1125220">
              <a:lnSpc>
                <a:spcPts val="1670"/>
              </a:lnSpc>
              <a:spcBef>
                <a:spcPts val="10"/>
              </a:spcBef>
            </a:pPr>
            <a:r>
              <a:rPr sz="1400" spc="-5" dirty="0">
                <a:solidFill>
                  <a:srgbClr val="FFFFFF"/>
                </a:solidFill>
                <a:latin typeface="Calibri"/>
                <a:cs typeface="Calibri"/>
              </a:rPr>
              <a:t>News</a:t>
            </a:r>
            <a:r>
              <a:rPr sz="1400" dirty="0">
                <a:solidFill>
                  <a:srgbClr val="FFFFFF"/>
                </a:solidFill>
                <a:latin typeface="Calibri"/>
                <a:cs typeface="Calibri"/>
              </a:rPr>
              <a:t> </a:t>
            </a:r>
            <a:r>
              <a:rPr sz="1400" spc="-5" dirty="0">
                <a:solidFill>
                  <a:srgbClr val="FFFFFF"/>
                </a:solidFill>
                <a:latin typeface="Calibri"/>
                <a:cs typeface="Calibri"/>
              </a:rPr>
              <a:t>in</a:t>
            </a:r>
            <a:r>
              <a:rPr sz="1400" dirty="0">
                <a:solidFill>
                  <a:srgbClr val="FFFFFF"/>
                </a:solidFill>
                <a:latin typeface="Calibri"/>
                <a:cs typeface="Calibri"/>
              </a:rPr>
              <a:t> </a:t>
            </a:r>
            <a:r>
              <a:rPr sz="1400" spc="-5" dirty="0">
                <a:solidFill>
                  <a:srgbClr val="FFFFFF"/>
                </a:solidFill>
                <a:latin typeface="Calibri"/>
                <a:cs typeface="Calibri"/>
              </a:rPr>
              <a:t>den</a:t>
            </a:r>
            <a:r>
              <a:rPr sz="1400" dirty="0">
                <a:solidFill>
                  <a:srgbClr val="FFFFFF"/>
                </a:solidFill>
                <a:latin typeface="Calibri"/>
                <a:cs typeface="Calibri"/>
              </a:rPr>
              <a:t> </a:t>
            </a:r>
            <a:r>
              <a:rPr sz="1400" spc="-5" dirty="0">
                <a:solidFill>
                  <a:srgbClr val="FFFFFF"/>
                </a:solidFill>
                <a:latin typeface="Calibri"/>
                <a:cs typeface="Calibri"/>
              </a:rPr>
              <a:t>sozialen</a:t>
            </a:r>
            <a:r>
              <a:rPr sz="1400" dirty="0">
                <a:solidFill>
                  <a:srgbClr val="FFFFFF"/>
                </a:solidFill>
                <a:latin typeface="Calibri"/>
                <a:cs typeface="Calibri"/>
              </a:rPr>
              <a:t> </a:t>
            </a:r>
            <a:r>
              <a:rPr sz="1400" spc="-5" dirty="0">
                <a:solidFill>
                  <a:srgbClr val="FFFFFF"/>
                </a:solidFill>
                <a:latin typeface="Calibri"/>
                <a:cs typeface="Calibri"/>
              </a:rPr>
              <a:t>Medien</a:t>
            </a:r>
            <a:r>
              <a:rPr sz="1400" dirty="0">
                <a:solidFill>
                  <a:srgbClr val="FFFFFF"/>
                </a:solidFill>
                <a:latin typeface="Calibri"/>
                <a:cs typeface="Calibri"/>
              </a:rPr>
              <a:t> </a:t>
            </a:r>
            <a:r>
              <a:rPr sz="1400" spc="-5" dirty="0">
                <a:solidFill>
                  <a:srgbClr val="FFFFFF"/>
                </a:solidFill>
                <a:latin typeface="Calibri"/>
                <a:cs typeface="Calibri"/>
              </a:rPr>
              <a:t>erkennen </a:t>
            </a:r>
            <a:r>
              <a:rPr sz="1400" spc="-305" dirty="0">
                <a:solidFill>
                  <a:srgbClr val="FFFFFF"/>
                </a:solidFill>
                <a:latin typeface="Calibri"/>
                <a:cs typeface="Calibri"/>
              </a:rPr>
              <a:t> </a:t>
            </a:r>
            <a:r>
              <a:rPr sz="1400" spc="-5" dirty="0">
                <a:solidFill>
                  <a:srgbClr val="FFFFFF"/>
                </a:solidFill>
                <a:latin typeface="Calibri"/>
                <a:cs typeface="Calibri"/>
              </a:rPr>
              <a:t>können.</a:t>
            </a:r>
            <a:endParaRPr sz="1400" dirty="0">
              <a:latin typeface="Calibri"/>
              <a:cs typeface="Calibri"/>
            </a:endParaRPr>
          </a:p>
        </p:txBody>
      </p:sp>
      <p:grpSp>
        <p:nvGrpSpPr>
          <p:cNvPr id="5" name="object 5"/>
          <p:cNvGrpSpPr/>
          <p:nvPr/>
        </p:nvGrpSpPr>
        <p:grpSpPr>
          <a:xfrm>
            <a:off x="182879" y="88900"/>
            <a:ext cx="8822055" cy="853440"/>
            <a:chOff x="182879" y="88900"/>
            <a:chExt cx="8822055" cy="853440"/>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725"/>
              <a:ext cx="765175" cy="608329"/>
            </a:xfrm>
            <a:prstGeom prst="rect">
              <a:avLst/>
            </a:prstGeom>
          </p:spPr>
        </p:pic>
      </p:grpSp>
      <p:pic>
        <p:nvPicPr>
          <p:cNvPr id="9" name="object 9"/>
          <p:cNvPicPr/>
          <p:nvPr/>
        </p:nvPicPr>
        <p:blipFill>
          <a:blip r:embed="rId5" cstate="print"/>
          <a:stretch>
            <a:fillRect/>
          </a:stretch>
        </p:blipFill>
        <p:spPr>
          <a:xfrm>
            <a:off x="4949825" y="1297736"/>
            <a:ext cx="3587115" cy="3587115"/>
          </a:xfrm>
          <a:prstGeom prst="rect">
            <a:avLst/>
          </a:prstGeom>
        </p:spPr>
      </p:pic>
      <p:sp>
        <p:nvSpPr>
          <p:cNvPr id="10" name="TextBox 3">
            <a:extLst>
              <a:ext uri="{FF2B5EF4-FFF2-40B4-BE49-F238E27FC236}">
                <a16:creationId xmlns:a16="http://schemas.microsoft.com/office/drawing/2014/main" id="{5150DFC7-D6DA-40AA-2FD0-BC6A4779CBAE}"/>
              </a:ext>
            </a:extLst>
          </p:cNvPr>
          <p:cNvSpPr txBox="1"/>
          <p:nvPr/>
        </p:nvSpPr>
        <p:spPr>
          <a:xfrm>
            <a:off x="154717" y="4781459"/>
            <a:ext cx="3272684" cy="307777"/>
          </a:xfrm>
          <a:prstGeom prst="rect">
            <a:avLst/>
          </a:prstGeom>
          <a:noFill/>
        </p:spPr>
        <p:txBody>
          <a:bodyPr wrap="square" rtlCol="0">
            <a:spAutoFit/>
          </a:bodyPr>
          <a:lstStyle/>
          <a:p>
            <a:r>
              <a:rPr lang="en-IE" sz="700" dirty="0">
                <a:solidFill>
                  <a:schemeClr val="bg1"/>
                </a:solidFill>
                <a:latin typeface="Calibri" panose="020F0502020204030204" pitchFamily="34" charset="0"/>
                <a:cs typeface="Calibri" panose="020F0502020204030204" pitchFamily="34" charset="0"/>
              </a:rPr>
              <a:t>Image source: </a:t>
            </a:r>
            <a:r>
              <a:rPr lang="en-IE" sz="700" dirty="0">
                <a:solidFill>
                  <a:schemeClr val="bg1"/>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https://davidbuckingham.net/2017/01/12/fake-news-is-media-literacy-the-answer/</a:t>
            </a:r>
            <a:r>
              <a:rPr lang="en-IE" sz="700" dirty="0">
                <a:solidFill>
                  <a:schemeClr val="bg1"/>
                </a:solidFill>
                <a:latin typeface="Calibri" panose="020F0502020204030204" pitchFamily="34" charset="0"/>
                <a:cs typeface="Calibri" panose="020F0502020204030204" pitchFamily="34"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673604" y="729741"/>
            <a:ext cx="4336796" cy="289823"/>
          </a:xfrm>
          <a:prstGeom prst="rect">
            <a:avLst/>
          </a:prstGeom>
        </p:spPr>
        <p:txBody>
          <a:bodyPr vert="horz" wrap="square" lIns="0" tIns="12700" rIns="0" bIns="0" rtlCol="0">
            <a:spAutoFit/>
          </a:bodyPr>
          <a:lstStyle/>
          <a:p>
            <a:pPr marL="12700">
              <a:lnSpc>
                <a:spcPct val="100000"/>
              </a:lnSpc>
              <a:spcBef>
                <a:spcPts val="100"/>
              </a:spcBef>
            </a:pPr>
            <a:r>
              <a:rPr dirty="0"/>
              <a:t>AKTIVITÄT</a:t>
            </a:r>
            <a:r>
              <a:rPr spc="-20" dirty="0"/>
              <a:t> </a:t>
            </a:r>
            <a:r>
              <a:rPr dirty="0"/>
              <a:t>4.2.1</a:t>
            </a:r>
            <a:r>
              <a:rPr spc="-20" dirty="0"/>
              <a:t> </a:t>
            </a:r>
            <a:r>
              <a:rPr lang="de-AT" spc="-20" dirty="0"/>
              <a:t>– </a:t>
            </a:r>
            <a:r>
              <a:rPr spc="-15" dirty="0">
                <a:solidFill>
                  <a:srgbClr val="FFFFFF"/>
                </a:solidFill>
              </a:rPr>
              <a:t>INTERNET-INSPEKTION</a:t>
            </a:r>
          </a:p>
        </p:txBody>
      </p:sp>
      <p:sp>
        <p:nvSpPr>
          <p:cNvPr id="4" name="object 4"/>
          <p:cNvSpPr txBox="1"/>
          <p:nvPr/>
        </p:nvSpPr>
        <p:spPr>
          <a:xfrm>
            <a:off x="337058" y="1497075"/>
            <a:ext cx="4114165" cy="2615460"/>
          </a:xfrm>
          <a:prstGeom prst="rect">
            <a:avLst/>
          </a:prstGeom>
        </p:spPr>
        <p:txBody>
          <a:bodyPr vert="horz" wrap="square" lIns="0" tIns="12065" rIns="0" bIns="0" rtlCol="0">
            <a:spAutoFit/>
          </a:bodyPr>
          <a:lstStyle/>
          <a:p>
            <a:pPr marL="89535">
              <a:lnSpc>
                <a:spcPct val="100000"/>
              </a:lnSpc>
              <a:spcBef>
                <a:spcPts val="95"/>
              </a:spcBef>
            </a:pPr>
            <a:r>
              <a:rPr sz="1400" spc="-5" dirty="0">
                <a:latin typeface="Calibri"/>
                <a:cs typeface="Calibri"/>
              </a:rPr>
              <a:t>Schritt</a:t>
            </a:r>
            <a:r>
              <a:rPr sz="1400" spc="-10" dirty="0">
                <a:latin typeface="Calibri"/>
                <a:cs typeface="Calibri"/>
              </a:rPr>
              <a:t> </a:t>
            </a:r>
            <a:r>
              <a:rPr sz="1400" spc="-5" dirty="0">
                <a:latin typeface="Calibri"/>
                <a:cs typeface="Calibri"/>
              </a:rPr>
              <a:t>1:</a:t>
            </a:r>
            <a:r>
              <a:rPr sz="1400" dirty="0">
                <a:latin typeface="Calibri"/>
                <a:cs typeface="Calibri"/>
              </a:rPr>
              <a:t> </a:t>
            </a:r>
            <a:r>
              <a:rPr sz="1400" spc="-5" dirty="0">
                <a:solidFill>
                  <a:srgbClr val="FFFFFF"/>
                </a:solidFill>
                <a:latin typeface="Calibri"/>
                <a:cs typeface="Calibri"/>
              </a:rPr>
              <a:t>Sehen </a:t>
            </a:r>
            <a:r>
              <a:rPr sz="1400" dirty="0">
                <a:solidFill>
                  <a:srgbClr val="FFFFFF"/>
                </a:solidFill>
                <a:latin typeface="Calibri"/>
                <a:cs typeface="Calibri"/>
              </a:rPr>
              <a:t>Sie</a:t>
            </a:r>
            <a:r>
              <a:rPr sz="1400" spc="-5" dirty="0">
                <a:solidFill>
                  <a:srgbClr val="FFFFFF"/>
                </a:solidFill>
                <a:latin typeface="Calibri"/>
                <a:cs typeface="Calibri"/>
              </a:rPr>
              <a:t> sich das</a:t>
            </a:r>
            <a:r>
              <a:rPr sz="1400" dirty="0">
                <a:solidFill>
                  <a:srgbClr val="FFFFFF"/>
                </a:solidFill>
                <a:latin typeface="Calibri"/>
                <a:cs typeface="Calibri"/>
              </a:rPr>
              <a:t> </a:t>
            </a:r>
            <a:r>
              <a:rPr sz="1400" spc="-5" dirty="0">
                <a:solidFill>
                  <a:srgbClr val="FFFFFF"/>
                </a:solidFill>
                <a:latin typeface="Calibri"/>
                <a:cs typeface="Calibri"/>
              </a:rPr>
              <a:t>folgende</a:t>
            </a:r>
            <a:r>
              <a:rPr sz="1400" spc="5" dirty="0">
                <a:solidFill>
                  <a:srgbClr val="FFFFFF"/>
                </a:solidFill>
                <a:latin typeface="Calibri"/>
                <a:cs typeface="Calibri"/>
              </a:rPr>
              <a:t> </a:t>
            </a:r>
            <a:r>
              <a:rPr sz="1400" spc="-10" dirty="0">
                <a:solidFill>
                  <a:srgbClr val="FFFFFF"/>
                </a:solidFill>
                <a:latin typeface="Calibri"/>
                <a:cs typeface="Calibri"/>
              </a:rPr>
              <a:t>Video</a:t>
            </a:r>
            <a:r>
              <a:rPr sz="1400" spc="-25" dirty="0">
                <a:solidFill>
                  <a:srgbClr val="FFFFFF"/>
                </a:solidFill>
                <a:latin typeface="Calibri"/>
                <a:cs typeface="Calibri"/>
              </a:rPr>
              <a:t> </a:t>
            </a:r>
            <a:r>
              <a:rPr sz="1400" spc="-5" dirty="0">
                <a:solidFill>
                  <a:srgbClr val="FFFFFF"/>
                </a:solidFill>
                <a:latin typeface="Calibri"/>
                <a:cs typeface="Calibri"/>
              </a:rPr>
              <a:t>an:</a:t>
            </a:r>
            <a:endParaRPr sz="1400" dirty="0">
              <a:latin typeface="Calibri"/>
              <a:cs typeface="Calibri"/>
            </a:endParaRPr>
          </a:p>
          <a:p>
            <a:pPr marL="298450" indent="-285750">
              <a:lnSpc>
                <a:spcPct val="100000"/>
              </a:lnSpc>
              <a:spcBef>
                <a:spcPts val="50"/>
              </a:spcBef>
              <a:buFont typeface="Arial" panose="020B0604020202020204" pitchFamily="34" charset="0"/>
              <a:buChar char="•"/>
              <a:tabLst>
                <a:tab pos="356235" algn="l"/>
              </a:tabLst>
            </a:pPr>
            <a:r>
              <a:rPr lang="de-DE" sz="1400" dirty="0" err="1">
                <a:hlinkClick r:id="rId3"/>
              </a:rPr>
              <a:t>tagesschau</a:t>
            </a:r>
            <a:r>
              <a:rPr lang="de-DE" sz="1400" dirty="0">
                <a:hlinkClick r:id="rId3"/>
              </a:rPr>
              <a:t> in der Schule: Fake-News besser erkennen - YouTube</a:t>
            </a:r>
            <a:endParaRPr lang="de-AT" sz="1400" spc="-5" dirty="0">
              <a:solidFill>
                <a:srgbClr val="FFFFFF"/>
              </a:solidFill>
              <a:latin typeface="Courier New"/>
              <a:cs typeface="Courier New"/>
            </a:endParaRPr>
          </a:p>
          <a:p>
            <a:pPr marL="12700">
              <a:lnSpc>
                <a:spcPct val="100000"/>
              </a:lnSpc>
              <a:spcBef>
                <a:spcPts val="50"/>
              </a:spcBef>
              <a:tabLst>
                <a:tab pos="356235" algn="l"/>
              </a:tabLst>
            </a:pPr>
            <a:r>
              <a:rPr lang="de-AT" sz="1400" spc="-5" dirty="0">
                <a:solidFill>
                  <a:srgbClr val="FFFFFF"/>
                </a:solidFill>
                <a:latin typeface="Courier New"/>
                <a:cs typeface="Courier New"/>
              </a:rPr>
              <a:t> </a:t>
            </a:r>
            <a:r>
              <a:rPr sz="1400" spc="-5" dirty="0">
                <a:latin typeface="Calibri"/>
                <a:cs typeface="Calibri"/>
              </a:rPr>
              <a:t>Schritt</a:t>
            </a:r>
            <a:r>
              <a:rPr sz="1400" dirty="0">
                <a:latin typeface="Calibri"/>
                <a:cs typeface="Calibri"/>
              </a:rPr>
              <a:t> </a:t>
            </a:r>
            <a:r>
              <a:rPr sz="1400" spc="-5" dirty="0">
                <a:latin typeface="Calibri"/>
                <a:cs typeface="Calibri"/>
              </a:rPr>
              <a:t>2:</a:t>
            </a:r>
            <a:r>
              <a:rPr sz="1400" dirty="0">
                <a:latin typeface="Calibri"/>
                <a:cs typeface="Calibri"/>
              </a:rPr>
              <a:t> </a:t>
            </a:r>
            <a:r>
              <a:rPr sz="1400" spc="-5" dirty="0">
                <a:solidFill>
                  <a:srgbClr val="FFFFFF"/>
                </a:solidFill>
                <a:latin typeface="Calibri"/>
                <a:cs typeface="Calibri"/>
              </a:rPr>
              <a:t>Es</a:t>
            </a:r>
            <a:r>
              <a:rPr sz="1400" dirty="0">
                <a:solidFill>
                  <a:srgbClr val="FFFFFF"/>
                </a:solidFill>
                <a:latin typeface="Calibri"/>
                <a:cs typeface="Calibri"/>
              </a:rPr>
              <a:t> </a:t>
            </a:r>
            <a:r>
              <a:rPr sz="1400" spc="-5" dirty="0">
                <a:solidFill>
                  <a:srgbClr val="FFFFFF"/>
                </a:solidFill>
                <a:latin typeface="Calibri"/>
                <a:cs typeface="Calibri"/>
              </a:rPr>
              <a:t>ist</a:t>
            </a:r>
            <a:r>
              <a:rPr sz="1400" dirty="0">
                <a:solidFill>
                  <a:srgbClr val="FFFFFF"/>
                </a:solidFill>
                <a:latin typeface="Calibri"/>
                <a:cs typeface="Calibri"/>
              </a:rPr>
              <a:t> </a:t>
            </a:r>
            <a:r>
              <a:rPr sz="1400" spc="-5" dirty="0">
                <a:solidFill>
                  <a:srgbClr val="FFFFFF"/>
                </a:solidFill>
                <a:latin typeface="Calibri"/>
                <a:cs typeface="Calibri"/>
              </a:rPr>
              <a:t>sehr</a:t>
            </a:r>
            <a:r>
              <a:rPr sz="1400" dirty="0">
                <a:solidFill>
                  <a:srgbClr val="FFFFFF"/>
                </a:solidFill>
                <a:latin typeface="Calibri"/>
                <a:cs typeface="Calibri"/>
              </a:rPr>
              <a:t> </a:t>
            </a:r>
            <a:r>
              <a:rPr sz="1400" spc="-5" dirty="0">
                <a:solidFill>
                  <a:srgbClr val="FFFFFF"/>
                </a:solidFill>
                <a:latin typeface="Calibri"/>
                <a:cs typeface="Calibri"/>
              </a:rPr>
              <a:t>einfach,</a:t>
            </a:r>
            <a:r>
              <a:rPr sz="1400" dirty="0">
                <a:solidFill>
                  <a:srgbClr val="FFFFFF"/>
                </a:solidFill>
                <a:latin typeface="Calibri"/>
                <a:cs typeface="Calibri"/>
              </a:rPr>
              <a:t> </a:t>
            </a:r>
            <a:r>
              <a:rPr sz="1400" spc="-10" dirty="0">
                <a:solidFill>
                  <a:srgbClr val="FFFFFF"/>
                </a:solidFill>
                <a:latin typeface="Calibri"/>
                <a:cs typeface="Calibri"/>
              </a:rPr>
              <a:t>falsche</a:t>
            </a:r>
            <a:r>
              <a:rPr sz="1400" spc="-5" dirty="0">
                <a:solidFill>
                  <a:srgbClr val="FFFFFF"/>
                </a:solidFill>
                <a:latin typeface="Calibri"/>
                <a:cs typeface="Calibri"/>
              </a:rPr>
              <a:t> Informationen </a:t>
            </a:r>
            <a:r>
              <a:rPr sz="1400" dirty="0">
                <a:solidFill>
                  <a:srgbClr val="FFFFFF"/>
                </a:solidFill>
                <a:latin typeface="Calibri"/>
                <a:cs typeface="Calibri"/>
              </a:rPr>
              <a:t> </a:t>
            </a:r>
            <a:r>
              <a:rPr sz="1400" spc="-5" dirty="0">
                <a:solidFill>
                  <a:srgbClr val="FFFFFF"/>
                </a:solidFill>
                <a:latin typeface="Calibri"/>
                <a:cs typeface="Calibri"/>
              </a:rPr>
              <a:t>online</a:t>
            </a:r>
            <a:r>
              <a:rPr sz="1400" dirty="0">
                <a:solidFill>
                  <a:srgbClr val="FFFFFF"/>
                </a:solidFill>
                <a:latin typeface="Calibri"/>
                <a:cs typeface="Calibri"/>
              </a:rPr>
              <a:t> </a:t>
            </a:r>
            <a:r>
              <a:rPr sz="1400" spc="-5" dirty="0">
                <a:solidFill>
                  <a:srgbClr val="FFFFFF"/>
                </a:solidFill>
                <a:latin typeface="Calibri"/>
                <a:cs typeface="Calibri"/>
              </a:rPr>
              <a:t>zu</a:t>
            </a:r>
            <a:r>
              <a:rPr sz="1400" dirty="0">
                <a:solidFill>
                  <a:srgbClr val="FFFFFF"/>
                </a:solidFill>
                <a:latin typeface="Calibri"/>
                <a:cs typeface="Calibri"/>
              </a:rPr>
              <a:t> </a:t>
            </a:r>
            <a:r>
              <a:rPr sz="1400" spc="-5" dirty="0">
                <a:solidFill>
                  <a:srgbClr val="FFFFFF"/>
                </a:solidFill>
                <a:latin typeface="Calibri"/>
                <a:cs typeface="Calibri"/>
              </a:rPr>
              <a:t>verbreiten,</a:t>
            </a:r>
            <a:r>
              <a:rPr sz="1400" dirty="0">
                <a:solidFill>
                  <a:srgbClr val="FFFFFF"/>
                </a:solidFill>
                <a:latin typeface="Calibri"/>
                <a:cs typeface="Calibri"/>
              </a:rPr>
              <a:t> </a:t>
            </a:r>
            <a:r>
              <a:rPr sz="1400" spc="-5"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legitim</a:t>
            </a:r>
            <a:r>
              <a:rPr sz="1400" dirty="0">
                <a:solidFill>
                  <a:srgbClr val="FFFFFF"/>
                </a:solidFill>
                <a:latin typeface="Calibri"/>
                <a:cs typeface="Calibri"/>
              </a:rPr>
              <a:t> </a:t>
            </a:r>
            <a:r>
              <a:rPr sz="1400" spc="-5" dirty="0">
                <a:solidFill>
                  <a:srgbClr val="FFFFFF"/>
                </a:solidFill>
                <a:latin typeface="Calibri"/>
                <a:cs typeface="Calibri"/>
              </a:rPr>
              <a:t>aussehen. </a:t>
            </a:r>
            <a:r>
              <a:rPr sz="1400" dirty="0">
                <a:solidFill>
                  <a:srgbClr val="FFFFFF"/>
                </a:solidFill>
                <a:latin typeface="Calibri"/>
                <a:cs typeface="Calibri"/>
              </a:rPr>
              <a:t> </a:t>
            </a:r>
            <a:r>
              <a:rPr sz="1400" spc="-5" dirty="0">
                <a:solidFill>
                  <a:srgbClr val="FFFFFF"/>
                </a:solidFill>
                <a:latin typeface="Calibri"/>
                <a:cs typeface="Calibri"/>
              </a:rPr>
              <a:t>Recherchieren</a:t>
            </a:r>
            <a:r>
              <a:rPr sz="1400" spc="-10" dirty="0">
                <a:solidFill>
                  <a:srgbClr val="FFFFFF"/>
                </a:solidFill>
                <a:latin typeface="Calibri"/>
                <a:cs typeface="Calibri"/>
              </a:rPr>
              <a:t> </a:t>
            </a:r>
            <a:r>
              <a:rPr sz="1400" dirty="0">
                <a:solidFill>
                  <a:srgbClr val="FFFFFF"/>
                </a:solidFill>
                <a:latin typeface="Calibri"/>
                <a:cs typeface="Calibri"/>
              </a:rPr>
              <a:t>Sie </a:t>
            </a:r>
            <a:r>
              <a:rPr sz="1400" spc="-5" dirty="0">
                <a:solidFill>
                  <a:srgbClr val="FFFFFF"/>
                </a:solidFill>
                <a:latin typeface="Calibri"/>
                <a:cs typeface="Calibri"/>
              </a:rPr>
              <a:t>eine</a:t>
            </a:r>
            <a:r>
              <a:rPr sz="1400" dirty="0">
                <a:solidFill>
                  <a:srgbClr val="FFFFFF"/>
                </a:solidFill>
                <a:latin typeface="Calibri"/>
                <a:cs typeface="Calibri"/>
              </a:rPr>
              <a:t> </a:t>
            </a:r>
            <a:r>
              <a:rPr sz="1400" spc="-5" dirty="0">
                <a:solidFill>
                  <a:srgbClr val="FFFFFF"/>
                </a:solidFill>
                <a:latin typeface="Calibri"/>
                <a:cs typeface="Calibri"/>
              </a:rPr>
              <a:t>echte</a:t>
            </a:r>
            <a:r>
              <a:rPr sz="1400" spc="5" dirty="0">
                <a:solidFill>
                  <a:srgbClr val="FFFFFF"/>
                </a:solidFill>
                <a:latin typeface="Calibri"/>
                <a:cs typeface="Calibri"/>
              </a:rPr>
              <a:t> </a:t>
            </a:r>
            <a:r>
              <a:rPr sz="1400" spc="-5" dirty="0">
                <a:solidFill>
                  <a:srgbClr val="FFFFFF"/>
                </a:solidFill>
                <a:latin typeface="Calibri"/>
                <a:cs typeface="Calibri"/>
              </a:rPr>
              <a:t>Nachricht</a:t>
            </a:r>
            <a:r>
              <a:rPr sz="1400" spc="10" dirty="0">
                <a:solidFill>
                  <a:srgbClr val="FFFFFF"/>
                </a:solidFill>
                <a:latin typeface="Calibri"/>
                <a:cs typeface="Calibri"/>
              </a:rPr>
              <a:t> </a:t>
            </a:r>
            <a:r>
              <a:rPr sz="1400" spc="-10" dirty="0">
                <a:solidFill>
                  <a:srgbClr val="FFFFFF"/>
                </a:solidFill>
                <a:latin typeface="Calibri"/>
                <a:cs typeface="Calibri"/>
              </a:rPr>
              <a:t>online.</a:t>
            </a:r>
            <a:endParaRPr sz="1400" dirty="0">
              <a:latin typeface="Calibri"/>
              <a:cs typeface="Calibri"/>
            </a:endParaRPr>
          </a:p>
          <a:p>
            <a:pPr>
              <a:lnSpc>
                <a:spcPct val="100000"/>
              </a:lnSpc>
              <a:spcBef>
                <a:spcPts val="35"/>
              </a:spcBef>
            </a:pPr>
            <a:endParaRPr sz="1350" dirty="0">
              <a:latin typeface="Calibri"/>
              <a:cs typeface="Calibri"/>
            </a:endParaRPr>
          </a:p>
          <a:p>
            <a:pPr marL="470534" marR="117475" indent="-381000">
              <a:lnSpc>
                <a:spcPct val="100000"/>
              </a:lnSpc>
            </a:pPr>
            <a:r>
              <a:rPr sz="1400" spc="-5" dirty="0">
                <a:latin typeface="Calibri"/>
                <a:cs typeface="Calibri"/>
              </a:rPr>
              <a:t>Schritt 3: </a:t>
            </a:r>
            <a:r>
              <a:rPr sz="1400" spc="-5" dirty="0">
                <a:solidFill>
                  <a:srgbClr val="FFFFFF"/>
                </a:solidFill>
                <a:latin typeface="Calibri"/>
                <a:cs typeface="Calibri"/>
              </a:rPr>
              <a:t>Sobald Sie Ihre Nachricht ausgewählt haben, </a:t>
            </a:r>
            <a:r>
              <a:rPr sz="1400" spc="-305" dirty="0">
                <a:solidFill>
                  <a:srgbClr val="FFFFFF"/>
                </a:solidFill>
                <a:latin typeface="Calibri"/>
                <a:cs typeface="Calibri"/>
              </a:rPr>
              <a:t> </a:t>
            </a:r>
            <a:r>
              <a:rPr sz="1400" spc="-5" dirty="0">
                <a:solidFill>
                  <a:srgbClr val="FFFFFF"/>
                </a:solidFill>
                <a:latin typeface="Calibri"/>
                <a:cs typeface="Calibri"/>
              </a:rPr>
              <a:t>erstellen Sie</a:t>
            </a:r>
            <a:r>
              <a:rPr sz="1400" dirty="0">
                <a:solidFill>
                  <a:srgbClr val="FFFFFF"/>
                </a:solidFill>
                <a:latin typeface="Calibri"/>
                <a:cs typeface="Calibri"/>
              </a:rPr>
              <a:t> </a:t>
            </a:r>
            <a:r>
              <a:rPr sz="1400" spc="-5" dirty="0">
                <a:solidFill>
                  <a:srgbClr val="FFFFFF"/>
                </a:solidFill>
                <a:latin typeface="Calibri"/>
                <a:cs typeface="Calibri"/>
              </a:rPr>
              <a:t>Ihre eigene</a:t>
            </a:r>
            <a:r>
              <a:rPr sz="1400" spc="5" dirty="0">
                <a:solidFill>
                  <a:srgbClr val="FFFFFF"/>
                </a:solidFill>
                <a:latin typeface="Calibri"/>
                <a:cs typeface="Calibri"/>
              </a:rPr>
              <a:t> </a:t>
            </a:r>
            <a:r>
              <a:rPr sz="1400" spc="-5" dirty="0">
                <a:solidFill>
                  <a:srgbClr val="FFFFFF"/>
                </a:solidFill>
                <a:latin typeface="Calibri"/>
                <a:cs typeface="Calibri"/>
              </a:rPr>
              <a:t>Fake</a:t>
            </a:r>
            <a:r>
              <a:rPr sz="1400" dirty="0">
                <a:solidFill>
                  <a:srgbClr val="FFFFFF"/>
                </a:solidFill>
                <a:latin typeface="Calibri"/>
                <a:cs typeface="Calibri"/>
              </a:rPr>
              <a:t> </a:t>
            </a:r>
            <a:r>
              <a:rPr sz="1400" spc="-5" dirty="0">
                <a:solidFill>
                  <a:srgbClr val="FFFFFF"/>
                </a:solidFill>
                <a:latin typeface="Calibri"/>
                <a:cs typeface="Calibri"/>
              </a:rPr>
              <a:t>News,</a:t>
            </a:r>
            <a:r>
              <a:rPr sz="1400"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10" dirty="0">
                <a:solidFill>
                  <a:srgbClr val="FFFFFF"/>
                </a:solidFill>
                <a:latin typeface="Calibri"/>
                <a:cs typeface="Calibri"/>
              </a:rPr>
              <a:t>dem </a:t>
            </a:r>
            <a:r>
              <a:rPr sz="1400" spc="-5" dirty="0">
                <a:solidFill>
                  <a:srgbClr val="FFFFFF"/>
                </a:solidFill>
                <a:latin typeface="Calibri"/>
                <a:cs typeface="Calibri"/>
              </a:rPr>
              <a:t> Originalartikel ähnlich</a:t>
            </a:r>
            <a:r>
              <a:rPr sz="1400" dirty="0">
                <a:solidFill>
                  <a:srgbClr val="FFFFFF"/>
                </a:solidFill>
                <a:latin typeface="Calibri"/>
                <a:cs typeface="Calibri"/>
              </a:rPr>
              <a:t> </a:t>
            </a:r>
            <a:r>
              <a:rPr sz="1400" spc="-5" dirty="0">
                <a:solidFill>
                  <a:srgbClr val="FFFFFF"/>
                </a:solidFill>
                <a:latin typeface="Calibri"/>
                <a:cs typeface="Calibri"/>
              </a:rPr>
              <a:t>ist.</a:t>
            </a:r>
            <a:r>
              <a:rPr sz="1400" dirty="0">
                <a:solidFill>
                  <a:srgbClr val="FFFFFF"/>
                </a:solidFill>
                <a:latin typeface="Calibri"/>
                <a:cs typeface="Calibri"/>
              </a:rPr>
              <a:t> </a:t>
            </a:r>
            <a:r>
              <a:rPr sz="1400" spc="-5" dirty="0">
                <a:solidFill>
                  <a:srgbClr val="FFFFFF"/>
                </a:solidFill>
                <a:latin typeface="Calibri"/>
                <a:cs typeface="Calibri"/>
              </a:rPr>
              <a:t>Verwenden</a:t>
            </a:r>
            <a:r>
              <a:rPr sz="1400" spc="5" dirty="0">
                <a:solidFill>
                  <a:srgbClr val="FFFFFF"/>
                </a:solidFill>
                <a:latin typeface="Calibri"/>
                <a:cs typeface="Calibri"/>
              </a:rPr>
              <a:t> </a:t>
            </a:r>
            <a:r>
              <a:rPr sz="1400" spc="-5" dirty="0">
                <a:solidFill>
                  <a:srgbClr val="FFFFFF"/>
                </a:solidFill>
                <a:latin typeface="Calibri"/>
                <a:cs typeface="Calibri"/>
              </a:rPr>
              <a:t>Sie</a:t>
            </a:r>
            <a:r>
              <a:rPr sz="1400" spc="15" dirty="0">
                <a:solidFill>
                  <a:srgbClr val="FFFFFF"/>
                </a:solidFill>
                <a:latin typeface="Calibri"/>
                <a:cs typeface="Calibri"/>
              </a:rPr>
              <a:t> </a:t>
            </a:r>
            <a:r>
              <a:rPr sz="1400" u="sng" spc="-5" dirty="0">
                <a:solidFill>
                  <a:srgbClr val="FFFFFF"/>
                </a:solidFill>
                <a:uFill>
                  <a:solidFill>
                    <a:srgbClr val="FFFFFF"/>
                  </a:solidFill>
                </a:uFill>
                <a:latin typeface="Calibri"/>
                <a:cs typeface="Calibri"/>
                <a:hlinkClick r:id="rId4"/>
              </a:rPr>
              <a:t>Class </a:t>
            </a:r>
            <a:r>
              <a:rPr sz="1400" dirty="0">
                <a:solidFill>
                  <a:srgbClr val="FFFFFF"/>
                </a:solidFill>
                <a:latin typeface="Calibri"/>
                <a:cs typeface="Calibri"/>
              </a:rPr>
              <a:t> </a:t>
            </a:r>
            <a:r>
              <a:rPr sz="1400" u="sng" spc="-5" dirty="0">
                <a:solidFill>
                  <a:srgbClr val="FFFFFF"/>
                </a:solidFill>
                <a:uFill>
                  <a:solidFill>
                    <a:srgbClr val="FFFFFF"/>
                  </a:solidFill>
                </a:uFill>
                <a:latin typeface="Calibri"/>
                <a:cs typeface="Calibri"/>
                <a:hlinkClick r:id="rId4"/>
              </a:rPr>
              <a:t>Tools</a:t>
            </a:r>
            <a:r>
              <a:rPr sz="1400" spc="-5" dirty="0">
                <a:solidFill>
                  <a:srgbClr val="FFFFFF"/>
                </a:solidFill>
                <a:latin typeface="Calibri"/>
                <a:cs typeface="Calibri"/>
              </a:rPr>
              <a:t>, um Ihre eigene</a:t>
            </a:r>
            <a:r>
              <a:rPr sz="1400" dirty="0">
                <a:solidFill>
                  <a:srgbClr val="FFFFFF"/>
                </a:solidFill>
                <a:latin typeface="Calibri"/>
                <a:cs typeface="Calibri"/>
              </a:rPr>
              <a:t> </a:t>
            </a:r>
            <a:r>
              <a:rPr sz="1400" spc="-5" dirty="0">
                <a:solidFill>
                  <a:srgbClr val="FFFFFF"/>
                </a:solidFill>
                <a:latin typeface="Calibri"/>
                <a:cs typeface="Calibri"/>
              </a:rPr>
              <a:t>Fake News-Schlagzeile</a:t>
            </a:r>
            <a:r>
              <a:rPr sz="1400" dirty="0">
                <a:solidFill>
                  <a:srgbClr val="FFFFFF"/>
                </a:solidFill>
                <a:latin typeface="Calibri"/>
                <a:cs typeface="Calibri"/>
              </a:rPr>
              <a:t> zu </a:t>
            </a:r>
            <a:r>
              <a:rPr sz="1400" spc="5" dirty="0">
                <a:solidFill>
                  <a:srgbClr val="FFFFFF"/>
                </a:solidFill>
                <a:latin typeface="Calibri"/>
                <a:cs typeface="Calibri"/>
              </a:rPr>
              <a:t> </a:t>
            </a:r>
            <a:r>
              <a:rPr sz="1400" spc="-5" dirty="0">
                <a:solidFill>
                  <a:srgbClr val="FFFFFF"/>
                </a:solidFill>
                <a:latin typeface="Calibri"/>
                <a:cs typeface="Calibri"/>
              </a:rPr>
              <a:t>erstellen.</a:t>
            </a:r>
            <a:endParaRPr sz="1400" dirty="0">
              <a:latin typeface="Calibri"/>
              <a:cs typeface="Calibri"/>
            </a:endParaRPr>
          </a:p>
        </p:txBody>
      </p:sp>
      <p:grpSp>
        <p:nvGrpSpPr>
          <p:cNvPr id="5" name="object 5"/>
          <p:cNvGrpSpPr/>
          <p:nvPr/>
        </p:nvGrpSpPr>
        <p:grpSpPr>
          <a:xfrm>
            <a:off x="182879" y="88900"/>
            <a:ext cx="8822056" cy="853440"/>
            <a:chOff x="182879" y="88900"/>
            <a:chExt cx="8822056" cy="853440"/>
          </a:xfrm>
        </p:grpSpPr>
        <p:pic>
          <p:nvPicPr>
            <p:cNvPr id="6" name="object 6"/>
            <p:cNvPicPr/>
            <p:nvPr/>
          </p:nvPicPr>
          <p:blipFill>
            <a:blip r:embed="rId5"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6" cstate="print"/>
            <a:stretch>
              <a:fillRect/>
            </a:stretch>
          </p:blipFill>
          <p:spPr>
            <a:xfrm>
              <a:off x="8195945" y="212089"/>
              <a:ext cx="765175" cy="608329"/>
            </a:xfrm>
            <a:prstGeom prst="rect">
              <a:avLst/>
            </a:prstGeom>
          </p:spPr>
        </p:pic>
      </p:grpSp>
      <p:pic>
        <p:nvPicPr>
          <p:cNvPr id="11" name="Grafik 10">
            <a:extLst>
              <a:ext uri="{FF2B5EF4-FFF2-40B4-BE49-F238E27FC236}">
                <a16:creationId xmlns:a16="http://schemas.microsoft.com/office/drawing/2014/main" id="{10B0B3EC-FEF1-27D6-E52B-FEC9B6780DD3}"/>
              </a:ext>
            </a:extLst>
          </p:cNvPr>
          <p:cNvPicPr>
            <a:picLocks noChangeAspect="1"/>
          </p:cNvPicPr>
          <p:nvPr/>
        </p:nvPicPr>
        <p:blipFill>
          <a:blip r:embed="rId7"/>
          <a:stretch>
            <a:fillRect/>
          </a:stretch>
        </p:blipFill>
        <p:spPr>
          <a:xfrm>
            <a:off x="4545670" y="1428750"/>
            <a:ext cx="4414810" cy="2514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8"/>
          </a:xfrm>
          <a:prstGeom prst="rect">
            <a:avLst/>
          </a:prstGeom>
        </p:spPr>
      </p:pic>
      <p:sp>
        <p:nvSpPr>
          <p:cNvPr id="3" name="object 3"/>
          <p:cNvSpPr txBox="1">
            <a:spLocks noGrp="1"/>
          </p:cNvSpPr>
          <p:nvPr>
            <p:ph type="title"/>
          </p:nvPr>
        </p:nvSpPr>
        <p:spPr>
          <a:xfrm>
            <a:off x="2673604" y="729741"/>
            <a:ext cx="4184396" cy="289823"/>
          </a:xfrm>
          <a:prstGeom prst="rect">
            <a:avLst/>
          </a:prstGeom>
        </p:spPr>
        <p:txBody>
          <a:bodyPr vert="horz" wrap="square" lIns="0" tIns="12700" rIns="0" bIns="0" rtlCol="0">
            <a:spAutoFit/>
          </a:bodyPr>
          <a:lstStyle/>
          <a:p>
            <a:pPr marL="12700">
              <a:lnSpc>
                <a:spcPct val="100000"/>
              </a:lnSpc>
              <a:spcBef>
                <a:spcPts val="100"/>
              </a:spcBef>
            </a:pPr>
            <a:r>
              <a:rPr dirty="0">
                <a:solidFill>
                  <a:srgbClr val="FFAA15"/>
                </a:solidFill>
              </a:rPr>
              <a:t>AKTIVITÄT</a:t>
            </a:r>
            <a:r>
              <a:rPr spc="-20" dirty="0">
                <a:solidFill>
                  <a:srgbClr val="FFAA15"/>
                </a:solidFill>
              </a:rPr>
              <a:t> </a:t>
            </a:r>
            <a:r>
              <a:rPr dirty="0">
                <a:solidFill>
                  <a:srgbClr val="FFAA15"/>
                </a:solidFill>
              </a:rPr>
              <a:t>4.2.1</a:t>
            </a:r>
            <a:r>
              <a:rPr spc="-20" dirty="0">
                <a:solidFill>
                  <a:srgbClr val="FFAA15"/>
                </a:solidFill>
              </a:rPr>
              <a:t> </a:t>
            </a:r>
            <a:r>
              <a:rPr lang="de-AT" spc="-20" dirty="0">
                <a:solidFill>
                  <a:srgbClr val="FFAA15"/>
                </a:solidFill>
              </a:rPr>
              <a:t>– </a:t>
            </a:r>
            <a:r>
              <a:rPr spc="-15" dirty="0">
                <a:solidFill>
                  <a:srgbClr val="FFAA15"/>
                </a:solidFill>
              </a:rPr>
              <a:t> </a:t>
            </a:r>
            <a:r>
              <a:rPr spc="-15" dirty="0">
                <a:solidFill>
                  <a:srgbClr val="FFFFFF"/>
                </a:solidFill>
              </a:rPr>
              <a:t>INTERNET-INSPEKTION</a:t>
            </a:r>
          </a:p>
        </p:txBody>
      </p:sp>
      <p:sp>
        <p:nvSpPr>
          <p:cNvPr id="4" name="object 4"/>
          <p:cNvSpPr txBox="1"/>
          <p:nvPr/>
        </p:nvSpPr>
        <p:spPr>
          <a:xfrm>
            <a:off x="2223261" y="3675888"/>
            <a:ext cx="3582035" cy="480059"/>
          </a:xfrm>
          <a:prstGeom prst="rect">
            <a:avLst/>
          </a:prstGeom>
        </p:spPr>
        <p:txBody>
          <a:bodyPr vert="horz" wrap="square" lIns="0" tIns="12700" rIns="0" bIns="0" rtlCol="0">
            <a:spAutoFit/>
          </a:bodyPr>
          <a:lstStyle/>
          <a:p>
            <a:pPr marL="12700">
              <a:lnSpc>
                <a:spcPts val="1190"/>
              </a:lnSpc>
              <a:spcBef>
                <a:spcPts val="100"/>
              </a:spcBef>
            </a:pPr>
            <a:r>
              <a:rPr sz="1000" i="1" spc="-15" dirty="0">
                <a:solidFill>
                  <a:srgbClr val="FFFFFF"/>
                </a:solidFill>
                <a:latin typeface="Calibri"/>
                <a:cs typeface="Calibri"/>
              </a:rPr>
              <a:t>Screenshot</a:t>
            </a:r>
            <a:r>
              <a:rPr sz="1000" i="1" spc="-20" dirty="0">
                <a:solidFill>
                  <a:srgbClr val="FFFFFF"/>
                </a:solidFill>
                <a:latin typeface="Calibri"/>
                <a:cs typeface="Calibri"/>
              </a:rPr>
              <a:t> </a:t>
            </a:r>
            <a:r>
              <a:rPr sz="1000" i="1" spc="-10" dirty="0">
                <a:solidFill>
                  <a:srgbClr val="FFFFFF"/>
                </a:solidFill>
                <a:latin typeface="Calibri"/>
                <a:cs typeface="Calibri"/>
              </a:rPr>
              <a:t>von</a:t>
            </a:r>
            <a:r>
              <a:rPr sz="1000" i="1" spc="-30" dirty="0">
                <a:solidFill>
                  <a:srgbClr val="FFFFFF"/>
                </a:solidFill>
                <a:latin typeface="Calibri"/>
                <a:cs typeface="Calibri"/>
              </a:rPr>
              <a:t> </a:t>
            </a:r>
            <a:r>
              <a:rPr sz="1000" i="1" spc="-15" dirty="0">
                <a:solidFill>
                  <a:srgbClr val="FFFFFF"/>
                </a:solidFill>
                <a:latin typeface="Calibri"/>
                <a:cs typeface="Calibri"/>
              </a:rPr>
              <a:t>classtools.net/breakingnews</a:t>
            </a:r>
            <a:endParaRPr sz="1000" dirty="0">
              <a:latin typeface="Calibri"/>
              <a:cs typeface="Calibri"/>
            </a:endParaRPr>
          </a:p>
          <a:p>
            <a:pPr marL="12700" marR="5080">
              <a:lnSpc>
                <a:spcPts val="1190"/>
              </a:lnSpc>
              <a:spcBef>
                <a:spcPts val="40"/>
              </a:spcBef>
            </a:pPr>
            <a:r>
              <a:rPr sz="1000" b="1" spc="-5" dirty="0">
                <a:latin typeface="Calibri"/>
                <a:cs typeface="Calibri"/>
              </a:rPr>
              <a:t>Schritt</a:t>
            </a:r>
            <a:r>
              <a:rPr sz="1000" b="1" spc="-10" dirty="0">
                <a:latin typeface="Calibri"/>
                <a:cs typeface="Calibri"/>
              </a:rPr>
              <a:t> </a:t>
            </a:r>
            <a:r>
              <a:rPr sz="1000" b="1" dirty="0">
                <a:latin typeface="Calibri"/>
                <a:cs typeface="Calibri"/>
              </a:rPr>
              <a:t>4:</a:t>
            </a:r>
            <a:r>
              <a:rPr sz="1000" b="1" spc="-5" dirty="0">
                <a:latin typeface="Calibri"/>
                <a:cs typeface="Calibri"/>
              </a:rPr>
              <a:t> </a:t>
            </a:r>
            <a:r>
              <a:rPr sz="1000" spc="-5" dirty="0">
                <a:solidFill>
                  <a:srgbClr val="FFFFFF"/>
                </a:solidFill>
                <a:latin typeface="Calibri"/>
                <a:cs typeface="Calibri"/>
              </a:rPr>
              <a:t>Bitten</a:t>
            </a:r>
            <a:r>
              <a:rPr sz="1000" spc="5" dirty="0">
                <a:solidFill>
                  <a:srgbClr val="FFFFFF"/>
                </a:solidFill>
                <a:latin typeface="Calibri"/>
                <a:cs typeface="Calibri"/>
              </a:rPr>
              <a:t> </a:t>
            </a:r>
            <a:r>
              <a:rPr sz="1000" spc="-5" dirty="0">
                <a:solidFill>
                  <a:srgbClr val="FFFFFF"/>
                </a:solidFill>
                <a:latin typeface="Calibri"/>
                <a:cs typeface="Calibri"/>
              </a:rPr>
              <a:t>Sie</a:t>
            </a:r>
            <a:r>
              <a:rPr sz="1000" spc="-10" dirty="0">
                <a:solidFill>
                  <a:srgbClr val="FFFFFF"/>
                </a:solidFill>
                <a:latin typeface="Calibri"/>
                <a:cs typeface="Calibri"/>
              </a:rPr>
              <a:t> </a:t>
            </a:r>
            <a:r>
              <a:rPr sz="1000" spc="-5" dirty="0">
                <a:solidFill>
                  <a:srgbClr val="FFFFFF"/>
                </a:solidFill>
                <a:latin typeface="Calibri"/>
                <a:cs typeface="Calibri"/>
              </a:rPr>
              <a:t>die </a:t>
            </a:r>
            <a:r>
              <a:rPr sz="1000" spc="-5" dirty="0" err="1">
                <a:solidFill>
                  <a:srgbClr val="FFFFFF"/>
                </a:solidFill>
                <a:latin typeface="Calibri"/>
                <a:cs typeface="Calibri"/>
              </a:rPr>
              <a:t>anderen</a:t>
            </a:r>
            <a:r>
              <a:rPr sz="1000" spc="5" dirty="0">
                <a:solidFill>
                  <a:srgbClr val="FFFFFF"/>
                </a:solidFill>
                <a:latin typeface="Calibri"/>
                <a:cs typeface="Calibri"/>
              </a:rPr>
              <a:t> </a:t>
            </a:r>
            <a:r>
              <a:rPr sz="1000" spc="-5" dirty="0" err="1">
                <a:solidFill>
                  <a:srgbClr val="FFFFFF"/>
                </a:solidFill>
                <a:latin typeface="Calibri"/>
                <a:cs typeface="Calibri"/>
              </a:rPr>
              <a:t>Teilnehmer</a:t>
            </a:r>
            <a:r>
              <a:rPr lang="de-AT" sz="1000" spc="-5" dirty="0">
                <a:solidFill>
                  <a:srgbClr val="FFFFFF"/>
                </a:solidFill>
                <a:latin typeface="Calibri"/>
                <a:cs typeface="Calibri"/>
              </a:rPr>
              <a:t>*innen</a:t>
            </a:r>
            <a:r>
              <a:rPr sz="1000" spc="-10" dirty="0">
                <a:solidFill>
                  <a:srgbClr val="FFFFFF"/>
                </a:solidFill>
                <a:latin typeface="Calibri"/>
                <a:cs typeface="Calibri"/>
              </a:rPr>
              <a:t> </a:t>
            </a:r>
            <a:r>
              <a:rPr sz="1000" dirty="0">
                <a:solidFill>
                  <a:srgbClr val="FFFFFF"/>
                </a:solidFill>
                <a:latin typeface="Calibri"/>
                <a:cs typeface="Calibri"/>
              </a:rPr>
              <a:t>zu</a:t>
            </a:r>
            <a:r>
              <a:rPr sz="1000" spc="5" dirty="0">
                <a:solidFill>
                  <a:srgbClr val="FFFFFF"/>
                </a:solidFill>
                <a:latin typeface="Calibri"/>
                <a:cs typeface="Calibri"/>
              </a:rPr>
              <a:t> </a:t>
            </a:r>
            <a:r>
              <a:rPr sz="1000" spc="-5" dirty="0">
                <a:solidFill>
                  <a:srgbClr val="FFFFFF"/>
                </a:solidFill>
                <a:latin typeface="Calibri"/>
                <a:cs typeface="Calibri"/>
              </a:rPr>
              <a:t>erkennen, </a:t>
            </a:r>
            <a:r>
              <a:rPr sz="1000" dirty="0">
                <a:solidFill>
                  <a:srgbClr val="FFFFFF"/>
                </a:solidFill>
                <a:latin typeface="Calibri"/>
                <a:cs typeface="Calibri"/>
              </a:rPr>
              <a:t>welche</a:t>
            </a:r>
            <a:r>
              <a:rPr sz="1000" spc="5" dirty="0">
                <a:solidFill>
                  <a:srgbClr val="FFFFFF"/>
                </a:solidFill>
                <a:latin typeface="Calibri"/>
                <a:cs typeface="Calibri"/>
              </a:rPr>
              <a:t> </a:t>
            </a:r>
            <a:r>
              <a:rPr sz="1000" spc="-5" dirty="0">
                <a:solidFill>
                  <a:srgbClr val="FFFFFF"/>
                </a:solidFill>
                <a:latin typeface="Calibri"/>
                <a:cs typeface="Calibri"/>
              </a:rPr>
              <a:t>der </a:t>
            </a:r>
            <a:r>
              <a:rPr sz="1000" spc="-215" dirty="0">
                <a:solidFill>
                  <a:srgbClr val="FFFFFF"/>
                </a:solidFill>
                <a:latin typeface="Calibri"/>
                <a:cs typeface="Calibri"/>
              </a:rPr>
              <a:t> </a:t>
            </a:r>
            <a:r>
              <a:rPr sz="1000" spc="-5" dirty="0">
                <a:solidFill>
                  <a:srgbClr val="FFFFFF"/>
                </a:solidFill>
                <a:latin typeface="Calibri"/>
                <a:cs typeface="Calibri"/>
              </a:rPr>
              <a:t>beiden Informationen echt</a:t>
            </a:r>
            <a:r>
              <a:rPr sz="1000" dirty="0">
                <a:solidFill>
                  <a:srgbClr val="FFFFFF"/>
                </a:solidFill>
                <a:latin typeface="Calibri"/>
                <a:cs typeface="Calibri"/>
              </a:rPr>
              <a:t> </a:t>
            </a:r>
            <a:r>
              <a:rPr sz="1000" spc="-5" dirty="0">
                <a:solidFill>
                  <a:srgbClr val="FFFFFF"/>
                </a:solidFill>
                <a:latin typeface="Calibri"/>
                <a:cs typeface="Calibri"/>
              </a:rPr>
              <a:t>und</a:t>
            </a:r>
            <a:r>
              <a:rPr sz="1000" dirty="0">
                <a:solidFill>
                  <a:srgbClr val="FFFFFF"/>
                </a:solidFill>
                <a:latin typeface="Calibri"/>
                <a:cs typeface="Calibri"/>
              </a:rPr>
              <a:t> </a:t>
            </a:r>
            <a:r>
              <a:rPr sz="1000" spc="-5" dirty="0">
                <a:solidFill>
                  <a:srgbClr val="FFFFFF"/>
                </a:solidFill>
                <a:latin typeface="Calibri"/>
                <a:cs typeface="Calibri"/>
              </a:rPr>
              <a:t>welche Fake</a:t>
            </a:r>
            <a:r>
              <a:rPr sz="1000" dirty="0">
                <a:solidFill>
                  <a:srgbClr val="FFFFFF"/>
                </a:solidFill>
                <a:latin typeface="Calibri"/>
                <a:cs typeface="Calibri"/>
              </a:rPr>
              <a:t> News</a:t>
            </a:r>
            <a:r>
              <a:rPr sz="1000" spc="-5" dirty="0">
                <a:solidFill>
                  <a:srgbClr val="FFFFFF"/>
                </a:solidFill>
                <a:latin typeface="Calibri"/>
                <a:cs typeface="Calibri"/>
              </a:rPr>
              <a:t> sind.</a:t>
            </a:r>
            <a:endParaRPr sz="1000" dirty="0">
              <a:latin typeface="Calibri"/>
              <a:cs typeface="Calibri"/>
            </a:endParaRPr>
          </a:p>
        </p:txBody>
      </p:sp>
      <p:grpSp>
        <p:nvGrpSpPr>
          <p:cNvPr id="5" name="object 5"/>
          <p:cNvGrpSpPr/>
          <p:nvPr/>
        </p:nvGrpSpPr>
        <p:grpSpPr>
          <a:xfrm>
            <a:off x="182879" y="88900"/>
            <a:ext cx="8822055" cy="3270885"/>
            <a:chOff x="182879" y="88900"/>
            <a:chExt cx="8822055" cy="3270885"/>
          </a:xfrm>
        </p:grpSpPr>
        <p:pic>
          <p:nvPicPr>
            <p:cNvPr id="6" name="object 6"/>
            <p:cNvPicPr/>
            <p:nvPr/>
          </p:nvPicPr>
          <p:blipFill>
            <a:blip r:embed="rId3" cstate="print"/>
            <a:stretch>
              <a:fillRect/>
            </a:stretch>
          </p:blipFill>
          <p:spPr>
            <a:xfrm>
              <a:off x="182879" y="112141"/>
              <a:ext cx="1708658" cy="470535"/>
            </a:xfrm>
            <a:prstGeom prst="rect">
              <a:avLst/>
            </a:prstGeom>
          </p:spPr>
        </p:pic>
        <p:pic>
          <p:nvPicPr>
            <p:cNvPr id="7" name="object 7"/>
            <p:cNvPicPr/>
            <p:nvPr/>
          </p:nvPicPr>
          <p:blipFill>
            <a:blip r:embed="rId4" cstate="print"/>
            <a:stretch>
              <a:fillRect/>
            </a:stretch>
          </p:blipFill>
          <p:spPr>
            <a:xfrm>
              <a:off x="2668269" y="1445260"/>
              <a:ext cx="3426205" cy="1914525"/>
            </a:xfrm>
            <a:prstGeom prst="rect">
              <a:avLst/>
            </a:prstGeom>
          </p:spPr>
        </p:pic>
        <p:sp>
          <p:nvSpPr>
            <p:cNvPr id="8" name="object 8"/>
            <p:cNvSpPr/>
            <p:nvPr/>
          </p:nvSpPr>
          <p:spPr>
            <a:xfrm>
              <a:off x="8151495" y="88900"/>
              <a:ext cx="853440" cy="853440"/>
            </a:xfrm>
            <a:custGeom>
              <a:avLst/>
              <a:gdLst/>
              <a:ahLst/>
              <a:cxnLst/>
              <a:rect l="l" t="t" r="r" b="b"/>
              <a:pathLst>
                <a:path w="853440" h="853440">
                  <a:moveTo>
                    <a:pt x="426720" y="0"/>
                  </a:moveTo>
                  <a:lnTo>
                    <a:pt x="379729" y="2539"/>
                  </a:lnTo>
                  <a:lnTo>
                    <a:pt x="334645" y="9525"/>
                  </a:lnTo>
                  <a:lnTo>
                    <a:pt x="291464" y="21589"/>
                  </a:lnTo>
                  <a:lnTo>
                    <a:pt x="250189" y="37464"/>
                  </a:lnTo>
                  <a:lnTo>
                    <a:pt x="210820" y="57785"/>
                  </a:lnTo>
                  <a:lnTo>
                    <a:pt x="174625" y="81914"/>
                  </a:lnTo>
                  <a:lnTo>
                    <a:pt x="140334" y="109854"/>
                  </a:lnTo>
                  <a:lnTo>
                    <a:pt x="109854" y="140335"/>
                  </a:lnTo>
                  <a:lnTo>
                    <a:pt x="81914" y="174625"/>
                  </a:lnTo>
                  <a:lnTo>
                    <a:pt x="57784" y="210820"/>
                  </a:lnTo>
                  <a:lnTo>
                    <a:pt x="37464" y="250189"/>
                  </a:lnTo>
                  <a:lnTo>
                    <a:pt x="21589" y="291464"/>
                  </a:lnTo>
                  <a:lnTo>
                    <a:pt x="9525" y="334645"/>
                  </a:lnTo>
                  <a:lnTo>
                    <a:pt x="2539" y="379729"/>
                  </a:lnTo>
                  <a:lnTo>
                    <a:pt x="0" y="426720"/>
                  </a:lnTo>
                  <a:lnTo>
                    <a:pt x="2539" y="473075"/>
                  </a:lnTo>
                  <a:lnTo>
                    <a:pt x="9525" y="518160"/>
                  </a:lnTo>
                  <a:lnTo>
                    <a:pt x="21589" y="561339"/>
                  </a:lnTo>
                  <a:lnTo>
                    <a:pt x="37464" y="602614"/>
                  </a:lnTo>
                  <a:lnTo>
                    <a:pt x="57784" y="641985"/>
                  </a:lnTo>
                  <a:lnTo>
                    <a:pt x="81914" y="678179"/>
                  </a:lnTo>
                  <a:lnTo>
                    <a:pt x="109854" y="712470"/>
                  </a:lnTo>
                  <a:lnTo>
                    <a:pt x="140334" y="742950"/>
                  </a:lnTo>
                  <a:lnTo>
                    <a:pt x="174625" y="770889"/>
                  </a:lnTo>
                  <a:lnTo>
                    <a:pt x="210820" y="795020"/>
                  </a:lnTo>
                  <a:lnTo>
                    <a:pt x="250189" y="815339"/>
                  </a:lnTo>
                  <a:lnTo>
                    <a:pt x="291464" y="831214"/>
                  </a:lnTo>
                  <a:lnTo>
                    <a:pt x="334645" y="843279"/>
                  </a:lnTo>
                  <a:lnTo>
                    <a:pt x="379729" y="850900"/>
                  </a:lnTo>
                  <a:lnTo>
                    <a:pt x="426720" y="853439"/>
                  </a:lnTo>
                  <a:lnTo>
                    <a:pt x="473075" y="850900"/>
                  </a:lnTo>
                  <a:lnTo>
                    <a:pt x="518159" y="843279"/>
                  </a:lnTo>
                  <a:lnTo>
                    <a:pt x="561339" y="831214"/>
                  </a:lnTo>
                  <a:lnTo>
                    <a:pt x="602614" y="815339"/>
                  </a:lnTo>
                  <a:lnTo>
                    <a:pt x="641984" y="795020"/>
                  </a:lnTo>
                  <a:lnTo>
                    <a:pt x="678814" y="770889"/>
                  </a:lnTo>
                  <a:lnTo>
                    <a:pt x="712470" y="742950"/>
                  </a:lnTo>
                  <a:lnTo>
                    <a:pt x="742950" y="712470"/>
                  </a:lnTo>
                  <a:lnTo>
                    <a:pt x="770889" y="678179"/>
                  </a:lnTo>
                  <a:lnTo>
                    <a:pt x="795020" y="641985"/>
                  </a:lnTo>
                  <a:lnTo>
                    <a:pt x="815339" y="602614"/>
                  </a:lnTo>
                  <a:lnTo>
                    <a:pt x="831214" y="561339"/>
                  </a:lnTo>
                  <a:lnTo>
                    <a:pt x="843279" y="518160"/>
                  </a:lnTo>
                  <a:lnTo>
                    <a:pt x="850900" y="473075"/>
                  </a:lnTo>
                  <a:lnTo>
                    <a:pt x="853439" y="426720"/>
                  </a:lnTo>
                  <a:lnTo>
                    <a:pt x="850900" y="379729"/>
                  </a:lnTo>
                  <a:lnTo>
                    <a:pt x="843279" y="334645"/>
                  </a:lnTo>
                  <a:lnTo>
                    <a:pt x="831214" y="291464"/>
                  </a:lnTo>
                  <a:lnTo>
                    <a:pt x="815339" y="250189"/>
                  </a:lnTo>
                  <a:lnTo>
                    <a:pt x="795020" y="210820"/>
                  </a:lnTo>
                  <a:lnTo>
                    <a:pt x="770889" y="174625"/>
                  </a:lnTo>
                  <a:lnTo>
                    <a:pt x="742950" y="140335"/>
                  </a:lnTo>
                  <a:lnTo>
                    <a:pt x="712470" y="109854"/>
                  </a:lnTo>
                  <a:lnTo>
                    <a:pt x="678814" y="81914"/>
                  </a:lnTo>
                  <a:lnTo>
                    <a:pt x="641984" y="57785"/>
                  </a:lnTo>
                  <a:lnTo>
                    <a:pt x="602614" y="37464"/>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9" name="object 9"/>
            <p:cNvPicPr/>
            <p:nvPr/>
          </p:nvPicPr>
          <p:blipFill>
            <a:blip r:embed="rId5" cstate="print"/>
            <a:stretch>
              <a:fillRect/>
            </a:stretch>
          </p:blipFill>
          <p:spPr>
            <a:xfrm>
              <a:off x="8195945" y="212089"/>
              <a:ext cx="765175" cy="608329"/>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1143000" y="484731"/>
            <a:ext cx="9475089" cy="584583"/>
          </a:xfrm>
          <a:prstGeom prst="rect">
            <a:avLst/>
          </a:prstGeom>
        </p:spPr>
        <p:txBody>
          <a:bodyPr vert="horz" wrap="square" lIns="0" tIns="308736" rIns="0" bIns="0" rtlCol="0">
            <a:spAutoFit/>
          </a:bodyPr>
          <a:lstStyle/>
          <a:p>
            <a:pPr marL="2155190" marR="5080">
              <a:lnSpc>
                <a:spcPct val="101899"/>
              </a:lnSpc>
              <a:spcBef>
                <a:spcPts val="55"/>
              </a:spcBef>
            </a:pPr>
            <a:r>
              <a:rPr spc="-5" dirty="0"/>
              <a:t>WER </a:t>
            </a:r>
            <a:r>
              <a:rPr dirty="0"/>
              <a:t>IST </a:t>
            </a:r>
            <a:r>
              <a:rPr spc="-5" dirty="0"/>
              <a:t>ANFÄLLIG </a:t>
            </a:r>
            <a:r>
              <a:rPr dirty="0"/>
              <a:t>FÜR </a:t>
            </a:r>
            <a:r>
              <a:rPr spc="-5" dirty="0"/>
              <a:t>DIE VERBREITUNG VON </a:t>
            </a:r>
            <a:r>
              <a:rPr dirty="0"/>
              <a:t>FAKE NEWS </a:t>
            </a:r>
            <a:r>
              <a:rPr spc="-15" dirty="0"/>
              <a:t>IM </a:t>
            </a:r>
            <a:r>
              <a:rPr spc="-395" dirty="0"/>
              <a:t> </a:t>
            </a:r>
            <a:r>
              <a:rPr spc="-15" dirty="0"/>
              <a:t>INTERNET?</a:t>
            </a:r>
          </a:p>
        </p:txBody>
      </p:sp>
      <p:sp>
        <p:nvSpPr>
          <p:cNvPr id="4" name="object 4"/>
          <p:cNvSpPr txBox="1"/>
          <p:nvPr/>
        </p:nvSpPr>
        <p:spPr>
          <a:xfrm>
            <a:off x="437768" y="1067407"/>
            <a:ext cx="5334000" cy="3868688"/>
          </a:xfrm>
          <a:prstGeom prst="rect">
            <a:avLst/>
          </a:prstGeom>
        </p:spPr>
        <p:txBody>
          <a:bodyPr vert="horz" wrap="square" lIns="0" tIns="12065" rIns="0" bIns="0" rtlCol="0">
            <a:spAutoFit/>
          </a:bodyPr>
          <a:lstStyle/>
          <a:p>
            <a:pPr marL="393700" marR="65405" indent="-381000">
              <a:lnSpc>
                <a:spcPct val="150500"/>
              </a:lnSpc>
              <a:spcBef>
                <a:spcPts val="95"/>
              </a:spcBef>
              <a:buFont typeface="Wingdings"/>
              <a:buChar char=""/>
              <a:tabLst>
                <a:tab pos="393065" algn="l"/>
                <a:tab pos="393700" algn="l"/>
              </a:tabLst>
            </a:pPr>
            <a:r>
              <a:rPr sz="1400" b="1" spc="-5" dirty="0">
                <a:solidFill>
                  <a:srgbClr val="FFFFFF"/>
                </a:solidFill>
                <a:latin typeface="Calibri"/>
                <a:cs typeface="Calibri"/>
              </a:rPr>
              <a:t>Wir</a:t>
            </a:r>
            <a:r>
              <a:rPr sz="1400" b="1" spc="-10" dirty="0">
                <a:solidFill>
                  <a:srgbClr val="FFFFFF"/>
                </a:solidFill>
                <a:latin typeface="Calibri"/>
                <a:cs typeface="Calibri"/>
              </a:rPr>
              <a:t> </a:t>
            </a:r>
            <a:r>
              <a:rPr sz="1400" b="1" spc="-5" dirty="0">
                <a:solidFill>
                  <a:srgbClr val="FFFFFF"/>
                </a:solidFill>
                <a:latin typeface="Calibri"/>
                <a:cs typeface="Calibri"/>
              </a:rPr>
              <a:t>alle</a:t>
            </a:r>
            <a:r>
              <a:rPr sz="1400" b="1" dirty="0">
                <a:solidFill>
                  <a:srgbClr val="FFFFFF"/>
                </a:solidFill>
                <a:latin typeface="Calibri"/>
                <a:cs typeface="Calibri"/>
              </a:rPr>
              <a:t> </a:t>
            </a:r>
            <a:r>
              <a:rPr sz="1400" dirty="0">
                <a:solidFill>
                  <a:srgbClr val="FFFFFF"/>
                </a:solidFill>
                <a:latin typeface="Calibri"/>
                <a:cs typeface="Calibri"/>
              </a:rPr>
              <a:t>sind</a:t>
            </a:r>
            <a:r>
              <a:rPr sz="1400" b="1" dirty="0">
                <a:solidFill>
                  <a:srgbClr val="FFFFFF"/>
                </a:solidFill>
                <a:latin typeface="Calibri"/>
                <a:cs typeface="Calibri"/>
              </a:rPr>
              <a:t> </a:t>
            </a:r>
            <a:r>
              <a:rPr sz="1400" spc="-5" dirty="0">
                <a:solidFill>
                  <a:srgbClr val="FFFFFF"/>
                </a:solidFill>
                <a:latin typeface="Calibri"/>
                <a:cs typeface="Calibri"/>
              </a:rPr>
              <a:t>anfällig</a:t>
            </a:r>
            <a:r>
              <a:rPr sz="1400" spc="5" dirty="0">
                <a:solidFill>
                  <a:srgbClr val="FFFFFF"/>
                </a:solidFill>
                <a:latin typeface="Calibri"/>
                <a:cs typeface="Calibri"/>
              </a:rPr>
              <a:t> </a:t>
            </a:r>
            <a:r>
              <a:rPr sz="1400" spc="-5" dirty="0">
                <a:solidFill>
                  <a:srgbClr val="FFFFFF"/>
                </a:solidFill>
                <a:latin typeface="Calibri"/>
                <a:cs typeface="Calibri"/>
              </a:rPr>
              <a:t>für den Austausch von Fake</a:t>
            </a:r>
            <a:r>
              <a:rPr sz="1400" dirty="0">
                <a:solidFill>
                  <a:srgbClr val="FFFFFF"/>
                </a:solidFill>
                <a:latin typeface="Calibri"/>
                <a:cs typeface="Calibri"/>
              </a:rPr>
              <a:t> </a:t>
            </a:r>
            <a:r>
              <a:rPr sz="1400" spc="-5" dirty="0">
                <a:solidFill>
                  <a:srgbClr val="FFFFFF"/>
                </a:solidFill>
                <a:latin typeface="Calibri"/>
                <a:cs typeface="Calibri"/>
              </a:rPr>
              <a:t>News </a:t>
            </a:r>
            <a:r>
              <a:rPr sz="1400" spc="-5" dirty="0" err="1">
                <a:solidFill>
                  <a:srgbClr val="FFFFFF"/>
                </a:solidFill>
                <a:latin typeface="Calibri"/>
                <a:cs typeface="Calibri"/>
              </a:rPr>
              <a:t>im</a:t>
            </a:r>
            <a:r>
              <a:rPr sz="1400" spc="-5" dirty="0">
                <a:solidFill>
                  <a:srgbClr val="FFFFFF"/>
                </a:solidFill>
                <a:latin typeface="Calibri"/>
                <a:cs typeface="Calibri"/>
              </a:rPr>
              <a:t> Internet.</a:t>
            </a:r>
            <a:r>
              <a:rPr sz="1400" spc="15" dirty="0">
                <a:solidFill>
                  <a:srgbClr val="FFFFFF"/>
                </a:solidFill>
                <a:latin typeface="Calibri"/>
                <a:cs typeface="Calibri"/>
              </a:rPr>
              <a:t> </a:t>
            </a:r>
            <a:r>
              <a:rPr sz="1400" spc="-10" dirty="0">
                <a:solidFill>
                  <a:srgbClr val="FFFFFF"/>
                </a:solidFill>
                <a:latin typeface="Calibri"/>
                <a:cs typeface="Calibri"/>
              </a:rPr>
              <a:t>Die</a:t>
            </a:r>
            <a:r>
              <a:rPr sz="1400" spc="20" dirty="0">
                <a:solidFill>
                  <a:srgbClr val="FFFFFF"/>
                </a:solidFill>
                <a:latin typeface="Calibri"/>
                <a:cs typeface="Calibri"/>
              </a:rPr>
              <a:t> </a:t>
            </a:r>
            <a:r>
              <a:rPr sz="1400" spc="-5" dirty="0">
                <a:solidFill>
                  <a:srgbClr val="FFFFFF"/>
                </a:solidFill>
                <a:latin typeface="Calibri"/>
                <a:cs typeface="Calibri"/>
              </a:rPr>
              <a:t>digitale</a:t>
            </a:r>
            <a:r>
              <a:rPr sz="1400" spc="15" dirty="0">
                <a:solidFill>
                  <a:srgbClr val="FFFFFF"/>
                </a:solidFill>
                <a:latin typeface="Calibri"/>
                <a:cs typeface="Calibri"/>
              </a:rPr>
              <a:t> </a:t>
            </a:r>
            <a:r>
              <a:rPr sz="1400" spc="-5" dirty="0">
                <a:solidFill>
                  <a:srgbClr val="FFFFFF"/>
                </a:solidFill>
                <a:latin typeface="Calibri"/>
                <a:cs typeface="Calibri"/>
              </a:rPr>
              <a:t>Informationsflut</a:t>
            </a:r>
            <a:r>
              <a:rPr sz="1400" spc="15" dirty="0">
                <a:solidFill>
                  <a:srgbClr val="FFFFFF"/>
                </a:solidFill>
                <a:latin typeface="Calibri"/>
                <a:cs typeface="Calibri"/>
              </a:rPr>
              <a:t> </a:t>
            </a:r>
            <a:r>
              <a:rPr sz="1400" spc="-5" dirty="0">
                <a:solidFill>
                  <a:srgbClr val="FFFFFF"/>
                </a:solidFill>
                <a:latin typeface="Calibri"/>
                <a:cs typeface="Calibri"/>
              </a:rPr>
              <a:t>begünstigt</a:t>
            </a:r>
            <a:r>
              <a:rPr sz="1400" spc="15" dirty="0">
                <a:solidFill>
                  <a:srgbClr val="FFFFFF"/>
                </a:solidFill>
                <a:latin typeface="Calibri"/>
                <a:cs typeface="Calibri"/>
              </a:rPr>
              <a:t> </a:t>
            </a:r>
            <a:r>
              <a:rPr sz="1400" dirty="0">
                <a:solidFill>
                  <a:srgbClr val="FFFFFF"/>
                </a:solidFill>
                <a:latin typeface="Calibri"/>
                <a:cs typeface="Calibri"/>
              </a:rPr>
              <a:t>die</a:t>
            </a:r>
            <a:r>
              <a:rPr sz="1400" spc="15" dirty="0">
                <a:solidFill>
                  <a:srgbClr val="FFFFFF"/>
                </a:solidFill>
                <a:latin typeface="Calibri"/>
                <a:cs typeface="Calibri"/>
              </a:rPr>
              <a:t> </a:t>
            </a:r>
            <a:r>
              <a:rPr sz="1400" spc="-10" dirty="0">
                <a:solidFill>
                  <a:srgbClr val="FFFFFF"/>
                </a:solidFill>
                <a:latin typeface="Calibri"/>
                <a:cs typeface="Calibri"/>
              </a:rPr>
              <a:t>Verbreitung </a:t>
            </a:r>
            <a:r>
              <a:rPr sz="1400" spc="-300" dirty="0">
                <a:solidFill>
                  <a:srgbClr val="FFFFFF"/>
                </a:solidFill>
                <a:latin typeface="Calibri"/>
                <a:cs typeface="Calibri"/>
              </a:rPr>
              <a:t> </a:t>
            </a:r>
            <a:r>
              <a:rPr sz="1400" spc="-5" dirty="0">
                <a:solidFill>
                  <a:srgbClr val="FFFFFF"/>
                </a:solidFill>
                <a:latin typeface="Calibri"/>
                <a:cs typeface="Calibri"/>
              </a:rPr>
              <a:t>von</a:t>
            </a:r>
            <a:r>
              <a:rPr sz="1400" dirty="0">
                <a:solidFill>
                  <a:srgbClr val="FFFFFF"/>
                </a:solidFill>
                <a:latin typeface="Calibri"/>
                <a:cs typeface="Calibri"/>
              </a:rPr>
              <a:t> </a:t>
            </a:r>
            <a:r>
              <a:rPr sz="1400" spc="-5" dirty="0">
                <a:solidFill>
                  <a:srgbClr val="FFFFFF"/>
                </a:solidFill>
                <a:latin typeface="Calibri"/>
                <a:cs typeface="Calibri"/>
              </a:rPr>
              <a:t>Fälschungen, und die</a:t>
            </a:r>
            <a:r>
              <a:rPr sz="1400" dirty="0">
                <a:solidFill>
                  <a:srgbClr val="FFFFFF"/>
                </a:solidFill>
                <a:latin typeface="Calibri"/>
                <a:cs typeface="Calibri"/>
              </a:rPr>
              <a:t> </a:t>
            </a:r>
            <a:r>
              <a:rPr sz="1400" spc="-5" dirty="0">
                <a:solidFill>
                  <a:srgbClr val="FFFFFF"/>
                </a:solidFill>
                <a:latin typeface="Calibri"/>
                <a:cs typeface="Calibri"/>
              </a:rPr>
              <a:t>sozialen Medien </a:t>
            </a:r>
            <a:r>
              <a:rPr sz="1400" spc="-10" dirty="0">
                <a:solidFill>
                  <a:srgbClr val="FFFFFF"/>
                </a:solidFill>
                <a:latin typeface="Calibri"/>
                <a:cs typeface="Calibri"/>
              </a:rPr>
              <a:t>spielen</a:t>
            </a:r>
            <a:r>
              <a:rPr sz="1400" spc="-5" dirty="0">
                <a:solidFill>
                  <a:srgbClr val="FFFFFF"/>
                </a:solidFill>
                <a:latin typeface="Calibri"/>
                <a:cs typeface="Calibri"/>
              </a:rPr>
              <a:t> </a:t>
            </a:r>
            <a:r>
              <a:rPr sz="1400" spc="-5" dirty="0" err="1">
                <a:solidFill>
                  <a:srgbClr val="FFFFFF"/>
                </a:solidFill>
                <a:latin typeface="Calibri"/>
                <a:cs typeface="Calibri"/>
              </a:rPr>
              <a:t>eine</a:t>
            </a:r>
            <a:r>
              <a:rPr sz="1400" spc="-5" dirty="0">
                <a:solidFill>
                  <a:srgbClr val="FFFFFF"/>
                </a:solidFill>
                <a:latin typeface="Calibri"/>
                <a:cs typeface="Calibri"/>
              </a:rPr>
              <a:t> </a:t>
            </a:r>
            <a:r>
              <a:rPr sz="1400" spc="-5" dirty="0" err="1">
                <a:solidFill>
                  <a:srgbClr val="FFFFFF"/>
                </a:solidFill>
                <a:latin typeface="Calibri"/>
                <a:cs typeface="Calibri"/>
              </a:rPr>
              <a:t>wesentliche</a:t>
            </a:r>
            <a:r>
              <a:rPr sz="1400" dirty="0">
                <a:solidFill>
                  <a:srgbClr val="FFFFFF"/>
                </a:solidFill>
                <a:latin typeface="Calibri"/>
                <a:cs typeface="Calibri"/>
              </a:rPr>
              <a:t> </a:t>
            </a:r>
            <a:r>
              <a:rPr sz="1400" spc="-5" dirty="0">
                <a:solidFill>
                  <a:srgbClr val="FFFFFF"/>
                </a:solidFill>
                <a:latin typeface="Calibri"/>
                <a:cs typeface="Calibri"/>
              </a:rPr>
              <a:t>Rolle bei</a:t>
            </a:r>
            <a:r>
              <a:rPr sz="1400" dirty="0">
                <a:solidFill>
                  <a:srgbClr val="FFFFFF"/>
                </a:solidFill>
                <a:latin typeface="Calibri"/>
                <a:cs typeface="Calibri"/>
              </a:rPr>
              <a:t> </a:t>
            </a:r>
            <a:r>
              <a:rPr sz="1400" spc="-5" dirty="0">
                <a:solidFill>
                  <a:srgbClr val="FFFFFF"/>
                </a:solidFill>
                <a:latin typeface="Calibri"/>
                <a:cs typeface="Calibri"/>
              </a:rPr>
              <a:t>dieser</a:t>
            </a:r>
            <a:r>
              <a:rPr sz="1400" dirty="0">
                <a:solidFill>
                  <a:srgbClr val="FFFFFF"/>
                </a:solidFill>
                <a:latin typeface="Calibri"/>
                <a:cs typeface="Calibri"/>
              </a:rPr>
              <a:t> </a:t>
            </a:r>
            <a:r>
              <a:rPr sz="1400" spc="-5" dirty="0">
                <a:solidFill>
                  <a:srgbClr val="FFFFFF"/>
                </a:solidFill>
                <a:latin typeface="Calibri"/>
                <a:cs typeface="Calibri"/>
              </a:rPr>
              <a:t>schädlichen</a:t>
            </a:r>
            <a:r>
              <a:rPr sz="1400" dirty="0">
                <a:solidFill>
                  <a:srgbClr val="FFFFFF"/>
                </a:solidFill>
                <a:latin typeface="Calibri"/>
                <a:cs typeface="Calibri"/>
              </a:rPr>
              <a:t> </a:t>
            </a:r>
            <a:r>
              <a:rPr sz="1400" spc="-5" dirty="0">
                <a:solidFill>
                  <a:srgbClr val="FFFFFF"/>
                </a:solidFill>
                <a:latin typeface="Calibri"/>
                <a:cs typeface="Calibri"/>
              </a:rPr>
              <a:t>Verbreitung.</a:t>
            </a:r>
            <a:endParaRPr sz="1400" dirty="0">
              <a:latin typeface="Calibri"/>
              <a:cs typeface="Calibri"/>
            </a:endParaRPr>
          </a:p>
          <a:p>
            <a:pPr marL="393700" marR="115570" indent="-381000">
              <a:lnSpc>
                <a:spcPct val="150400"/>
              </a:lnSpc>
              <a:buFont typeface="Wingdings"/>
              <a:buChar char=""/>
              <a:tabLst>
                <a:tab pos="393065" algn="l"/>
                <a:tab pos="393700" algn="l"/>
              </a:tabLst>
            </a:pPr>
            <a:r>
              <a:rPr sz="1400" spc="-5" dirty="0">
                <a:solidFill>
                  <a:srgbClr val="FFFFFF"/>
                </a:solidFill>
                <a:latin typeface="Calibri"/>
                <a:cs typeface="Calibri"/>
              </a:rPr>
              <a:t>Beiträge</a:t>
            </a:r>
            <a:r>
              <a:rPr sz="1400" spc="5" dirty="0">
                <a:solidFill>
                  <a:srgbClr val="FFFFFF"/>
                </a:solidFill>
                <a:latin typeface="Calibri"/>
                <a:cs typeface="Calibri"/>
              </a:rPr>
              <a:t> </a:t>
            </a:r>
            <a:r>
              <a:rPr sz="1400" spc="-5" dirty="0">
                <a:solidFill>
                  <a:srgbClr val="FFFFFF"/>
                </a:solidFill>
                <a:latin typeface="Calibri"/>
                <a:cs typeface="Calibri"/>
              </a:rPr>
              <a:t>in</a:t>
            </a:r>
            <a:r>
              <a:rPr sz="1400" spc="10" dirty="0">
                <a:solidFill>
                  <a:srgbClr val="FFFFFF"/>
                </a:solidFill>
                <a:latin typeface="Calibri"/>
                <a:cs typeface="Calibri"/>
              </a:rPr>
              <a:t> </a:t>
            </a:r>
            <a:r>
              <a:rPr sz="1400" spc="-5" dirty="0">
                <a:solidFill>
                  <a:srgbClr val="FFFFFF"/>
                </a:solidFill>
                <a:latin typeface="Calibri"/>
                <a:cs typeface="Calibri"/>
              </a:rPr>
              <a:t>den</a:t>
            </a:r>
            <a:r>
              <a:rPr sz="1400" dirty="0">
                <a:solidFill>
                  <a:srgbClr val="FFFFFF"/>
                </a:solidFill>
                <a:latin typeface="Calibri"/>
                <a:cs typeface="Calibri"/>
              </a:rPr>
              <a:t> </a:t>
            </a:r>
            <a:r>
              <a:rPr sz="1400" spc="-5" dirty="0">
                <a:solidFill>
                  <a:srgbClr val="FFFFFF"/>
                </a:solidFill>
                <a:latin typeface="Calibri"/>
                <a:cs typeface="Calibri"/>
              </a:rPr>
              <a:t>sozialen</a:t>
            </a:r>
            <a:r>
              <a:rPr sz="1400" spc="5" dirty="0">
                <a:solidFill>
                  <a:srgbClr val="FFFFFF"/>
                </a:solidFill>
                <a:latin typeface="Calibri"/>
                <a:cs typeface="Calibri"/>
              </a:rPr>
              <a:t> </a:t>
            </a:r>
            <a:r>
              <a:rPr sz="1400" spc="-5" dirty="0">
                <a:solidFill>
                  <a:srgbClr val="FFFFFF"/>
                </a:solidFill>
                <a:latin typeface="Calibri"/>
                <a:cs typeface="Calibri"/>
              </a:rPr>
              <a:t>Medien</a:t>
            </a:r>
            <a:r>
              <a:rPr sz="1400" spc="5" dirty="0">
                <a:solidFill>
                  <a:srgbClr val="FFFFFF"/>
                </a:solidFill>
                <a:latin typeface="Calibri"/>
                <a:cs typeface="Calibri"/>
              </a:rPr>
              <a:t> </a:t>
            </a:r>
            <a:r>
              <a:rPr sz="1400" spc="-5" dirty="0">
                <a:solidFill>
                  <a:srgbClr val="FFFFFF"/>
                </a:solidFill>
                <a:latin typeface="Calibri"/>
                <a:cs typeface="Calibri"/>
              </a:rPr>
              <a:t>wollen</a:t>
            </a:r>
            <a:r>
              <a:rPr sz="1400" spc="-10" dirty="0">
                <a:solidFill>
                  <a:srgbClr val="FFFFFF"/>
                </a:solidFill>
                <a:latin typeface="Calibri"/>
                <a:cs typeface="Calibri"/>
              </a:rPr>
              <a:t> </a:t>
            </a:r>
            <a:r>
              <a:rPr sz="1400" spc="-5" dirty="0">
                <a:solidFill>
                  <a:srgbClr val="FFFFFF"/>
                </a:solidFill>
                <a:latin typeface="Calibri"/>
                <a:cs typeface="Calibri"/>
              </a:rPr>
              <a:t>oft</a:t>
            </a:r>
            <a:r>
              <a:rPr sz="1400" spc="10" dirty="0">
                <a:solidFill>
                  <a:srgbClr val="FFFFFF"/>
                </a:solidFill>
                <a:latin typeface="Calibri"/>
                <a:cs typeface="Calibri"/>
              </a:rPr>
              <a:t> </a:t>
            </a:r>
            <a:r>
              <a:rPr sz="1400" spc="-5" dirty="0">
                <a:solidFill>
                  <a:srgbClr val="FFFFFF"/>
                </a:solidFill>
                <a:latin typeface="Calibri"/>
                <a:cs typeface="Calibri"/>
              </a:rPr>
              <a:t>eine</a:t>
            </a:r>
            <a:r>
              <a:rPr sz="1400" spc="5" dirty="0">
                <a:solidFill>
                  <a:srgbClr val="FFFFFF"/>
                </a:solidFill>
                <a:latin typeface="Calibri"/>
                <a:cs typeface="Calibri"/>
              </a:rPr>
              <a:t> </a:t>
            </a:r>
            <a:r>
              <a:rPr sz="1400" spc="-5" dirty="0">
                <a:solidFill>
                  <a:srgbClr val="FFFFFF"/>
                </a:solidFill>
                <a:latin typeface="Calibri"/>
                <a:cs typeface="Calibri"/>
              </a:rPr>
              <a:t>Reaktion</a:t>
            </a:r>
            <a:r>
              <a:rPr sz="1400" spc="10" dirty="0">
                <a:solidFill>
                  <a:srgbClr val="FFFFFF"/>
                </a:solidFill>
                <a:latin typeface="Calibri"/>
                <a:cs typeface="Calibri"/>
              </a:rPr>
              <a:t> </a:t>
            </a:r>
            <a:r>
              <a:rPr sz="1400" spc="-10" dirty="0">
                <a:solidFill>
                  <a:srgbClr val="FFFFFF"/>
                </a:solidFill>
                <a:latin typeface="Calibri"/>
                <a:cs typeface="Calibri"/>
              </a:rPr>
              <a:t>des </a:t>
            </a:r>
            <a:r>
              <a:rPr sz="1400" spc="-5" dirty="0">
                <a:solidFill>
                  <a:srgbClr val="FFFFFF"/>
                </a:solidFill>
                <a:latin typeface="Calibri"/>
                <a:cs typeface="Calibri"/>
              </a:rPr>
              <a:t> Publikums</a:t>
            </a:r>
            <a:r>
              <a:rPr sz="1400" spc="5" dirty="0">
                <a:solidFill>
                  <a:srgbClr val="FFFFFF"/>
                </a:solidFill>
                <a:latin typeface="Calibri"/>
                <a:cs typeface="Calibri"/>
              </a:rPr>
              <a:t> </a:t>
            </a:r>
            <a:r>
              <a:rPr sz="1400" spc="-5" dirty="0">
                <a:solidFill>
                  <a:srgbClr val="FFFFFF"/>
                </a:solidFill>
                <a:latin typeface="Calibri"/>
                <a:cs typeface="Calibri"/>
              </a:rPr>
              <a:t>hervorrufen.</a:t>
            </a:r>
            <a:r>
              <a:rPr sz="1400" dirty="0">
                <a:solidFill>
                  <a:srgbClr val="FFFFFF"/>
                </a:solidFill>
                <a:latin typeface="Calibri"/>
                <a:cs typeface="Calibri"/>
              </a:rPr>
              <a:t> </a:t>
            </a:r>
            <a:r>
              <a:rPr sz="1400" spc="-5" dirty="0">
                <a:solidFill>
                  <a:srgbClr val="FFFFFF"/>
                </a:solidFill>
                <a:latin typeface="Calibri"/>
                <a:cs typeface="Calibri"/>
              </a:rPr>
              <a:t>Emotionen ermutigen die</a:t>
            </a:r>
            <a:r>
              <a:rPr sz="1400" spc="5" dirty="0">
                <a:solidFill>
                  <a:srgbClr val="FFFFFF"/>
                </a:solidFill>
                <a:latin typeface="Calibri"/>
                <a:cs typeface="Calibri"/>
              </a:rPr>
              <a:t> </a:t>
            </a:r>
            <a:r>
              <a:rPr sz="1400" spc="-5" dirty="0">
                <a:solidFill>
                  <a:srgbClr val="FFFFFF"/>
                </a:solidFill>
                <a:latin typeface="Calibri"/>
                <a:cs typeface="Calibri"/>
              </a:rPr>
              <a:t>Menschen</a:t>
            </a:r>
            <a:r>
              <a:rPr sz="1400" dirty="0">
                <a:solidFill>
                  <a:srgbClr val="FFFFFF"/>
                </a:solidFill>
                <a:latin typeface="Calibri"/>
                <a:cs typeface="Calibri"/>
              </a:rPr>
              <a:t> </a:t>
            </a:r>
            <a:r>
              <a:rPr sz="1400" spc="-5" dirty="0">
                <a:solidFill>
                  <a:srgbClr val="FFFFFF"/>
                </a:solidFill>
                <a:latin typeface="Calibri"/>
                <a:cs typeface="Calibri"/>
              </a:rPr>
              <a:t>oft</a:t>
            </a:r>
            <a:endParaRPr sz="1400" dirty="0">
              <a:latin typeface="Calibri"/>
              <a:cs typeface="Calibri"/>
            </a:endParaRPr>
          </a:p>
          <a:p>
            <a:pPr marL="393700" marR="5080">
              <a:lnSpc>
                <a:spcPct val="150400"/>
              </a:lnSpc>
              <a:spcBef>
                <a:spcPts val="5"/>
              </a:spcBef>
            </a:pPr>
            <a:r>
              <a:rPr sz="1400" spc="-5" dirty="0">
                <a:solidFill>
                  <a:srgbClr val="FFFFFF"/>
                </a:solidFill>
                <a:latin typeface="Calibri"/>
                <a:cs typeface="Calibri"/>
              </a:rPr>
              <a:t>dazu,</a:t>
            </a:r>
            <a:r>
              <a:rPr sz="1400" dirty="0">
                <a:solidFill>
                  <a:srgbClr val="FFFFFF"/>
                </a:solidFill>
                <a:latin typeface="Calibri"/>
                <a:cs typeface="Calibri"/>
              </a:rPr>
              <a:t> </a:t>
            </a:r>
            <a:r>
              <a:rPr sz="1400" spc="-5" dirty="0">
                <a:solidFill>
                  <a:srgbClr val="FFFFFF"/>
                </a:solidFill>
                <a:latin typeface="Calibri"/>
                <a:cs typeface="Calibri"/>
              </a:rPr>
              <a:t>Informationen</a:t>
            </a:r>
            <a:r>
              <a:rPr sz="1400" spc="10" dirty="0">
                <a:solidFill>
                  <a:srgbClr val="FFFFFF"/>
                </a:solidFill>
                <a:latin typeface="Calibri"/>
                <a:cs typeface="Calibri"/>
              </a:rPr>
              <a:t> </a:t>
            </a:r>
            <a:r>
              <a:rPr sz="1400" spc="-5" dirty="0">
                <a:solidFill>
                  <a:srgbClr val="FFFFFF"/>
                </a:solidFill>
                <a:latin typeface="Calibri"/>
                <a:cs typeface="Calibri"/>
              </a:rPr>
              <a:t>zu</a:t>
            </a:r>
            <a:r>
              <a:rPr sz="1400" dirty="0">
                <a:solidFill>
                  <a:srgbClr val="FFFFFF"/>
                </a:solidFill>
                <a:latin typeface="Calibri"/>
                <a:cs typeface="Calibri"/>
              </a:rPr>
              <a:t> </a:t>
            </a:r>
            <a:r>
              <a:rPr sz="1400" spc="-5" dirty="0">
                <a:solidFill>
                  <a:srgbClr val="FFFFFF"/>
                </a:solidFill>
                <a:latin typeface="Calibri"/>
                <a:cs typeface="Calibri"/>
              </a:rPr>
              <a:t>teilen,</a:t>
            </a:r>
            <a:r>
              <a:rPr sz="1400" dirty="0">
                <a:solidFill>
                  <a:srgbClr val="FFFFFF"/>
                </a:solidFill>
                <a:latin typeface="Calibri"/>
                <a:cs typeface="Calibri"/>
              </a:rPr>
              <a:t> </a:t>
            </a:r>
            <a:r>
              <a:rPr sz="1400" spc="-5" dirty="0">
                <a:solidFill>
                  <a:srgbClr val="FFFFFF"/>
                </a:solidFill>
                <a:latin typeface="Calibri"/>
                <a:cs typeface="Calibri"/>
              </a:rPr>
              <a:t>und</a:t>
            </a:r>
            <a:r>
              <a:rPr sz="1400" dirty="0">
                <a:solidFill>
                  <a:srgbClr val="FFFFFF"/>
                </a:solidFill>
                <a:latin typeface="Calibri"/>
                <a:cs typeface="Calibri"/>
              </a:rPr>
              <a:t> </a:t>
            </a:r>
            <a:r>
              <a:rPr sz="1400" spc="-5" dirty="0">
                <a:solidFill>
                  <a:srgbClr val="FFFFFF"/>
                </a:solidFill>
                <a:latin typeface="Calibri"/>
                <a:cs typeface="Calibri"/>
              </a:rPr>
              <a:t>daher</a:t>
            </a:r>
            <a:r>
              <a:rPr sz="1400" spc="5" dirty="0">
                <a:solidFill>
                  <a:srgbClr val="FFFFFF"/>
                </a:solidFill>
                <a:latin typeface="Calibri"/>
                <a:cs typeface="Calibri"/>
              </a:rPr>
              <a:t> </a:t>
            </a:r>
            <a:r>
              <a:rPr sz="1400" spc="-10" dirty="0">
                <a:solidFill>
                  <a:srgbClr val="FFFFFF"/>
                </a:solidFill>
                <a:latin typeface="Calibri"/>
                <a:cs typeface="Calibri"/>
              </a:rPr>
              <a:t>besteht</a:t>
            </a:r>
            <a:r>
              <a:rPr sz="1400" dirty="0">
                <a:solidFill>
                  <a:srgbClr val="FFFFFF"/>
                </a:solidFill>
                <a:latin typeface="Calibri"/>
                <a:cs typeface="Calibri"/>
              </a:rPr>
              <a:t> die</a:t>
            </a:r>
            <a:r>
              <a:rPr sz="1400" spc="5" dirty="0">
                <a:solidFill>
                  <a:srgbClr val="FFFFFF"/>
                </a:solidFill>
                <a:latin typeface="Calibri"/>
                <a:cs typeface="Calibri"/>
              </a:rPr>
              <a:t> </a:t>
            </a:r>
            <a:r>
              <a:rPr sz="1400" spc="-5" dirty="0">
                <a:solidFill>
                  <a:srgbClr val="FFFFFF"/>
                </a:solidFill>
                <a:latin typeface="Calibri"/>
                <a:cs typeface="Calibri"/>
              </a:rPr>
              <a:t>Möglichkeit, </a:t>
            </a:r>
            <a:r>
              <a:rPr sz="1400" spc="-300" dirty="0">
                <a:solidFill>
                  <a:srgbClr val="FFFFFF"/>
                </a:solidFill>
                <a:latin typeface="Calibri"/>
                <a:cs typeface="Calibri"/>
              </a:rPr>
              <a:t> </a:t>
            </a:r>
            <a:r>
              <a:rPr sz="1400" spc="-5" dirty="0">
                <a:solidFill>
                  <a:srgbClr val="FFFFFF"/>
                </a:solidFill>
                <a:latin typeface="Calibri"/>
                <a:cs typeface="Calibri"/>
              </a:rPr>
              <a:t>dass</a:t>
            </a:r>
            <a:r>
              <a:rPr sz="1400" spc="-10"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5" dirty="0">
                <a:solidFill>
                  <a:srgbClr val="FFFFFF"/>
                </a:solidFill>
                <a:latin typeface="Calibri"/>
                <a:cs typeface="Calibri"/>
              </a:rPr>
              <a:t>viral</a:t>
            </a:r>
            <a:r>
              <a:rPr sz="1400" dirty="0">
                <a:solidFill>
                  <a:srgbClr val="FFFFFF"/>
                </a:solidFill>
                <a:latin typeface="Calibri"/>
                <a:cs typeface="Calibri"/>
              </a:rPr>
              <a:t> </a:t>
            </a:r>
            <a:r>
              <a:rPr sz="1400" spc="-5" dirty="0">
                <a:solidFill>
                  <a:srgbClr val="FFFFFF"/>
                </a:solidFill>
                <a:latin typeface="Calibri"/>
                <a:cs typeface="Calibri"/>
              </a:rPr>
              <a:t>gehen.</a:t>
            </a:r>
            <a:endParaRPr sz="1400" dirty="0">
              <a:latin typeface="Calibri"/>
              <a:cs typeface="Calibri"/>
            </a:endParaRPr>
          </a:p>
          <a:p>
            <a:pPr marL="393700" marR="40640" indent="-381000">
              <a:lnSpc>
                <a:spcPts val="2530"/>
              </a:lnSpc>
              <a:spcBef>
                <a:spcPts val="100"/>
              </a:spcBef>
              <a:buFont typeface="Wingdings"/>
              <a:buChar char=""/>
              <a:tabLst>
                <a:tab pos="393065" algn="l"/>
                <a:tab pos="393700" algn="l"/>
              </a:tabLst>
            </a:pPr>
            <a:r>
              <a:rPr sz="1400" spc="-5" dirty="0">
                <a:solidFill>
                  <a:srgbClr val="FFFFFF"/>
                </a:solidFill>
                <a:latin typeface="Calibri"/>
                <a:cs typeface="Calibri"/>
              </a:rPr>
              <a:t>Fake</a:t>
            </a:r>
            <a:r>
              <a:rPr sz="1400" dirty="0">
                <a:solidFill>
                  <a:srgbClr val="FFFFFF"/>
                </a:solidFill>
                <a:latin typeface="Calibri"/>
                <a:cs typeface="Calibri"/>
              </a:rPr>
              <a:t> </a:t>
            </a:r>
            <a:r>
              <a:rPr sz="1400" spc="-5" dirty="0">
                <a:solidFill>
                  <a:srgbClr val="FFFFFF"/>
                </a:solidFill>
                <a:latin typeface="Calibri"/>
                <a:cs typeface="Calibri"/>
              </a:rPr>
              <a:t>News</a:t>
            </a:r>
            <a:r>
              <a:rPr sz="1400" spc="5" dirty="0">
                <a:solidFill>
                  <a:srgbClr val="FFFFFF"/>
                </a:solidFill>
                <a:latin typeface="Calibri"/>
                <a:cs typeface="Calibri"/>
              </a:rPr>
              <a:t> </a:t>
            </a:r>
            <a:r>
              <a:rPr sz="1400" spc="-5" dirty="0">
                <a:solidFill>
                  <a:srgbClr val="FFFFFF"/>
                </a:solidFill>
                <a:latin typeface="Calibri"/>
                <a:cs typeface="Calibri"/>
              </a:rPr>
              <a:t>enthalten</a:t>
            </a:r>
            <a:r>
              <a:rPr sz="1400" dirty="0">
                <a:solidFill>
                  <a:srgbClr val="FFFFFF"/>
                </a:solidFill>
                <a:latin typeface="Calibri"/>
                <a:cs typeface="Calibri"/>
              </a:rPr>
              <a:t> </a:t>
            </a:r>
            <a:r>
              <a:rPr sz="1400" spc="-5" dirty="0">
                <a:solidFill>
                  <a:srgbClr val="FFFFFF"/>
                </a:solidFill>
                <a:latin typeface="Calibri"/>
                <a:cs typeface="Calibri"/>
              </a:rPr>
              <a:t>oft</a:t>
            </a:r>
            <a:r>
              <a:rPr sz="1400" spc="5" dirty="0">
                <a:solidFill>
                  <a:srgbClr val="FFFFFF"/>
                </a:solidFill>
                <a:latin typeface="Calibri"/>
                <a:cs typeface="Calibri"/>
              </a:rPr>
              <a:t> </a:t>
            </a:r>
            <a:r>
              <a:rPr lang="de-AT" sz="1400" spc="-5" dirty="0">
                <a:solidFill>
                  <a:srgbClr val="FFFFFF"/>
                </a:solidFill>
                <a:latin typeface="Calibri"/>
                <a:cs typeface="Calibri"/>
              </a:rPr>
              <a:t>„</a:t>
            </a:r>
            <a:r>
              <a:rPr sz="1400" spc="-5" dirty="0" err="1">
                <a:solidFill>
                  <a:srgbClr val="FFFFFF"/>
                </a:solidFill>
                <a:latin typeface="Calibri"/>
                <a:cs typeface="Calibri"/>
              </a:rPr>
              <a:t>Halbwahrheiten</a:t>
            </a:r>
            <a:r>
              <a:rPr lang="de-AT" sz="1400" spc="-5" dirty="0">
                <a:solidFill>
                  <a:srgbClr val="FFFFFF"/>
                </a:solidFill>
                <a:latin typeface="Calibri"/>
                <a:cs typeface="Calibri"/>
              </a:rPr>
              <a:t>“</a:t>
            </a:r>
            <a:r>
              <a:rPr sz="1400" spc="-5" dirty="0">
                <a:solidFill>
                  <a:srgbClr val="FFFFFF"/>
                </a:solidFill>
                <a:latin typeface="Calibri"/>
                <a:cs typeface="Calibri"/>
              </a:rPr>
              <a:t>,</a:t>
            </a:r>
            <a:r>
              <a:rPr sz="1400" dirty="0">
                <a:solidFill>
                  <a:srgbClr val="FFFFFF"/>
                </a:solidFill>
                <a:latin typeface="Calibri"/>
                <a:cs typeface="Calibri"/>
              </a:rPr>
              <a:t> </a:t>
            </a:r>
            <a:r>
              <a:rPr sz="1400" spc="-5" dirty="0">
                <a:solidFill>
                  <a:srgbClr val="FFFFFF"/>
                </a:solidFill>
                <a:latin typeface="Calibri"/>
                <a:cs typeface="Calibri"/>
              </a:rPr>
              <a:t>wie</a:t>
            </a:r>
            <a:r>
              <a:rPr sz="1400" spc="5" dirty="0">
                <a:solidFill>
                  <a:srgbClr val="FFFFFF"/>
                </a:solidFill>
                <a:latin typeface="Calibri"/>
                <a:cs typeface="Calibri"/>
              </a:rPr>
              <a:t> </a:t>
            </a:r>
            <a:r>
              <a:rPr sz="1400" spc="-5" dirty="0">
                <a:solidFill>
                  <a:srgbClr val="FFFFFF"/>
                </a:solidFill>
                <a:latin typeface="Calibri"/>
                <a:cs typeface="Calibri"/>
              </a:rPr>
              <a:t>veraltete </a:t>
            </a:r>
            <a:r>
              <a:rPr sz="1400" dirty="0">
                <a:solidFill>
                  <a:srgbClr val="FFFFFF"/>
                </a:solidFill>
                <a:latin typeface="Calibri"/>
                <a:cs typeface="Calibri"/>
              </a:rPr>
              <a:t> </a:t>
            </a:r>
            <a:r>
              <a:rPr sz="1400" spc="-5" dirty="0">
                <a:solidFill>
                  <a:srgbClr val="FFFFFF"/>
                </a:solidFill>
                <a:latin typeface="Calibri"/>
                <a:cs typeface="Calibri"/>
              </a:rPr>
              <a:t>Informationen</a:t>
            </a:r>
            <a:r>
              <a:rPr sz="1400" spc="5" dirty="0">
                <a:solidFill>
                  <a:srgbClr val="FFFFFF"/>
                </a:solidFill>
                <a:latin typeface="Calibri"/>
                <a:cs typeface="Calibri"/>
              </a:rPr>
              <a:t> </a:t>
            </a:r>
            <a:r>
              <a:rPr sz="1400" spc="-5" dirty="0">
                <a:solidFill>
                  <a:srgbClr val="FFFFFF"/>
                </a:solidFill>
                <a:latin typeface="Calibri"/>
                <a:cs typeface="Calibri"/>
              </a:rPr>
              <a:t>oder</a:t>
            </a:r>
            <a:r>
              <a:rPr sz="1400" dirty="0">
                <a:solidFill>
                  <a:srgbClr val="FFFFFF"/>
                </a:solidFill>
                <a:latin typeface="Calibri"/>
                <a:cs typeface="Calibri"/>
              </a:rPr>
              <a:t> </a:t>
            </a:r>
            <a:r>
              <a:rPr sz="1400" spc="-5" dirty="0">
                <a:solidFill>
                  <a:srgbClr val="FFFFFF"/>
                </a:solidFill>
                <a:latin typeface="Calibri"/>
                <a:cs typeface="Calibri"/>
              </a:rPr>
              <a:t>solche,</a:t>
            </a:r>
            <a:r>
              <a:rPr sz="1400" spc="5"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nur</a:t>
            </a:r>
            <a:r>
              <a:rPr sz="1400" spc="5" dirty="0">
                <a:solidFill>
                  <a:srgbClr val="FFFFFF"/>
                </a:solidFill>
                <a:latin typeface="Calibri"/>
                <a:cs typeface="Calibri"/>
              </a:rPr>
              <a:t> </a:t>
            </a:r>
            <a:r>
              <a:rPr sz="1400" spc="-5" dirty="0">
                <a:solidFill>
                  <a:srgbClr val="FFFFFF"/>
                </a:solidFill>
                <a:latin typeface="Calibri"/>
                <a:cs typeface="Calibri"/>
              </a:rPr>
              <a:t>teilweise</a:t>
            </a:r>
            <a:r>
              <a:rPr sz="1400" dirty="0">
                <a:solidFill>
                  <a:srgbClr val="FFFFFF"/>
                </a:solidFill>
                <a:latin typeface="Calibri"/>
                <a:cs typeface="Calibri"/>
              </a:rPr>
              <a:t> </a:t>
            </a:r>
            <a:r>
              <a:rPr sz="1400" spc="-5" dirty="0">
                <a:solidFill>
                  <a:srgbClr val="FFFFFF"/>
                </a:solidFill>
                <a:latin typeface="Calibri"/>
                <a:cs typeface="Calibri"/>
              </a:rPr>
              <a:t>wahr</a:t>
            </a:r>
            <a:r>
              <a:rPr sz="1400" dirty="0">
                <a:solidFill>
                  <a:srgbClr val="FFFFFF"/>
                </a:solidFill>
                <a:latin typeface="Calibri"/>
                <a:cs typeface="Calibri"/>
              </a:rPr>
              <a:t> </a:t>
            </a:r>
            <a:r>
              <a:rPr sz="1400" spc="-5" dirty="0">
                <a:solidFill>
                  <a:srgbClr val="FFFFFF"/>
                </a:solidFill>
                <a:latin typeface="Calibri"/>
                <a:cs typeface="Calibri"/>
              </a:rPr>
              <a:t>sind.</a:t>
            </a:r>
            <a:r>
              <a:rPr sz="1400" spc="5" dirty="0">
                <a:solidFill>
                  <a:srgbClr val="FFFFFF"/>
                </a:solidFill>
                <a:latin typeface="Calibri"/>
                <a:cs typeface="Calibri"/>
              </a:rPr>
              <a:t> </a:t>
            </a:r>
            <a:r>
              <a:rPr lang="de-DE" sz="1400" spc="-5" dirty="0">
                <a:solidFill>
                  <a:srgbClr val="FFFFFF"/>
                </a:solidFill>
                <a:latin typeface="Calibri"/>
                <a:cs typeface="Calibri"/>
              </a:rPr>
              <a:t>Dies wird oft von Internet-Betrüger*innen ausgenutzt, um online Geld zu sammeln oder um Hass oder Angst zu verbreiten. </a:t>
            </a:r>
            <a:endParaRPr sz="1400" dirty="0">
              <a:latin typeface="Calibri"/>
              <a:cs typeface="Calibri"/>
            </a:endParaRPr>
          </a:p>
        </p:txBody>
      </p:sp>
      <p:grpSp>
        <p:nvGrpSpPr>
          <p:cNvPr id="5" name="object 5"/>
          <p:cNvGrpSpPr/>
          <p:nvPr/>
        </p:nvGrpSpPr>
        <p:grpSpPr>
          <a:xfrm>
            <a:off x="182879" y="88900"/>
            <a:ext cx="8822055" cy="4801235"/>
            <a:chOff x="182879" y="88900"/>
            <a:chExt cx="8822055" cy="4801235"/>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725"/>
              <a:ext cx="765175" cy="608329"/>
            </a:xfrm>
            <a:prstGeom prst="rect">
              <a:avLst/>
            </a:prstGeom>
          </p:spPr>
        </p:pic>
        <p:pic>
          <p:nvPicPr>
            <p:cNvPr id="9" name="object 9"/>
            <p:cNvPicPr/>
            <p:nvPr/>
          </p:nvPicPr>
          <p:blipFill>
            <a:blip r:embed="rId5" cstate="print"/>
            <a:stretch>
              <a:fillRect/>
            </a:stretch>
          </p:blipFill>
          <p:spPr>
            <a:xfrm>
              <a:off x="6444614" y="3149650"/>
              <a:ext cx="2382900" cy="1739900"/>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0"/>
            <a:ext cx="9143999" cy="5143498"/>
          </a:xfrm>
          <a:prstGeom prst="rect">
            <a:avLst/>
          </a:prstGeom>
        </p:spPr>
      </p:pic>
      <p:grpSp>
        <p:nvGrpSpPr>
          <p:cNvPr id="6" name="object 2">
            <a:extLst>
              <a:ext uri="{FF2B5EF4-FFF2-40B4-BE49-F238E27FC236}">
                <a16:creationId xmlns:a16="http://schemas.microsoft.com/office/drawing/2014/main" id="{E0098953-2338-20BB-3A9D-4F08C25497C7}"/>
              </a:ext>
            </a:extLst>
          </p:cNvPr>
          <p:cNvGrpSpPr/>
          <p:nvPr/>
        </p:nvGrpSpPr>
        <p:grpSpPr>
          <a:xfrm>
            <a:off x="4584700" y="1735135"/>
            <a:ext cx="4454525" cy="1356360"/>
            <a:chOff x="4255770" y="2278379"/>
            <a:chExt cx="4454525" cy="1356360"/>
          </a:xfrm>
        </p:grpSpPr>
        <p:sp>
          <p:nvSpPr>
            <p:cNvPr id="7" name="object 3">
              <a:extLst>
                <a:ext uri="{FF2B5EF4-FFF2-40B4-BE49-F238E27FC236}">
                  <a16:creationId xmlns:a16="http://schemas.microsoft.com/office/drawing/2014/main" id="{A8D7E237-7D42-59F7-4849-FF64EC097CE8}"/>
                </a:ext>
              </a:extLst>
            </p:cNvPr>
            <p:cNvSpPr/>
            <p:nvPr/>
          </p:nvSpPr>
          <p:spPr>
            <a:xfrm>
              <a:off x="4255770" y="2278379"/>
              <a:ext cx="4454525" cy="1356360"/>
            </a:xfrm>
            <a:custGeom>
              <a:avLst/>
              <a:gdLst/>
              <a:ahLst/>
              <a:cxnLst/>
              <a:rect l="l" t="t" r="r" b="b"/>
              <a:pathLst>
                <a:path w="4454525" h="1356360">
                  <a:moveTo>
                    <a:pt x="4319270" y="0"/>
                  </a:moveTo>
                  <a:lnTo>
                    <a:pt x="135890" y="0"/>
                  </a:lnTo>
                  <a:lnTo>
                    <a:pt x="92710" y="6985"/>
                  </a:lnTo>
                  <a:lnTo>
                    <a:pt x="55245" y="26034"/>
                  </a:lnTo>
                  <a:lnTo>
                    <a:pt x="26035" y="55880"/>
                  </a:lnTo>
                  <a:lnTo>
                    <a:pt x="6985" y="92710"/>
                  </a:lnTo>
                  <a:lnTo>
                    <a:pt x="0" y="135890"/>
                  </a:lnTo>
                  <a:lnTo>
                    <a:pt x="0" y="1221105"/>
                  </a:lnTo>
                  <a:lnTo>
                    <a:pt x="6985" y="1263650"/>
                  </a:lnTo>
                  <a:lnTo>
                    <a:pt x="26035" y="1301115"/>
                  </a:lnTo>
                  <a:lnTo>
                    <a:pt x="55245" y="1330325"/>
                  </a:lnTo>
                  <a:lnTo>
                    <a:pt x="92710" y="1349375"/>
                  </a:lnTo>
                  <a:lnTo>
                    <a:pt x="135890" y="1356360"/>
                  </a:lnTo>
                  <a:lnTo>
                    <a:pt x="4319270" y="1356360"/>
                  </a:lnTo>
                  <a:lnTo>
                    <a:pt x="4361815" y="1349375"/>
                  </a:lnTo>
                  <a:lnTo>
                    <a:pt x="4399280" y="1330325"/>
                  </a:lnTo>
                  <a:lnTo>
                    <a:pt x="4428490" y="1301115"/>
                  </a:lnTo>
                  <a:lnTo>
                    <a:pt x="4447540" y="1263650"/>
                  </a:lnTo>
                  <a:lnTo>
                    <a:pt x="4454525" y="1221105"/>
                  </a:lnTo>
                  <a:lnTo>
                    <a:pt x="4454525" y="135890"/>
                  </a:lnTo>
                  <a:lnTo>
                    <a:pt x="4447540" y="92710"/>
                  </a:lnTo>
                  <a:lnTo>
                    <a:pt x="4428490" y="55880"/>
                  </a:lnTo>
                  <a:lnTo>
                    <a:pt x="4399280" y="26034"/>
                  </a:lnTo>
                  <a:lnTo>
                    <a:pt x="4361815" y="6985"/>
                  </a:lnTo>
                  <a:lnTo>
                    <a:pt x="4319270" y="0"/>
                  </a:lnTo>
                  <a:close/>
                </a:path>
              </a:pathLst>
            </a:custGeom>
            <a:solidFill>
              <a:srgbClr val="C9CDDA">
                <a:alpha val="90194"/>
              </a:srgbClr>
            </a:solidFill>
          </p:spPr>
          <p:txBody>
            <a:bodyPr wrap="square" lIns="0" tIns="0" rIns="0" bIns="0" rtlCol="0"/>
            <a:lstStyle/>
            <a:p>
              <a:endParaRPr dirty="0"/>
            </a:p>
          </p:txBody>
        </p:sp>
        <p:sp>
          <p:nvSpPr>
            <p:cNvPr id="8" name="object 4">
              <a:extLst>
                <a:ext uri="{FF2B5EF4-FFF2-40B4-BE49-F238E27FC236}">
                  <a16:creationId xmlns:a16="http://schemas.microsoft.com/office/drawing/2014/main" id="{666D371D-73BB-3D12-0AF5-8044F898DE44}"/>
                </a:ext>
              </a:extLst>
            </p:cNvPr>
            <p:cNvSpPr/>
            <p:nvPr/>
          </p:nvSpPr>
          <p:spPr>
            <a:xfrm>
              <a:off x="4255770" y="2278379"/>
              <a:ext cx="4454525" cy="1356360"/>
            </a:xfrm>
            <a:custGeom>
              <a:avLst/>
              <a:gdLst/>
              <a:ahLst/>
              <a:cxnLst/>
              <a:rect l="l" t="t" r="r" b="b"/>
              <a:pathLst>
                <a:path w="4454525" h="1356360">
                  <a:moveTo>
                    <a:pt x="0" y="135889"/>
                  </a:moveTo>
                  <a:lnTo>
                    <a:pt x="6985" y="92709"/>
                  </a:lnTo>
                  <a:lnTo>
                    <a:pt x="26034" y="55879"/>
                  </a:lnTo>
                  <a:lnTo>
                    <a:pt x="55244" y="26034"/>
                  </a:lnTo>
                  <a:lnTo>
                    <a:pt x="92710" y="6984"/>
                  </a:lnTo>
                  <a:lnTo>
                    <a:pt x="135890" y="0"/>
                  </a:lnTo>
                  <a:lnTo>
                    <a:pt x="4319270" y="0"/>
                  </a:lnTo>
                  <a:lnTo>
                    <a:pt x="4361815" y="6984"/>
                  </a:lnTo>
                  <a:lnTo>
                    <a:pt x="4399280" y="26034"/>
                  </a:lnTo>
                  <a:lnTo>
                    <a:pt x="4428490" y="55879"/>
                  </a:lnTo>
                  <a:lnTo>
                    <a:pt x="4447540" y="92709"/>
                  </a:lnTo>
                  <a:lnTo>
                    <a:pt x="4454525" y="135889"/>
                  </a:lnTo>
                  <a:lnTo>
                    <a:pt x="4454525" y="1221105"/>
                  </a:lnTo>
                  <a:lnTo>
                    <a:pt x="4447540" y="1263649"/>
                  </a:lnTo>
                  <a:lnTo>
                    <a:pt x="4428490" y="1301114"/>
                  </a:lnTo>
                  <a:lnTo>
                    <a:pt x="4399280" y="1330324"/>
                  </a:lnTo>
                  <a:lnTo>
                    <a:pt x="4361815" y="1349374"/>
                  </a:lnTo>
                  <a:lnTo>
                    <a:pt x="4319270" y="1356359"/>
                  </a:lnTo>
                  <a:lnTo>
                    <a:pt x="135890" y="1356359"/>
                  </a:lnTo>
                  <a:lnTo>
                    <a:pt x="92710" y="1349374"/>
                  </a:lnTo>
                  <a:lnTo>
                    <a:pt x="55244" y="1330324"/>
                  </a:lnTo>
                  <a:lnTo>
                    <a:pt x="26034" y="1301114"/>
                  </a:lnTo>
                  <a:lnTo>
                    <a:pt x="6985" y="1263649"/>
                  </a:lnTo>
                  <a:lnTo>
                    <a:pt x="0" y="1221105"/>
                  </a:lnTo>
                  <a:lnTo>
                    <a:pt x="0" y="135889"/>
                  </a:lnTo>
                  <a:close/>
                </a:path>
              </a:pathLst>
            </a:custGeom>
            <a:ln w="25400">
              <a:solidFill>
                <a:srgbClr val="C9CDDA"/>
              </a:solidFill>
            </a:ln>
          </p:spPr>
          <p:txBody>
            <a:bodyPr wrap="square" lIns="0" tIns="0" rIns="0" bIns="0" rtlCol="0"/>
            <a:lstStyle/>
            <a:p>
              <a:endParaRPr/>
            </a:p>
          </p:txBody>
        </p:sp>
        <p:pic>
          <p:nvPicPr>
            <p:cNvPr id="9" name="object 5">
              <a:extLst>
                <a:ext uri="{FF2B5EF4-FFF2-40B4-BE49-F238E27FC236}">
                  <a16:creationId xmlns:a16="http://schemas.microsoft.com/office/drawing/2014/main" id="{B3E87A7D-DCA0-1FE6-636A-C3C11E028A70}"/>
                </a:ext>
              </a:extLst>
            </p:cNvPr>
            <p:cNvPicPr/>
            <p:nvPr/>
          </p:nvPicPr>
          <p:blipFill>
            <a:blip r:embed="rId3" cstate="print"/>
            <a:stretch>
              <a:fillRect/>
            </a:stretch>
          </p:blipFill>
          <p:spPr>
            <a:xfrm>
              <a:off x="4356100" y="2505074"/>
              <a:ext cx="1993900" cy="995680"/>
            </a:xfrm>
            <a:prstGeom prst="rect">
              <a:avLst/>
            </a:prstGeom>
          </p:spPr>
        </p:pic>
        <p:sp>
          <p:nvSpPr>
            <p:cNvPr id="10" name="object 6">
              <a:extLst>
                <a:ext uri="{FF2B5EF4-FFF2-40B4-BE49-F238E27FC236}">
                  <a16:creationId xmlns:a16="http://schemas.microsoft.com/office/drawing/2014/main" id="{650E0F90-D508-40CD-B758-27A5806B8A70}"/>
                </a:ext>
              </a:extLst>
            </p:cNvPr>
            <p:cNvSpPr/>
            <p:nvPr/>
          </p:nvSpPr>
          <p:spPr>
            <a:xfrm>
              <a:off x="4356100" y="2505074"/>
              <a:ext cx="1993900" cy="995044"/>
            </a:xfrm>
            <a:custGeom>
              <a:avLst/>
              <a:gdLst/>
              <a:ahLst/>
              <a:cxnLst/>
              <a:rect l="l" t="t" r="r" b="b"/>
              <a:pathLst>
                <a:path w="1993900" h="995045">
                  <a:moveTo>
                    <a:pt x="0" y="99694"/>
                  </a:moveTo>
                  <a:lnTo>
                    <a:pt x="8255" y="60959"/>
                  </a:lnTo>
                  <a:lnTo>
                    <a:pt x="29209" y="29209"/>
                  </a:lnTo>
                  <a:lnTo>
                    <a:pt x="60960" y="7619"/>
                  </a:lnTo>
                  <a:lnTo>
                    <a:pt x="99695" y="0"/>
                  </a:lnTo>
                  <a:lnTo>
                    <a:pt x="1894205" y="0"/>
                  </a:lnTo>
                  <a:lnTo>
                    <a:pt x="1932939" y="7619"/>
                  </a:lnTo>
                  <a:lnTo>
                    <a:pt x="1964689" y="29209"/>
                  </a:lnTo>
                  <a:lnTo>
                    <a:pt x="1985645" y="60959"/>
                  </a:lnTo>
                  <a:lnTo>
                    <a:pt x="1993900" y="99694"/>
                  </a:lnTo>
                  <a:lnTo>
                    <a:pt x="1993900" y="895350"/>
                  </a:lnTo>
                  <a:lnTo>
                    <a:pt x="1985645" y="934085"/>
                  </a:lnTo>
                  <a:lnTo>
                    <a:pt x="1964689" y="965835"/>
                  </a:lnTo>
                  <a:lnTo>
                    <a:pt x="1932939" y="987425"/>
                  </a:lnTo>
                  <a:lnTo>
                    <a:pt x="1894205" y="995044"/>
                  </a:lnTo>
                  <a:lnTo>
                    <a:pt x="99695" y="995044"/>
                  </a:lnTo>
                  <a:lnTo>
                    <a:pt x="60960" y="987425"/>
                  </a:lnTo>
                  <a:lnTo>
                    <a:pt x="29209" y="965835"/>
                  </a:lnTo>
                  <a:lnTo>
                    <a:pt x="8255" y="934085"/>
                  </a:lnTo>
                  <a:lnTo>
                    <a:pt x="0" y="895350"/>
                  </a:lnTo>
                  <a:lnTo>
                    <a:pt x="0" y="99694"/>
                  </a:lnTo>
                  <a:close/>
                </a:path>
              </a:pathLst>
            </a:custGeom>
            <a:ln w="25400">
              <a:solidFill>
                <a:srgbClr val="FFFFFF"/>
              </a:solidFill>
            </a:ln>
          </p:spPr>
          <p:txBody>
            <a:bodyPr wrap="square" lIns="0" tIns="0" rIns="0" bIns="0" rtlCol="0"/>
            <a:lstStyle/>
            <a:p>
              <a:endParaRPr/>
            </a:p>
          </p:txBody>
        </p:sp>
        <p:pic>
          <p:nvPicPr>
            <p:cNvPr id="12" name="object 8">
              <a:extLst>
                <a:ext uri="{FF2B5EF4-FFF2-40B4-BE49-F238E27FC236}">
                  <a16:creationId xmlns:a16="http://schemas.microsoft.com/office/drawing/2014/main" id="{93801FC0-FBC7-69EF-5223-F79DA328AB53}"/>
                </a:ext>
              </a:extLst>
            </p:cNvPr>
            <p:cNvPicPr/>
            <p:nvPr/>
          </p:nvPicPr>
          <p:blipFill>
            <a:blip r:embed="rId4" cstate="print"/>
            <a:stretch>
              <a:fillRect/>
            </a:stretch>
          </p:blipFill>
          <p:spPr>
            <a:xfrm>
              <a:off x="6564630" y="2499359"/>
              <a:ext cx="1993900" cy="995680"/>
            </a:xfrm>
            <a:prstGeom prst="rect">
              <a:avLst/>
            </a:prstGeom>
          </p:spPr>
        </p:pic>
        <p:sp>
          <p:nvSpPr>
            <p:cNvPr id="13" name="object 9">
              <a:extLst>
                <a:ext uri="{FF2B5EF4-FFF2-40B4-BE49-F238E27FC236}">
                  <a16:creationId xmlns:a16="http://schemas.microsoft.com/office/drawing/2014/main" id="{D2CB788E-BA91-28CA-0E87-28416C2575C4}"/>
                </a:ext>
              </a:extLst>
            </p:cNvPr>
            <p:cNvSpPr/>
            <p:nvPr/>
          </p:nvSpPr>
          <p:spPr>
            <a:xfrm>
              <a:off x="6564630" y="2499359"/>
              <a:ext cx="1993264" cy="995044"/>
            </a:xfrm>
            <a:custGeom>
              <a:avLst/>
              <a:gdLst/>
              <a:ahLst/>
              <a:cxnLst/>
              <a:rect l="l" t="t" r="r" b="b"/>
              <a:pathLst>
                <a:path w="1993265" h="995045">
                  <a:moveTo>
                    <a:pt x="0" y="99694"/>
                  </a:moveTo>
                  <a:lnTo>
                    <a:pt x="7620" y="60959"/>
                  </a:lnTo>
                  <a:lnTo>
                    <a:pt x="29209" y="29209"/>
                  </a:lnTo>
                  <a:lnTo>
                    <a:pt x="60960" y="8254"/>
                  </a:lnTo>
                  <a:lnTo>
                    <a:pt x="99695" y="0"/>
                  </a:lnTo>
                  <a:lnTo>
                    <a:pt x="1893570" y="0"/>
                  </a:lnTo>
                  <a:lnTo>
                    <a:pt x="1932305" y="8254"/>
                  </a:lnTo>
                  <a:lnTo>
                    <a:pt x="1964055" y="29209"/>
                  </a:lnTo>
                  <a:lnTo>
                    <a:pt x="1985645" y="60959"/>
                  </a:lnTo>
                  <a:lnTo>
                    <a:pt x="1993264" y="99694"/>
                  </a:lnTo>
                  <a:lnTo>
                    <a:pt x="1993264" y="895985"/>
                  </a:lnTo>
                  <a:lnTo>
                    <a:pt x="1985645" y="934719"/>
                  </a:lnTo>
                  <a:lnTo>
                    <a:pt x="1964055" y="966469"/>
                  </a:lnTo>
                  <a:lnTo>
                    <a:pt x="1932305" y="987425"/>
                  </a:lnTo>
                  <a:lnTo>
                    <a:pt x="1893570" y="995044"/>
                  </a:lnTo>
                  <a:lnTo>
                    <a:pt x="99695" y="995044"/>
                  </a:lnTo>
                  <a:lnTo>
                    <a:pt x="60960" y="987425"/>
                  </a:lnTo>
                  <a:lnTo>
                    <a:pt x="29209" y="966469"/>
                  </a:lnTo>
                  <a:lnTo>
                    <a:pt x="7620" y="934719"/>
                  </a:lnTo>
                  <a:lnTo>
                    <a:pt x="0" y="895985"/>
                  </a:lnTo>
                  <a:lnTo>
                    <a:pt x="0" y="99694"/>
                  </a:lnTo>
                  <a:close/>
                </a:path>
              </a:pathLst>
            </a:custGeom>
            <a:ln w="25400">
              <a:solidFill>
                <a:srgbClr val="FFFFFF"/>
              </a:solidFill>
            </a:ln>
          </p:spPr>
          <p:txBody>
            <a:bodyPr wrap="square" lIns="0" tIns="0" rIns="0" bIns="0" rtlCol="0"/>
            <a:lstStyle/>
            <a:p>
              <a:endParaRPr/>
            </a:p>
          </p:txBody>
        </p:sp>
      </p:grpSp>
      <p:sp>
        <p:nvSpPr>
          <p:cNvPr id="15" name="object 11">
            <a:extLst>
              <a:ext uri="{FF2B5EF4-FFF2-40B4-BE49-F238E27FC236}">
                <a16:creationId xmlns:a16="http://schemas.microsoft.com/office/drawing/2014/main" id="{2DA1CF12-DD02-FBF2-70A8-02ACBB1764F7}"/>
              </a:ext>
            </a:extLst>
          </p:cNvPr>
          <p:cNvSpPr txBox="1">
            <a:spLocks/>
          </p:cNvSpPr>
          <p:nvPr/>
        </p:nvSpPr>
        <p:spPr>
          <a:xfrm>
            <a:off x="1607185" y="710403"/>
            <a:ext cx="5565140" cy="580390"/>
          </a:xfrm>
          <a:prstGeom prst="rect">
            <a:avLst/>
          </a:prstGeom>
        </p:spPr>
        <p:txBody>
          <a:bodyPr vert="horz" wrap="square" lIns="0" tIns="6350" rIns="0" bIns="0" rtlCol="0">
            <a:spAutoFit/>
          </a:bodyPr>
          <a:lstStyle>
            <a:lvl1pPr>
              <a:defRPr sz="1800" b="1" i="0">
                <a:solidFill>
                  <a:srgbClr val="FFAA14"/>
                </a:solidFill>
                <a:latin typeface="Calibri"/>
                <a:ea typeface="+mj-ea"/>
                <a:cs typeface="Calibri"/>
              </a:defRPr>
            </a:lvl1pPr>
          </a:lstStyle>
          <a:p>
            <a:pPr marL="1224280" marR="5080" indent="-1211580">
              <a:lnSpc>
                <a:spcPct val="102200"/>
              </a:lnSpc>
              <a:spcBef>
                <a:spcPts val="50"/>
              </a:spcBef>
            </a:pPr>
            <a:r>
              <a:rPr lang="de-DE" kern="0" spc="-5" dirty="0"/>
              <a:t>WARUM </a:t>
            </a:r>
            <a:r>
              <a:rPr lang="de-DE" kern="0" dirty="0"/>
              <a:t>SIND </a:t>
            </a:r>
            <a:r>
              <a:rPr lang="de-DE" kern="0" spc="-5" dirty="0"/>
              <a:t>DIE </a:t>
            </a:r>
            <a:r>
              <a:rPr lang="de-DE" kern="0" dirty="0"/>
              <a:t>SOZIALEN </a:t>
            </a:r>
            <a:r>
              <a:rPr lang="de-DE" kern="0" spc="-5" dirty="0"/>
              <a:t>MEDIEN </a:t>
            </a:r>
            <a:r>
              <a:rPr lang="de-DE" kern="0" dirty="0"/>
              <a:t>SO EFFEKTIV </a:t>
            </a:r>
            <a:r>
              <a:rPr lang="de-DE" kern="0" spc="-5" dirty="0"/>
              <a:t>BEI DER </a:t>
            </a:r>
            <a:r>
              <a:rPr lang="de-DE" kern="0" spc="-395" dirty="0"/>
              <a:t> </a:t>
            </a:r>
            <a:r>
              <a:rPr lang="de-DE" kern="0" spc="-5" dirty="0"/>
              <a:t>VERBREITUNG VON </a:t>
            </a:r>
            <a:r>
              <a:rPr lang="de-DE" kern="0" dirty="0"/>
              <a:t>FAKE </a:t>
            </a:r>
            <a:r>
              <a:rPr lang="de-DE" kern="0" spc="-15" dirty="0"/>
              <a:t>NEWS?</a:t>
            </a:r>
          </a:p>
        </p:txBody>
      </p:sp>
      <p:pic>
        <p:nvPicPr>
          <p:cNvPr id="18" name="object 6">
            <a:extLst>
              <a:ext uri="{FF2B5EF4-FFF2-40B4-BE49-F238E27FC236}">
                <a16:creationId xmlns:a16="http://schemas.microsoft.com/office/drawing/2014/main" id="{0EBB7A01-84D8-D470-0E77-70EC2C1FB71F}"/>
              </a:ext>
            </a:extLst>
          </p:cNvPr>
          <p:cNvPicPr/>
          <p:nvPr/>
        </p:nvPicPr>
        <p:blipFill>
          <a:blip r:embed="rId5" cstate="print"/>
          <a:stretch>
            <a:fillRect/>
          </a:stretch>
        </p:blipFill>
        <p:spPr>
          <a:xfrm>
            <a:off x="182879" y="112141"/>
            <a:ext cx="1708658" cy="470535"/>
          </a:xfrm>
          <a:prstGeom prst="rect">
            <a:avLst/>
          </a:prstGeom>
        </p:spPr>
      </p:pic>
      <p:sp>
        <p:nvSpPr>
          <p:cNvPr id="19" name="object 7">
            <a:extLst>
              <a:ext uri="{FF2B5EF4-FFF2-40B4-BE49-F238E27FC236}">
                <a16:creationId xmlns:a16="http://schemas.microsoft.com/office/drawing/2014/main" id="{8845CBB9-2162-FEB2-15FF-EE2D6AC31916}"/>
              </a:ext>
            </a:extLst>
          </p:cNvPr>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20" name="object 8">
            <a:extLst>
              <a:ext uri="{FF2B5EF4-FFF2-40B4-BE49-F238E27FC236}">
                <a16:creationId xmlns:a16="http://schemas.microsoft.com/office/drawing/2014/main" id="{0C14838B-A237-63CB-B0B1-FED25A7D8C40}"/>
              </a:ext>
            </a:extLst>
          </p:cNvPr>
          <p:cNvPicPr/>
          <p:nvPr/>
        </p:nvPicPr>
        <p:blipFill>
          <a:blip r:embed="rId6" cstate="print"/>
          <a:stretch>
            <a:fillRect/>
          </a:stretch>
        </p:blipFill>
        <p:spPr>
          <a:xfrm>
            <a:off x="8195945" y="212725"/>
            <a:ext cx="765175" cy="608329"/>
          </a:xfrm>
          <a:prstGeom prst="rect">
            <a:avLst/>
          </a:prstGeom>
        </p:spPr>
      </p:pic>
      <p:sp>
        <p:nvSpPr>
          <p:cNvPr id="26" name="Textfeld 25">
            <a:extLst>
              <a:ext uri="{FF2B5EF4-FFF2-40B4-BE49-F238E27FC236}">
                <a16:creationId xmlns:a16="http://schemas.microsoft.com/office/drawing/2014/main" id="{911D0622-B487-39B0-BD12-48E65A1B8CB0}"/>
              </a:ext>
            </a:extLst>
          </p:cNvPr>
          <p:cNvSpPr txBox="1"/>
          <p:nvPr/>
        </p:nvSpPr>
        <p:spPr>
          <a:xfrm>
            <a:off x="264126" y="1795653"/>
            <a:ext cx="4299815" cy="2323713"/>
          </a:xfrm>
          <a:prstGeom prst="rect">
            <a:avLst/>
          </a:prstGeom>
          <a:noFill/>
        </p:spPr>
        <p:txBody>
          <a:bodyPr wrap="square">
            <a:spAutoFit/>
          </a:bodyPr>
          <a:lstStyle/>
          <a:p>
            <a:pPr marL="457200" marR="0" lvl="0" indent="-381000" algn="l" defTabSz="914400" rtl="0" eaLnBrk="1" fontAlgn="auto" latinLnBrk="0" hangingPunct="1">
              <a:lnSpc>
                <a:spcPct val="100000"/>
              </a:lnSpc>
              <a:spcBef>
                <a:spcPts val="600"/>
              </a:spcBef>
              <a:spcAft>
                <a:spcPts val="0"/>
              </a:spcAft>
              <a:buClrTx/>
              <a:buSzPct val="100000"/>
              <a:buFont typeface="Wingdings" panose="05000000000000000000" pitchFamily="2" charset="2"/>
              <a:buChar char="Ø"/>
              <a:tabLst/>
              <a:defRPr/>
            </a:pPr>
            <a:r>
              <a:rPr kumimoji="0" lang="de-DE" sz="1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Titillium Web Light"/>
              </a:rPr>
              <a:t>Es hat oft den Anschein, dass sich Fake News online schneller verbreiten als die Wahrheit. Studien haben gezeigt, dass falsche Informationen auf Twitter häufiger retweetet wurden als echte Informationen. </a:t>
            </a:r>
          </a:p>
          <a:p>
            <a:pPr marL="457200" marR="0" lvl="0" indent="-381000" algn="l" defTabSz="914400" rtl="0" eaLnBrk="1" fontAlgn="auto" latinLnBrk="0" hangingPunct="1">
              <a:lnSpc>
                <a:spcPct val="100000"/>
              </a:lnSpc>
              <a:spcBef>
                <a:spcPts val="600"/>
              </a:spcBef>
              <a:spcAft>
                <a:spcPts val="0"/>
              </a:spcAft>
              <a:buClrTx/>
              <a:buSzPct val="100000"/>
              <a:buFont typeface="Wingdings" panose="05000000000000000000" pitchFamily="2" charset="2"/>
              <a:buChar char="Ø"/>
              <a:tabLst/>
              <a:defRPr/>
            </a:pPr>
            <a:r>
              <a:rPr kumimoji="0" lang="de-DE" sz="1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Titillium Web Light"/>
              </a:rPr>
              <a:t>Das beweist, dass Fake News für viele interessanter sind als echte Informationen. Daher ist es wahrscheinlicher, dass sie online geteilt werden und die Überzeugungen von Menschen bestärken. </a:t>
            </a:r>
            <a:endParaRPr kumimoji="0" lang="en-IE" sz="1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Titillium Web Light"/>
            </a:endParaRPr>
          </a:p>
        </p:txBody>
      </p:sp>
      <p:sp>
        <p:nvSpPr>
          <p:cNvPr id="37" name="TextBox 4">
            <a:extLst>
              <a:ext uri="{FF2B5EF4-FFF2-40B4-BE49-F238E27FC236}">
                <a16:creationId xmlns:a16="http://schemas.microsoft.com/office/drawing/2014/main" id="{87ABA6B0-7107-EA47-D5E8-659A5191AE9C}"/>
              </a:ext>
            </a:extLst>
          </p:cNvPr>
          <p:cNvSpPr txBox="1"/>
          <p:nvPr/>
        </p:nvSpPr>
        <p:spPr>
          <a:xfrm>
            <a:off x="4719002" y="4391949"/>
            <a:ext cx="1892744" cy="215444"/>
          </a:xfrm>
          <a:prstGeom prst="rect">
            <a:avLst/>
          </a:prstGeom>
          <a:noFill/>
        </p:spPr>
        <p:txBody>
          <a:bodyPr wrap="square" rtlCol="0">
            <a:spAutoFit/>
          </a:bodyPr>
          <a:lstStyle/>
          <a:p>
            <a:pPr>
              <a:buClr>
                <a:srgbClr val="000000"/>
              </a:buClr>
              <a:buFont typeface="Arial"/>
              <a:buNone/>
            </a:pPr>
            <a:r>
              <a:rPr lang="en-US" sz="800" kern="0" dirty="0">
                <a:solidFill>
                  <a:srgbClr val="FFFFFF"/>
                </a:solidFill>
                <a:cs typeface="Calibri" panose="020F0502020204030204" pitchFamily="34" charset="0"/>
                <a:sym typeface="Arial"/>
              </a:rPr>
              <a:t>Quelle: [Twitter] NBC News </a:t>
            </a:r>
            <a:endParaRPr lang="en-IE" sz="800" kern="0" dirty="0">
              <a:solidFill>
                <a:srgbClr val="FFFFFF"/>
              </a:solidFill>
              <a:cs typeface="Calibri" panose="020F0502020204030204" pitchFamily="34" charset="0"/>
              <a:sym typeface="Arial"/>
            </a:endParaRPr>
          </a:p>
        </p:txBody>
      </p:sp>
      <p:sp>
        <p:nvSpPr>
          <p:cNvPr id="39" name="Rechteck: obere Ecken abgerundet 38">
            <a:extLst>
              <a:ext uri="{FF2B5EF4-FFF2-40B4-BE49-F238E27FC236}">
                <a16:creationId xmlns:a16="http://schemas.microsoft.com/office/drawing/2014/main" id="{12E310FE-41D2-3D96-0735-9A6D3F357977}"/>
              </a:ext>
            </a:extLst>
          </p:cNvPr>
          <p:cNvSpPr/>
          <p:nvPr/>
        </p:nvSpPr>
        <p:spPr>
          <a:xfrm rot="10800000">
            <a:off x="4668717" y="3198643"/>
            <a:ext cx="1993314" cy="1086153"/>
          </a:xfrm>
          <a:prstGeom prst="round2SameRect">
            <a:avLst>
              <a:gd name="adj1" fmla="val 10500"/>
              <a:gd name="adj2" fmla="val 0"/>
            </a:avLst>
          </a:prstGeom>
          <a:solidFill>
            <a:srgbClr val="002988">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fr-FR" dirty="0"/>
          </a:p>
        </p:txBody>
      </p:sp>
      <p:sp>
        <p:nvSpPr>
          <p:cNvPr id="34" name="Textfeld 33">
            <a:extLst>
              <a:ext uri="{FF2B5EF4-FFF2-40B4-BE49-F238E27FC236}">
                <a16:creationId xmlns:a16="http://schemas.microsoft.com/office/drawing/2014/main" id="{96453254-3089-AA6B-2E25-2B93BB2FE130}"/>
              </a:ext>
            </a:extLst>
          </p:cNvPr>
          <p:cNvSpPr txBox="1"/>
          <p:nvPr/>
        </p:nvSpPr>
        <p:spPr>
          <a:xfrm>
            <a:off x="4586826" y="3207294"/>
            <a:ext cx="2157094" cy="1131079"/>
          </a:xfrm>
          <a:prstGeom prst="rect">
            <a:avLst/>
          </a:prstGeom>
          <a:noFill/>
        </p:spPr>
        <p:txBody>
          <a:bodyPr wrap="square">
            <a:spAutoFit/>
          </a:bodyPr>
          <a:lstStyle/>
          <a:p>
            <a:pPr algn="ctr" defTabSz="666750">
              <a:lnSpc>
                <a:spcPct val="90000"/>
              </a:lnSpc>
              <a:spcBef>
                <a:spcPct val="0"/>
              </a:spcBef>
              <a:spcAft>
                <a:spcPct val="35000"/>
              </a:spcAft>
            </a:pPr>
            <a:r>
              <a:rPr lang="de-DE" sz="1500" dirty="0">
                <a:solidFill>
                  <a:srgbClr val="FFFFFF"/>
                </a:solidFill>
                <a:latin typeface="Calibri" panose="020F0502020204030204" pitchFamily="34" charset="0"/>
                <a:cs typeface="Calibri" panose="020F0502020204030204" pitchFamily="34" charset="0"/>
              </a:rPr>
              <a:t>Gefälschte Nachrichten werden mit 70% höherer Wahrscheinlichkeit geteilt als wahre Informationen. </a:t>
            </a:r>
            <a:endParaRPr lang="fr-FR" sz="1500" dirty="0">
              <a:solidFill>
                <a:srgbClr val="FFFFFF"/>
              </a:solidFill>
              <a:latin typeface="Calibri" panose="020F0502020204030204" pitchFamily="34" charset="0"/>
              <a:cs typeface="Calibri" panose="020F0502020204030204" pitchFamily="34" charset="0"/>
            </a:endParaRPr>
          </a:p>
        </p:txBody>
      </p:sp>
      <p:sp>
        <p:nvSpPr>
          <p:cNvPr id="41" name="Rechteck: obere Ecken abgerundet 40">
            <a:extLst>
              <a:ext uri="{FF2B5EF4-FFF2-40B4-BE49-F238E27FC236}">
                <a16:creationId xmlns:a16="http://schemas.microsoft.com/office/drawing/2014/main" id="{A1787256-C99D-20C5-70D8-AF0C5A53DDED}"/>
              </a:ext>
            </a:extLst>
          </p:cNvPr>
          <p:cNvSpPr/>
          <p:nvPr/>
        </p:nvSpPr>
        <p:spPr>
          <a:xfrm rot="10800000">
            <a:off x="6893510" y="3198645"/>
            <a:ext cx="1993314" cy="1086153"/>
          </a:xfrm>
          <a:prstGeom prst="round2SameRect">
            <a:avLst>
              <a:gd name="adj1" fmla="val 10500"/>
              <a:gd name="adj2" fmla="val 0"/>
            </a:avLst>
          </a:prstGeom>
          <a:solidFill>
            <a:srgbClr val="002988">
              <a:hueOff val="0"/>
              <a:satOff val="0"/>
              <a:lumOff val="0"/>
              <a:alphaOff val="0"/>
            </a:srgbClr>
          </a:solidFill>
          <a:ln w="25400" cap="flat" cmpd="sng" algn="ctr">
            <a:solidFill>
              <a:srgbClr val="FFFFFF">
                <a:hueOff val="0"/>
                <a:satOff val="0"/>
                <a:lumOff val="0"/>
                <a:alphaOff val="0"/>
              </a:srgbClr>
            </a:solidFill>
            <a:prstDash val="solid"/>
          </a:ln>
          <a:effectLst/>
        </p:spPr>
      </p:sp>
      <p:sp>
        <p:nvSpPr>
          <p:cNvPr id="36" name="Textfeld 35">
            <a:extLst>
              <a:ext uri="{FF2B5EF4-FFF2-40B4-BE49-F238E27FC236}">
                <a16:creationId xmlns:a16="http://schemas.microsoft.com/office/drawing/2014/main" id="{9E739165-AAED-4634-5A5E-5F83FEE2C137}"/>
              </a:ext>
            </a:extLst>
          </p:cNvPr>
          <p:cNvSpPr txBox="1"/>
          <p:nvPr/>
        </p:nvSpPr>
        <p:spPr>
          <a:xfrm>
            <a:off x="6928398" y="3233889"/>
            <a:ext cx="1966172" cy="1015663"/>
          </a:xfrm>
          <a:prstGeom prst="rect">
            <a:avLst/>
          </a:prstGeom>
          <a:noFill/>
        </p:spPr>
        <p:txBody>
          <a:bodyPr wrap="square">
            <a:spAutoFit/>
          </a:bodyPr>
          <a:lstStyle/>
          <a:p>
            <a:pPr algn="ctr"/>
            <a:r>
              <a:rPr lang="de-DE" sz="1500" dirty="0">
                <a:solidFill>
                  <a:srgbClr val="FFFFFF"/>
                </a:solidFill>
                <a:latin typeface="Calibri" panose="020F0502020204030204" pitchFamily="34" charset="0"/>
                <a:cs typeface="Calibri" panose="020F0502020204030204" pitchFamily="34" charset="0"/>
              </a:rPr>
              <a:t>Fake News verbreiten sich 6 Mal schneller als verifizierte Informationen. </a:t>
            </a:r>
            <a:endParaRPr lang="fr-FR" sz="1500" dirty="0">
              <a:solidFill>
                <a:srgbClr val="FFFFFF"/>
              </a:solidFill>
              <a:latin typeface="Calibri" panose="020F0502020204030204" pitchFamily="34" charset="0"/>
              <a:cs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1037208" y="906357"/>
            <a:ext cx="7291070" cy="279885"/>
          </a:xfrm>
          <a:prstGeom prst="rect">
            <a:avLst/>
          </a:prstGeom>
        </p:spPr>
        <p:txBody>
          <a:bodyPr vert="horz" wrap="square" lIns="0" tIns="6985" rIns="0" bIns="0" rtlCol="0">
            <a:spAutoFit/>
          </a:bodyPr>
          <a:lstStyle/>
          <a:p>
            <a:pPr marL="2748280" marR="5080" indent="-2736215">
              <a:lnSpc>
                <a:spcPct val="101899"/>
              </a:lnSpc>
              <a:spcBef>
                <a:spcPts val="55"/>
              </a:spcBef>
            </a:pPr>
            <a:r>
              <a:rPr spc="-5" dirty="0"/>
              <a:t>GEFAHREN DER VERBREITUNG VON </a:t>
            </a:r>
            <a:r>
              <a:rPr dirty="0"/>
              <a:t>FAKE NEWS IN </a:t>
            </a:r>
            <a:r>
              <a:rPr spc="-5" dirty="0"/>
              <a:t>DEN </a:t>
            </a:r>
            <a:r>
              <a:rPr dirty="0"/>
              <a:t>SOZIALEN </a:t>
            </a:r>
            <a:r>
              <a:rPr spc="-395" dirty="0"/>
              <a:t> </a:t>
            </a:r>
            <a:r>
              <a:rPr spc="-15" dirty="0"/>
              <a:t>MEDIEN</a:t>
            </a:r>
          </a:p>
        </p:txBody>
      </p:sp>
      <p:sp>
        <p:nvSpPr>
          <p:cNvPr id="4" name="object 4"/>
          <p:cNvSpPr txBox="1"/>
          <p:nvPr/>
        </p:nvSpPr>
        <p:spPr>
          <a:xfrm>
            <a:off x="3708400" y="1879600"/>
            <a:ext cx="5021580" cy="1088390"/>
          </a:xfrm>
          <a:prstGeom prst="rect">
            <a:avLst/>
          </a:prstGeom>
        </p:spPr>
        <p:txBody>
          <a:bodyPr vert="horz" wrap="square" lIns="0" tIns="13335" rIns="0" bIns="0" rtlCol="0">
            <a:spAutoFit/>
          </a:bodyPr>
          <a:lstStyle/>
          <a:p>
            <a:pPr marL="367665" marR="5080" indent="-355600">
              <a:lnSpc>
                <a:spcPct val="99600"/>
              </a:lnSpc>
              <a:spcBef>
                <a:spcPts val="105"/>
              </a:spcBef>
              <a:buFont typeface="Wingdings"/>
              <a:buChar char=""/>
              <a:tabLst>
                <a:tab pos="367665" algn="l"/>
                <a:tab pos="368300" algn="l"/>
              </a:tabLst>
            </a:pPr>
            <a:r>
              <a:rPr sz="1400" spc="-5" dirty="0">
                <a:solidFill>
                  <a:srgbClr val="FFFFFF"/>
                </a:solidFill>
                <a:latin typeface="Calibri"/>
                <a:cs typeface="Calibri"/>
              </a:rPr>
              <a:t>Fake</a:t>
            </a:r>
            <a:r>
              <a:rPr sz="1400" dirty="0">
                <a:solidFill>
                  <a:srgbClr val="FFFFFF"/>
                </a:solidFill>
                <a:latin typeface="Calibri"/>
                <a:cs typeface="Calibri"/>
              </a:rPr>
              <a:t> </a:t>
            </a:r>
            <a:r>
              <a:rPr sz="1400" spc="-5" dirty="0">
                <a:solidFill>
                  <a:srgbClr val="FFFFFF"/>
                </a:solidFill>
                <a:latin typeface="Calibri"/>
                <a:cs typeface="Calibri"/>
              </a:rPr>
              <a:t>News</a:t>
            </a:r>
            <a:r>
              <a:rPr sz="1400" spc="5" dirty="0">
                <a:solidFill>
                  <a:srgbClr val="FFFFFF"/>
                </a:solidFill>
                <a:latin typeface="Calibri"/>
                <a:cs typeface="Calibri"/>
              </a:rPr>
              <a:t> </a:t>
            </a:r>
            <a:r>
              <a:rPr sz="1400" spc="-5" dirty="0">
                <a:solidFill>
                  <a:srgbClr val="FFFFFF"/>
                </a:solidFill>
                <a:latin typeface="Calibri"/>
                <a:cs typeface="Calibri"/>
              </a:rPr>
              <a:t>werden</a:t>
            </a:r>
            <a:r>
              <a:rPr sz="1400" dirty="0">
                <a:solidFill>
                  <a:srgbClr val="FFFFFF"/>
                </a:solidFill>
                <a:latin typeface="Calibri"/>
                <a:cs typeface="Calibri"/>
              </a:rPr>
              <a:t> </a:t>
            </a:r>
            <a:r>
              <a:rPr sz="1400" spc="-5" dirty="0">
                <a:solidFill>
                  <a:srgbClr val="FFFFFF"/>
                </a:solidFill>
                <a:latin typeface="Calibri"/>
                <a:cs typeface="Calibri"/>
              </a:rPr>
              <a:t>durch</a:t>
            </a:r>
            <a:r>
              <a:rPr sz="1400" dirty="0">
                <a:solidFill>
                  <a:srgbClr val="FFFFFF"/>
                </a:solidFill>
                <a:latin typeface="Calibri"/>
                <a:cs typeface="Calibri"/>
              </a:rPr>
              <a:t> </a:t>
            </a:r>
            <a:r>
              <a:rPr sz="1400" spc="-5" dirty="0">
                <a:solidFill>
                  <a:srgbClr val="FFFFFF"/>
                </a:solidFill>
                <a:latin typeface="Calibri"/>
                <a:cs typeface="Calibri"/>
              </a:rPr>
              <a:t>soziale</a:t>
            </a:r>
            <a:r>
              <a:rPr sz="1400" dirty="0">
                <a:solidFill>
                  <a:srgbClr val="FFFFFF"/>
                </a:solidFill>
                <a:latin typeface="Calibri"/>
                <a:cs typeface="Calibri"/>
              </a:rPr>
              <a:t> </a:t>
            </a:r>
            <a:r>
              <a:rPr sz="1400" spc="-5" dirty="0">
                <a:solidFill>
                  <a:srgbClr val="FFFFFF"/>
                </a:solidFill>
                <a:latin typeface="Calibri"/>
                <a:cs typeface="Calibri"/>
              </a:rPr>
              <a:t>Medien</a:t>
            </a:r>
            <a:r>
              <a:rPr sz="1400" spc="5" dirty="0">
                <a:solidFill>
                  <a:srgbClr val="FFFFFF"/>
                </a:solidFill>
                <a:latin typeface="Calibri"/>
                <a:cs typeface="Calibri"/>
              </a:rPr>
              <a:t> </a:t>
            </a:r>
            <a:r>
              <a:rPr sz="1400" spc="-5" dirty="0">
                <a:solidFill>
                  <a:srgbClr val="FFFFFF"/>
                </a:solidFill>
                <a:latin typeface="Calibri"/>
                <a:cs typeface="Calibri"/>
              </a:rPr>
              <a:t>beschleunigt.</a:t>
            </a:r>
            <a:r>
              <a:rPr sz="1400" dirty="0">
                <a:solidFill>
                  <a:srgbClr val="FFFFFF"/>
                </a:solidFill>
                <a:latin typeface="Calibri"/>
                <a:cs typeface="Calibri"/>
              </a:rPr>
              <a:t> </a:t>
            </a:r>
            <a:r>
              <a:rPr sz="1400" spc="-5" dirty="0">
                <a:solidFill>
                  <a:srgbClr val="FFFFFF"/>
                </a:solidFill>
                <a:latin typeface="Calibri"/>
                <a:cs typeface="Calibri"/>
              </a:rPr>
              <a:t>Das</a:t>
            </a:r>
            <a:r>
              <a:rPr sz="1400" spc="25" dirty="0">
                <a:solidFill>
                  <a:srgbClr val="FFFFFF"/>
                </a:solidFill>
                <a:latin typeface="Calibri"/>
                <a:cs typeface="Calibri"/>
              </a:rPr>
              <a:t> </a:t>
            </a:r>
            <a:r>
              <a:rPr sz="1400" i="1" spc="-10" dirty="0">
                <a:solidFill>
                  <a:srgbClr val="FFFFFF"/>
                </a:solidFill>
                <a:latin typeface="Calibri"/>
                <a:cs typeface="Calibri"/>
              </a:rPr>
              <a:t>Fake </a:t>
            </a:r>
            <a:r>
              <a:rPr sz="1400" i="1" spc="-305" dirty="0">
                <a:solidFill>
                  <a:srgbClr val="FFFFFF"/>
                </a:solidFill>
                <a:latin typeface="Calibri"/>
                <a:cs typeface="Calibri"/>
              </a:rPr>
              <a:t> </a:t>
            </a:r>
            <a:r>
              <a:rPr sz="1400" i="1" spc="-5" dirty="0">
                <a:solidFill>
                  <a:srgbClr val="FFFFFF"/>
                </a:solidFill>
                <a:latin typeface="Calibri"/>
                <a:cs typeface="Calibri"/>
              </a:rPr>
              <a:t>News-Dreieck </a:t>
            </a:r>
            <a:r>
              <a:rPr sz="1400" spc="-5" dirty="0">
                <a:solidFill>
                  <a:srgbClr val="FFFFFF"/>
                </a:solidFill>
                <a:latin typeface="Calibri"/>
                <a:cs typeface="Calibri"/>
              </a:rPr>
              <a:t>zeigt,</a:t>
            </a:r>
            <a:r>
              <a:rPr sz="1400" spc="5" dirty="0">
                <a:solidFill>
                  <a:srgbClr val="FFFFFF"/>
                </a:solidFill>
                <a:latin typeface="Calibri"/>
                <a:cs typeface="Calibri"/>
              </a:rPr>
              <a:t> </a:t>
            </a:r>
            <a:r>
              <a:rPr sz="1400" spc="-5" dirty="0">
                <a:solidFill>
                  <a:srgbClr val="FFFFFF"/>
                </a:solidFill>
                <a:latin typeface="Calibri"/>
                <a:cs typeface="Calibri"/>
              </a:rPr>
              <a:t>wie</a:t>
            </a:r>
            <a:r>
              <a:rPr sz="1400" dirty="0">
                <a:solidFill>
                  <a:srgbClr val="FFFFFF"/>
                </a:solidFill>
                <a:latin typeface="Calibri"/>
                <a:cs typeface="Calibri"/>
              </a:rPr>
              <a:t> </a:t>
            </a:r>
            <a:r>
              <a:rPr sz="1400" spc="-5" dirty="0">
                <a:solidFill>
                  <a:srgbClr val="FFFFFF"/>
                </a:solidFill>
                <a:latin typeface="Calibri"/>
                <a:cs typeface="Calibri"/>
              </a:rPr>
              <a:t>ein Feuer,</a:t>
            </a:r>
            <a:r>
              <a:rPr sz="1400" spc="5" dirty="0">
                <a:solidFill>
                  <a:srgbClr val="FFFFFF"/>
                </a:solidFill>
                <a:latin typeface="Calibri"/>
                <a:cs typeface="Calibri"/>
              </a:rPr>
              <a:t> </a:t>
            </a:r>
            <a:r>
              <a:rPr sz="1400" spc="-5" dirty="0">
                <a:solidFill>
                  <a:srgbClr val="FFFFFF"/>
                </a:solidFill>
                <a:latin typeface="Calibri"/>
                <a:cs typeface="Calibri"/>
              </a:rPr>
              <a:t>das drei</a:t>
            </a:r>
            <a:r>
              <a:rPr sz="1400" dirty="0">
                <a:solidFill>
                  <a:srgbClr val="FFFFFF"/>
                </a:solidFill>
                <a:latin typeface="Calibri"/>
                <a:cs typeface="Calibri"/>
              </a:rPr>
              <a:t> </a:t>
            </a:r>
            <a:r>
              <a:rPr sz="1400" spc="-5" dirty="0">
                <a:solidFill>
                  <a:srgbClr val="FFFFFF"/>
                </a:solidFill>
                <a:latin typeface="Calibri"/>
                <a:cs typeface="Calibri"/>
              </a:rPr>
              <a:t>Elemente</a:t>
            </a:r>
            <a:r>
              <a:rPr sz="1400" spc="5" dirty="0">
                <a:solidFill>
                  <a:srgbClr val="FFFFFF"/>
                </a:solidFill>
                <a:latin typeface="Calibri"/>
                <a:cs typeface="Calibri"/>
              </a:rPr>
              <a:t> </a:t>
            </a:r>
            <a:r>
              <a:rPr sz="1400" spc="-5" dirty="0">
                <a:solidFill>
                  <a:srgbClr val="FFFFFF"/>
                </a:solidFill>
                <a:latin typeface="Calibri"/>
                <a:cs typeface="Calibri"/>
              </a:rPr>
              <a:t>benötigt, </a:t>
            </a:r>
            <a:r>
              <a:rPr sz="1400" dirty="0">
                <a:solidFill>
                  <a:srgbClr val="FFFFFF"/>
                </a:solidFill>
                <a:latin typeface="Calibri"/>
                <a:cs typeface="Calibri"/>
              </a:rPr>
              <a:t> </a:t>
            </a:r>
            <a:r>
              <a:rPr sz="1400" spc="-5" dirty="0">
                <a:solidFill>
                  <a:srgbClr val="FFFFFF"/>
                </a:solidFill>
                <a:latin typeface="Calibri"/>
                <a:cs typeface="Calibri"/>
              </a:rPr>
              <a:t>um zu</a:t>
            </a:r>
            <a:r>
              <a:rPr sz="1400" spc="5" dirty="0">
                <a:solidFill>
                  <a:srgbClr val="FFFFFF"/>
                </a:solidFill>
                <a:latin typeface="Calibri"/>
                <a:cs typeface="Calibri"/>
              </a:rPr>
              <a:t> </a:t>
            </a:r>
            <a:r>
              <a:rPr sz="1400" spc="-10" dirty="0">
                <a:solidFill>
                  <a:srgbClr val="FFFFFF"/>
                </a:solidFill>
                <a:latin typeface="Calibri"/>
                <a:cs typeface="Calibri"/>
              </a:rPr>
              <a:t>brennen:</a:t>
            </a:r>
            <a:r>
              <a:rPr sz="1400" spc="-5" dirty="0">
                <a:solidFill>
                  <a:srgbClr val="FFFFFF"/>
                </a:solidFill>
                <a:latin typeface="Calibri"/>
                <a:cs typeface="Calibri"/>
              </a:rPr>
              <a:t> Sauerstoff,</a:t>
            </a:r>
            <a:r>
              <a:rPr sz="1400" spc="5" dirty="0">
                <a:solidFill>
                  <a:srgbClr val="FFFFFF"/>
                </a:solidFill>
                <a:latin typeface="Calibri"/>
                <a:cs typeface="Calibri"/>
              </a:rPr>
              <a:t> </a:t>
            </a:r>
            <a:r>
              <a:rPr sz="1400" spc="-5" dirty="0">
                <a:solidFill>
                  <a:srgbClr val="FFFFFF"/>
                </a:solidFill>
                <a:latin typeface="Calibri"/>
                <a:cs typeface="Calibri"/>
              </a:rPr>
              <a:t>Brennstoff</a:t>
            </a:r>
            <a:r>
              <a:rPr sz="1400" spc="5" dirty="0">
                <a:solidFill>
                  <a:srgbClr val="FFFFFF"/>
                </a:solidFill>
                <a:latin typeface="Calibri"/>
                <a:cs typeface="Calibri"/>
              </a:rPr>
              <a:t> </a:t>
            </a:r>
            <a:r>
              <a:rPr sz="1400" spc="-5" dirty="0">
                <a:solidFill>
                  <a:srgbClr val="FFFFFF"/>
                </a:solidFill>
                <a:latin typeface="Calibri"/>
                <a:cs typeface="Calibri"/>
              </a:rPr>
              <a:t>und Hitze;</a:t>
            </a:r>
            <a:r>
              <a:rPr sz="1400" spc="5" dirty="0">
                <a:solidFill>
                  <a:srgbClr val="FFFFFF"/>
                </a:solidFill>
                <a:latin typeface="Calibri"/>
                <a:cs typeface="Calibri"/>
              </a:rPr>
              <a:t> </a:t>
            </a:r>
            <a:r>
              <a:rPr sz="1400" spc="-5" dirty="0">
                <a:solidFill>
                  <a:srgbClr val="FFFFFF"/>
                </a:solidFill>
                <a:latin typeface="Calibri"/>
                <a:cs typeface="Calibri"/>
              </a:rPr>
              <a:t>Fake</a:t>
            </a:r>
            <a:r>
              <a:rPr sz="1400" dirty="0">
                <a:solidFill>
                  <a:srgbClr val="FFFFFF"/>
                </a:solidFill>
                <a:latin typeface="Calibri"/>
                <a:cs typeface="Calibri"/>
              </a:rPr>
              <a:t> </a:t>
            </a:r>
            <a:r>
              <a:rPr sz="1400" spc="-5" dirty="0">
                <a:solidFill>
                  <a:srgbClr val="FFFFFF"/>
                </a:solidFill>
                <a:latin typeface="Calibri"/>
                <a:cs typeface="Calibri"/>
              </a:rPr>
              <a:t>News </a:t>
            </a:r>
            <a:r>
              <a:rPr sz="1400" dirty="0">
                <a:solidFill>
                  <a:srgbClr val="FFFFFF"/>
                </a:solidFill>
                <a:latin typeface="Calibri"/>
                <a:cs typeface="Calibri"/>
              </a:rPr>
              <a:t> </a:t>
            </a:r>
            <a:r>
              <a:rPr sz="1400" spc="-5" dirty="0">
                <a:solidFill>
                  <a:srgbClr val="FFFFFF"/>
                </a:solidFill>
                <a:latin typeface="Calibri"/>
                <a:cs typeface="Calibri"/>
              </a:rPr>
              <a:t>werden</a:t>
            </a:r>
            <a:r>
              <a:rPr sz="1400" dirty="0">
                <a:solidFill>
                  <a:srgbClr val="FFFFFF"/>
                </a:solidFill>
                <a:latin typeface="Calibri"/>
                <a:cs typeface="Calibri"/>
              </a:rPr>
              <a:t> </a:t>
            </a:r>
            <a:r>
              <a:rPr sz="1400" spc="-5" dirty="0">
                <a:solidFill>
                  <a:srgbClr val="FFFFFF"/>
                </a:solidFill>
                <a:latin typeface="Calibri"/>
                <a:cs typeface="Calibri"/>
              </a:rPr>
              <a:t>durch Tools</a:t>
            </a:r>
            <a:r>
              <a:rPr sz="1400" dirty="0">
                <a:solidFill>
                  <a:srgbClr val="FFFFFF"/>
                </a:solidFill>
                <a:latin typeface="Calibri"/>
                <a:cs typeface="Calibri"/>
              </a:rPr>
              <a:t> </a:t>
            </a:r>
            <a:r>
              <a:rPr lang="de-AT" sz="1400" spc="-5" dirty="0">
                <a:solidFill>
                  <a:srgbClr val="FFFFFF"/>
                </a:solidFill>
                <a:latin typeface="Calibri"/>
                <a:cs typeface="Calibri"/>
              </a:rPr>
              <a:t>&amp;</a:t>
            </a:r>
            <a:r>
              <a:rPr sz="1400" spc="-5" dirty="0">
                <a:solidFill>
                  <a:srgbClr val="FFFFFF"/>
                </a:solidFill>
                <a:latin typeface="Calibri"/>
                <a:cs typeface="Calibri"/>
              </a:rPr>
              <a:t> </a:t>
            </a:r>
            <a:r>
              <a:rPr lang="de-AT" sz="1400" spc="-5" dirty="0">
                <a:solidFill>
                  <a:srgbClr val="FFFFFF"/>
                </a:solidFill>
                <a:latin typeface="Calibri"/>
                <a:cs typeface="Calibri"/>
              </a:rPr>
              <a:t>Dienste</a:t>
            </a:r>
            <a:r>
              <a:rPr sz="1400" spc="-5" dirty="0">
                <a:solidFill>
                  <a:srgbClr val="FFFFFF"/>
                </a:solidFill>
                <a:latin typeface="Calibri"/>
                <a:cs typeface="Calibri"/>
              </a:rPr>
              <a:t>,</a:t>
            </a:r>
            <a:r>
              <a:rPr sz="1400" dirty="0">
                <a:solidFill>
                  <a:srgbClr val="FFFFFF"/>
                </a:solidFill>
                <a:latin typeface="Calibri"/>
                <a:cs typeface="Calibri"/>
              </a:rPr>
              <a:t> </a:t>
            </a:r>
            <a:r>
              <a:rPr sz="1400" spc="-5" dirty="0">
                <a:solidFill>
                  <a:srgbClr val="FFFFFF"/>
                </a:solidFill>
                <a:latin typeface="Calibri"/>
                <a:cs typeface="Calibri"/>
              </a:rPr>
              <a:t>Motivation</a:t>
            </a:r>
            <a:r>
              <a:rPr sz="1400" dirty="0">
                <a:solidFill>
                  <a:srgbClr val="FFFFFF"/>
                </a:solidFill>
                <a:latin typeface="Calibri"/>
                <a:cs typeface="Calibri"/>
              </a:rPr>
              <a:t> </a:t>
            </a:r>
            <a:r>
              <a:rPr sz="1400" spc="-5" dirty="0">
                <a:solidFill>
                  <a:srgbClr val="FFFFFF"/>
                </a:solidFill>
                <a:latin typeface="Calibri"/>
                <a:cs typeface="Calibri"/>
              </a:rPr>
              <a:t>und soziale </a:t>
            </a:r>
            <a:r>
              <a:rPr sz="1400" dirty="0">
                <a:solidFill>
                  <a:srgbClr val="FFFFFF"/>
                </a:solidFill>
                <a:latin typeface="Calibri"/>
                <a:cs typeface="Calibri"/>
              </a:rPr>
              <a:t> </a:t>
            </a:r>
            <a:r>
              <a:rPr sz="1400" spc="-5" dirty="0">
                <a:solidFill>
                  <a:srgbClr val="FFFFFF"/>
                </a:solidFill>
                <a:latin typeface="Calibri"/>
                <a:cs typeface="Calibri"/>
              </a:rPr>
              <a:t>Netzwerke</a:t>
            </a:r>
            <a:r>
              <a:rPr sz="1400" dirty="0">
                <a:solidFill>
                  <a:srgbClr val="FFFFFF"/>
                </a:solidFill>
                <a:latin typeface="Calibri"/>
                <a:cs typeface="Calibri"/>
              </a:rPr>
              <a:t> </a:t>
            </a:r>
            <a:r>
              <a:rPr sz="1400" spc="-5" dirty="0">
                <a:solidFill>
                  <a:srgbClr val="FFFFFF"/>
                </a:solidFill>
                <a:latin typeface="Calibri"/>
                <a:cs typeface="Calibri"/>
              </a:rPr>
              <a:t>angeheizt</a:t>
            </a:r>
            <a:r>
              <a:rPr sz="1400" dirty="0">
                <a:solidFill>
                  <a:srgbClr val="FFFFFF"/>
                </a:solidFill>
                <a:latin typeface="Calibri"/>
                <a:cs typeface="Calibri"/>
              </a:rPr>
              <a:t> </a:t>
            </a:r>
            <a:r>
              <a:rPr sz="1400" i="1" spc="-5" dirty="0">
                <a:solidFill>
                  <a:srgbClr val="FFFFFF"/>
                </a:solidFill>
                <a:latin typeface="Calibri"/>
                <a:cs typeface="Calibri"/>
              </a:rPr>
              <a:t>(Trend</a:t>
            </a:r>
            <a:r>
              <a:rPr sz="1400" i="1" dirty="0">
                <a:solidFill>
                  <a:srgbClr val="FFFFFF"/>
                </a:solidFill>
                <a:latin typeface="Calibri"/>
                <a:cs typeface="Calibri"/>
              </a:rPr>
              <a:t> </a:t>
            </a:r>
            <a:r>
              <a:rPr sz="1400" i="1" spc="-5" dirty="0">
                <a:solidFill>
                  <a:srgbClr val="FFFFFF"/>
                </a:solidFill>
                <a:latin typeface="Calibri"/>
                <a:cs typeface="Calibri"/>
              </a:rPr>
              <a:t>Micro, 2017)</a:t>
            </a:r>
            <a:r>
              <a:rPr sz="1400" spc="-5" dirty="0">
                <a:solidFill>
                  <a:srgbClr val="FFFFFF"/>
                </a:solidFill>
                <a:latin typeface="Calibri"/>
                <a:cs typeface="Calibri"/>
              </a:rPr>
              <a:t>.</a:t>
            </a:r>
            <a:endParaRPr sz="1400" dirty="0">
              <a:latin typeface="Calibri"/>
              <a:cs typeface="Calibri"/>
            </a:endParaRPr>
          </a:p>
        </p:txBody>
      </p:sp>
      <p:sp>
        <p:nvSpPr>
          <p:cNvPr id="5" name="object 5"/>
          <p:cNvSpPr txBox="1"/>
          <p:nvPr/>
        </p:nvSpPr>
        <p:spPr>
          <a:xfrm>
            <a:off x="1147761" y="4400550"/>
            <a:ext cx="1323340" cy="147320"/>
          </a:xfrm>
          <a:prstGeom prst="rect">
            <a:avLst/>
          </a:prstGeom>
        </p:spPr>
        <p:txBody>
          <a:bodyPr vert="horz" wrap="square" lIns="0" tIns="12065" rIns="0" bIns="0" rtlCol="0">
            <a:spAutoFit/>
          </a:bodyPr>
          <a:lstStyle/>
          <a:p>
            <a:pPr marL="12700">
              <a:lnSpc>
                <a:spcPct val="100000"/>
              </a:lnSpc>
              <a:spcBef>
                <a:spcPts val="95"/>
              </a:spcBef>
            </a:pPr>
            <a:r>
              <a:rPr sz="800" spc="-75" dirty="0">
                <a:solidFill>
                  <a:srgbClr val="FFFFFF"/>
                </a:solidFill>
                <a:latin typeface="Lucida Sans Unicode"/>
                <a:cs typeface="Lucida Sans Unicode"/>
              </a:rPr>
              <a:t>Abb.</a:t>
            </a:r>
            <a:r>
              <a:rPr sz="800" spc="-35" dirty="0">
                <a:solidFill>
                  <a:srgbClr val="FFFFFF"/>
                </a:solidFill>
                <a:latin typeface="Lucida Sans Unicode"/>
                <a:cs typeface="Lucida Sans Unicode"/>
              </a:rPr>
              <a:t> </a:t>
            </a:r>
            <a:r>
              <a:rPr sz="800" spc="-80" dirty="0">
                <a:solidFill>
                  <a:srgbClr val="FFFFFF"/>
                </a:solidFill>
                <a:latin typeface="Lucida Sans Unicode"/>
                <a:cs typeface="Lucida Sans Unicode"/>
              </a:rPr>
              <a:t>1</a:t>
            </a:r>
            <a:r>
              <a:rPr sz="800" spc="-30" dirty="0">
                <a:solidFill>
                  <a:srgbClr val="FFFFFF"/>
                </a:solidFill>
                <a:latin typeface="Lucida Sans Unicode"/>
                <a:cs typeface="Lucida Sans Unicode"/>
              </a:rPr>
              <a:t> </a:t>
            </a:r>
            <a:r>
              <a:rPr sz="800" spc="-80" dirty="0">
                <a:solidFill>
                  <a:srgbClr val="FFFFFF"/>
                </a:solidFill>
                <a:latin typeface="Lucida Sans Unicode"/>
                <a:cs typeface="Lucida Sans Unicode"/>
              </a:rPr>
              <a:t>Das</a:t>
            </a:r>
            <a:r>
              <a:rPr sz="800" spc="-30" dirty="0">
                <a:solidFill>
                  <a:srgbClr val="FFFFFF"/>
                </a:solidFill>
                <a:latin typeface="Lucida Sans Unicode"/>
                <a:cs typeface="Lucida Sans Unicode"/>
              </a:rPr>
              <a:t> </a:t>
            </a:r>
            <a:r>
              <a:rPr sz="800" spc="-85" dirty="0">
                <a:solidFill>
                  <a:srgbClr val="FFFFFF"/>
                </a:solidFill>
                <a:latin typeface="Lucida Sans Unicode"/>
                <a:cs typeface="Lucida Sans Unicode"/>
              </a:rPr>
              <a:t>Fake-News-Dreieck</a:t>
            </a:r>
            <a:endParaRPr sz="800" dirty="0">
              <a:latin typeface="Lucida Sans Unicode"/>
              <a:cs typeface="Lucida Sans Unicode"/>
            </a:endParaRPr>
          </a:p>
        </p:txBody>
      </p:sp>
      <p:sp>
        <p:nvSpPr>
          <p:cNvPr id="6" name="object 6"/>
          <p:cNvSpPr txBox="1"/>
          <p:nvPr/>
        </p:nvSpPr>
        <p:spPr>
          <a:xfrm>
            <a:off x="3686495" y="3299446"/>
            <a:ext cx="5027295" cy="1304844"/>
          </a:xfrm>
          <a:prstGeom prst="rect">
            <a:avLst/>
          </a:prstGeom>
        </p:spPr>
        <p:txBody>
          <a:bodyPr vert="horz" wrap="square" lIns="0" tIns="12065" rIns="0" bIns="0" rtlCol="0">
            <a:spAutoFit/>
          </a:bodyPr>
          <a:lstStyle/>
          <a:p>
            <a:pPr marL="368300" marR="5080" indent="-356235">
              <a:lnSpc>
                <a:spcPct val="100000"/>
              </a:lnSpc>
              <a:spcBef>
                <a:spcPts val="95"/>
              </a:spcBef>
              <a:buFont typeface="Wingdings"/>
              <a:buChar char=""/>
              <a:tabLst>
                <a:tab pos="368300" algn="l"/>
                <a:tab pos="368935" algn="l"/>
              </a:tabLst>
            </a:pPr>
            <a:r>
              <a:rPr lang="de-DE" sz="1400" spc="-5" dirty="0">
                <a:solidFill>
                  <a:srgbClr val="FFFFFF"/>
                </a:solidFill>
                <a:latin typeface="Calibri"/>
                <a:cs typeface="Calibri"/>
              </a:rPr>
              <a:t>Tools und Dienste, die Nachrichten über soziale Netzwerke weltweit verbreiten und manipulieren, betreiben Propaganda auf globaler Ebene. Diese Plattformen verwenden oft von Betrüger*innen entwickelte Techniken, um Nutzer*innen zum Ansehen, Liken, Kommentieren und Teilen von Informationen zu verleiten. </a:t>
            </a:r>
            <a:endParaRPr sz="1400" dirty="0">
              <a:latin typeface="Calibri"/>
              <a:cs typeface="Calibri"/>
            </a:endParaRPr>
          </a:p>
        </p:txBody>
      </p:sp>
      <p:grpSp>
        <p:nvGrpSpPr>
          <p:cNvPr id="7" name="object 7"/>
          <p:cNvGrpSpPr/>
          <p:nvPr/>
        </p:nvGrpSpPr>
        <p:grpSpPr>
          <a:xfrm>
            <a:off x="182879" y="88900"/>
            <a:ext cx="8822055" cy="4192270"/>
            <a:chOff x="182879" y="88900"/>
            <a:chExt cx="8822055" cy="4192270"/>
          </a:xfrm>
        </p:grpSpPr>
        <p:pic>
          <p:nvPicPr>
            <p:cNvPr id="8" name="object 8"/>
            <p:cNvPicPr/>
            <p:nvPr/>
          </p:nvPicPr>
          <p:blipFill>
            <a:blip r:embed="rId3" cstate="print"/>
            <a:stretch>
              <a:fillRect/>
            </a:stretch>
          </p:blipFill>
          <p:spPr>
            <a:xfrm>
              <a:off x="182879" y="112141"/>
              <a:ext cx="1708658" cy="470535"/>
            </a:xfrm>
            <a:prstGeom prst="rect">
              <a:avLst/>
            </a:prstGeom>
          </p:spPr>
        </p:pic>
        <p:sp>
          <p:nvSpPr>
            <p:cNvPr id="9" name="object 9"/>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4" cstate="print"/>
            <a:stretch>
              <a:fillRect/>
            </a:stretch>
          </p:blipFill>
          <p:spPr>
            <a:xfrm>
              <a:off x="8195945" y="212725"/>
              <a:ext cx="765175" cy="608329"/>
            </a:xfrm>
            <a:prstGeom prst="rect">
              <a:avLst/>
            </a:prstGeom>
          </p:spPr>
        </p:pic>
        <p:pic>
          <p:nvPicPr>
            <p:cNvPr id="11" name="object 11"/>
            <p:cNvPicPr/>
            <p:nvPr/>
          </p:nvPicPr>
          <p:blipFill>
            <a:blip r:embed="rId5" cstate="print"/>
            <a:stretch>
              <a:fillRect/>
            </a:stretch>
          </p:blipFill>
          <p:spPr>
            <a:xfrm>
              <a:off x="675004" y="2345867"/>
              <a:ext cx="2268855" cy="1935099"/>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041905" y="661923"/>
            <a:ext cx="5283200" cy="579755"/>
          </a:xfrm>
          <a:prstGeom prst="rect">
            <a:avLst/>
          </a:prstGeom>
        </p:spPr>
        <p:txBody>
          <a:bodyPr vert="horz" wrap="square" lIns="0" tIns="6985" rIns="0" bIns="0" rtlCol="0">
            <a:spAutoFit/>
          </a:bodyPr>
          <a:lstStyle/>
          <a:p>
            <a:pPr marL="1765935" marR="5080" indent="-1753870">
              <a:lnSpc>
                <a:spcPct val="101899"/>
              </a:lnSpc>
              <a:spcBef>
                <a:spcPts val="55"/>
              </a:spcBef>
            </a:pPr>
            <a:r>
              <a:rPr spc="-5" dirty="0"/>
              <a:t>GEFAHREN DER VERBREITUNG VON </a:t>
            </a:r>
            <a:r>
              <a:rPr dirty="0"/>
              <a:t>FAKE NEWS IN </a:t>
            </a:r>
            <a:r>
              <a:rPr spc="-5" dirty="0"/>
              <a:t>DEN </a:t>
            </a:r>
            <a:r>
              <a:rPr spc="-395" dirty="0"/>
              <a:t> </a:t>
            </a:r>
            <a:r>
              <a:rPr dirty="0"/>
              <a:t>SOZIALEN</a:t>
            </a:r>
            <a:r>
              <a:rPr spc="-15" dirty="0"/>
              <a:t> MEDIEN</a:t>
            </a:r>
          </a:p>
        </p:txBody>
      </p:sp>
      <p:sp>
        <p:nvSpPr>
          <p:cNvPr id="4" name="object 4"/>
          <p:cNvSpPr txBox="1"/>
          <p:nvPr/>
        </p:nvSpPr>
        <p:spPr>
          <a:xfrm>
            <a:off x="3708400" y="1830831"/>
            <a:ext cx="4932680" cy="2730235"/>
          </a:xfrm>
          <a:prstGeom prst="rect">
            <a:avLst/>
          </a:prstGeom>
        </p:spPr>
        <p:txBody>
          <a:bodyPr vert="horz" wrap="square" lIns="0" tIns="13970" rIns="0" bIns="0" rtlCol="0">
            <a:spAutoFit/>
          </a:bodyPr>
          <a:lstStyle/>
          <a:p>
            <a:pPr marL="367665" marR="5080" indent="-355600">
              <a:lnSpc>
                <a:spcPct val="99600"/>
              </a:lnSpc>
              <a:spcBef>
                <a:spcPts val="110"/>
              </a:spcBef>
            </a:pPr>
            <a:r>
              <a:rPr lang="de-AT" sz="1600" spc="-5" dirty="0">
                <a:solidFill>
                  <a:srgbClr val="FFFFFF"/>
                </a:solidFill>
                <a:latin typeface="Calibri"/>
                <a:cs typeface="Calibri"/>
              </a:rPr>
              <a:t>	</a:t>
            </a:r>
            <a:r>
              <a:rPr sz="1600" spc="-5" dirty="0">
                <a:solidFill>
                  <a:srgbClr val="FFFFFF"/>
                </a:solidFill>
                <a:latin typeface="Calibri"/>
                <a:cs typeface="Calibri"/>
              </a:rPr>
              <a:t>Die Wirkung</a:t>
            </a:r>
            <a:r>
              <a:rPr sz="1600" dirty="0">
                <a:solidFill>
                  <a:srgbClr val="FFFFFF"/>
                </a:solidFill>
                <a:latin typeface="Calibri"/>
                <a:cs typeface="Calibri"/>
              </a:rPr>
              <a:t> </a:t>
            </a:r>
            <a:r>
              <a:rPr sz="1600" spc="-5" dirty="0">
                <a:solidFill>
                  <a:srgbClr val="FFFFFF"/>
                </a:solidFill>
                <a:latin typeface="Calibri"/>
                <a:cs typeface="Calibri"/>
              </a:rPr>
              <a:t>der Verbreitung</a:t>
            </a:r>
            <a:r>
              <a:rPr sz="1600" dirty="0">
                <a:solidFill>
                  <a:srgbClr val="FFFFFF"/>
                </a:solidFill>
                <a:latin typeface="Calibri"/>
                <a:cs typeface="Calibri"/>
              </a:rPr>
              <a:t> von</a:t>
            </a:r>
            <a:r>
              <a:rPr sz="1600" spc="-5" dirty="0">
                <a:solidFill>
                  <a:srgbClr val="FFFFFF"/>
                </a:solidFill>
                <a:latin typeface="Calibri"/>
                <a:cs typeface="Calibri"/>
              </a:rPr>
              <a:t> Fake</a:t>
            </a:r>
            <a:r>
              <a:rPr sz="1600" dirty="0">
                <a:solidFill>
                  <a:srgbClr val="FFFFFF"/>
                </a:solidFill>
                <a:latin typeface="Calibri"/>
                <a:cs typeface="Calibri"/>
              </a:rPr>
              <a:t> </a:t>
            </a:r>
            <a:r>
              <a:rPr sz="1600" spc="-5" dirty="0">
                <a:solidFill>
                  <a:srgbClr val="FFFFFF"/>
                </a:solidFill>
                <a:latin typeface="Calibri"/>
                <a:cs typeface="Calibri"/>
              </a:rPr>
              <a:t>News</a:t>
            </a:r>
            <a:r>
              <a:rPr sz="1600" spc="5" dirty="0">
                <a:solidFill>
                  <a:srgbClr val="FFFFFF"/>
                </a:solidFill>
                <a:latin typeface="Calibri"/>
                <a:cs typeface="Calibri"/>
              </a:rPr>
              <a:t> </a:t>
            </a:r>
            <a:r>
              <a:rPr sz="1600" spc="-5" dirty="0">
                <a:solidFill>
                  <a:srgbClr val="FFFFFF"/>
                </a:solidFill>
                <a:latin typeface="Calibri"/>
                <a:cs typeface="Calibri"/>
              </a:rPr>
              <a:t>hängt</a:t>
            </a:r>
            <a:r>
              <a:rPr sz="1600" spc="5" dirty="0">
                <a:solidFill>
                  <a:srgbClr val="FFFFFF"/>
                </a:solidFill>
                <a:latin typeface="Calibri"/>
                <a:cs typeface="Calibri"/>
              </a:rPr>
              <a:t> </a:t>
            </a:r>
            <a:r>
              <a:rPr sz="1600" spc="-5" dirty="0">
                <a:solidFill>
                  <a:srgbClr val="FFFFFF"/>
                </a:solidFill>
                <a:latin typeface="Calibri"/>
                <a:cs typeface="Calibri"/>
              </a:rPr>
              <a:t>letztlich </a:t>
            </a:r>
            <a:r>
              <a:rPr sz="1600" dirty="0">
                <a:solidFill>
                  <a:srgbClr val="FFFFFF"/>
                </a:solidFill>
                <a:latin typeface="Calibri"/>
                <a:cs typeface="Calibri"/>
              </a:rPr>
              <a:t> </a:t>
            </a:r>
            <a:r>
              <a:rPr sz="1600" spc="-5" dirty="0">
                <a:solidFill>
                  <a:srgbClr val="FFFFFF"/>
                </a:solidFill>
                <a:latin typeface="Calibri"/>
                <a:cs typeface="Calibri"/>
              </a:rPr>
              <a:t>davon ab,</a:t>
            </a:r>
            <a:r>
              <a:rPr sz="1600" spc="5" dirty="0">
                <a:solidFill>
                  <a:srgbClr val="FFFFFF"/>
                </a:solidFill>
                <a:latin typeface="Calibri"/>
                <a:cs typeface="Calibri"/>
              </a:rPr>
              <a:t> </a:t>
            </a:r>
            <a:r>
              <a:rPr sz="1600" dirty="0">
                <a:solidFill>
                  <a:srgbClr val="FFFFFF"/>
                </a:solidFill>
                <a:latin typeface="Calibri"/>
                <a:cs typeface="Calibri"/>
              </a:rPr>
              <a:t>wie</a:t>
            </a:r>
            <a:r>
              <a:rPr sz="1600" spc="5" dirty="0">
                <a:solidFill>
                  <a:srgbClr val="FFFFFF"/>
                </a:solidFill>
                <a:latin typeface="Calibri"/>
                <a:cs typeface="Calibri"/>
              </a:rPr>
              <a:t> </a:t>
            </a:r>
            <a:r>
              <a:rPr sz="1600" spc="-5" dirty="0">
                <a:solidFill>
                  <a:srgbClr val="FFFFFF"/>
                </a:solidFill>
                <a:latin typeface="Calibri"/>
                <a:cs typeface="Calibri"/>
              </a:rPr>
              <a:t>sehr</a:t>
            </a:r>
            <a:r>
              <a:rPr sz="1600" spc="5" dirty="0">
                <a:solidFill>
                  <a:srgbClr val="FFFFFF"/>
                </a:solidFill>
                <a:latin typeface="Calibri"/>
                <a:cs typeface="Calibri"/>
              </a:rPr>
              <a:t> </a:t>
            </a:r>
            <a:r>
              <a:rPr sz="1600" spc="-5" dirty="0">
                <a:solidFill>
                  <a:srgbClr val="FFFFFF"/>
                </a:solidFill>
                <a:latin typeface="Calibri"/>
                <a:cs typeface="Calibri"/>
              </a:rPr>
              <a:t>sie</a:t>
            </a:r>
            <a:r>
              <a:rPr sz="1600" spc="5" dirty="0">
                <a:solidFill>
                  <a:srgbClr val="FFFFFF"/>
                </a:solidFill>
                <a:latin typeface="Calibri"/>
                <a:cs typeface="Calibri"/>
              </a:rPr>
              <a:t> </a:t>
            </a:r>
            <a:r>
              <a:rPr sz="1600" spc="-5" dirty="0">
                <a:solidFill>
                  <a:srgbClr val="FFFFFF"/>
                </a:solidFill>
                <a:latin typeface="Calibri"/>
                <a:cs typeface="Calibri"/>
              </a:rPr>
              <a:t>Menschen,</a:t>
            </a:r>
            <a:r>
              <a:rPr sz="1600" dirty="0">
                <a:solidFill>
                  <a:srgbClr val="FFFFFF"/>
                </a:solidFill>
                <a:latin typeface="Calibri"/>
                <a:cs typeface="Calibri"/>
              </a:rPr>
              <a:t> </a:t>
            </a:r>
            <a:r>
              <a:rPr sz="1600" spc="-5" dirty="0">
                <a:solidFill>
                  <a:srgbClr val="FFFFFF"/>
                </a:solidFill>
                <a:latin typeface="Calibri"/>
                <a:cs typeface="Calibri"/>
              </a:rPr>
              <a:t>Gemeinschaften</a:t>
            </a:r>
            <a:r>
              <a:rPr sz="1600" dirty="0">
                <a:solidFill>
                  <a:srgbClr val="FFFFFF"/>
                </a:solidFill>
                <a:latin typeface="Calibri"/>
                <a:cs typeface="Calibri"/>
              </a:rPr>
              <a:t> </a:t>
            </a:r>
            <a:r>
              <a:rPr sz="1600" spc="-5" dirty="0">
                <a:solidFill>
                  <a:srgbClr val="FFFFFF"/>
                </a:solidFill>
                <a:latin typeface="Calibri"/>
                <a:cs typeface="Calibri"/>
              </a:rPr>
              <a:t>und </a:t>
            </a:r>
            <a:r>
              <a:rPr sz="1600" spc="-350" dirty="0">
                <a:solidFill>
                  <a:srgbClr val="FFFFFF"/>
                </a:solidFill>
                <a:latin typeface="Calibri"/>
                <a:cs typeface="Calibri"/>
              </a:rPr>
              <a:t> </a:t>
            </a:r>
            <a:r>
              <a:rPr sz="1600" dirty="0">
                <a:solidFill>
                  <a:srgbClr val="FFFFFF"/>
                </a:solidFill>
                <a:latin typeface="Calibri"/>
                <a:cs typeface="Calibri"/>
              </a:rPr>
              <a:t>Bewegungen </a:t>
            </a:r>
            <a:r>
              <a:rPr sz="1600" spc="-5" dirty="0">
                <a:solidFill>
                  <a:srgbClr val="FFFFFF"/>
                </a:solidFill>
                <a:latin typeface="Calibri"/>
                <a:cs typeface="Calibri"/>
              </a:rPr>
              <a:t>beeinflusst. </a:t>
            </a:r>
            <a:r>
              <a:rPr sz="1600" dirty="0">
                <a:solidFill>
                  <a:srgbClr val="FFFFFF"/>
                </a:solidFill>
                <a:latin typeface="Calibri"/>
                <a:cs typeface="Calibri"/>
              </a:rPr>
              <a:t>In </a:t>
            </a:r>
            <a:r>
              <a:rPr sz="1600" spc="-5" dirty="0">
                <a:solidFill>
                  <a:srgbClr val="FFFFFF"/>
                </a:solidFill>
                <a:latin typeface="Calibri"/>
                <a:cs typeface="Calibri"/>
              </a:rPr>
              <a:t>letzter Zeit hat die</a:t>
            </a:r>
            <a:r>
              <a:rPr sz="1600" dirty="0">
                <a:solidFill>
                  <a:srgbClr val="FFFFFF"/>
                </a:solidFill>
                <a:latin typeface="Calibri"/>
                <a:cs typeface="Calibri"/>
              </a:rPr>
              <a:t> </a:t>
            </a:r>
            <a:r>
              <a:rPr sz="1600" spc="-5" dirty="0">
                <a:solidFill>
                  <a:srgbClr val="FFFFFF"/>
                </a:solidFill>
                <a:latin typeface="Calibri"/>
                <a:cs typeface="Calibri"/>
              </a:rPr>
              <a:t>Verbreitung</a:t>
            </a:r>
            <a:r>
              <a:rPr sz="1600" spc="-15" dirty="0">
                <a:solidFill>
                  <a:srgbClr val="FFFFFF"/>
                </a:solidFill>
                <a:latin typeface="Calibri"/>
                <a:cs typeface="Calibri"/>
              </a:rPr>
              <a:t> </a:t>
            </a:r>
            <a:r>
              <a:rPr sz="1600" dirty="0">
                <a:solidFill>
                  <a:srgbClr val="FFFFFF"/>
                </a:solidFill>
                <a:latin typeface="Calibri"/>
                <a:cs typeface="Calibri"/>
              </a:rPr>
              <a:t>von</a:t>
            </a:r>
            <a:r>
              <a:rPr sz="1600" spc="-15" dirty="0">
                <a:solidFill>
                  <a:srgbClr val="FFFFFF"/>
                </a:solidFill>
                <a:latin typeface="Calibri"/>
                <a:cs typeface="Calibri"/>
              </a:rPr>
              <a:t> </a:t>
            </a:r>
            <a:r>
              <a:rPr sz="1600" spc="-5" dirty="0">
                <a:solidFill>
                  <a:srgbClr val="FFFFFF"/>
                </a:solidFill>
                <a:latin typeface="Calibri"/>
                <a:cs typeface="Calibri"/>
              </a:rPr>
              <a:t>Fake</a:t>
            </a:r>
            <a:r>
              <a:rPr sz="1600" spc="-10" dirty="0">
                <a:solidFill>
                  <a:srgbClr val="FFFFFF"/>
                </a:solidFill>
                <a:latin typeface="Calibri"/>
                <a:cs typeface="Calibri"/>
              </a:rPr>
              <a:t> </a:t>
            </a:r>
            <a:r>
              <a:rPr sz="1600" spc="-5" dirty="0">
                <a:solidFill>
                  <a:srgbClr val="FFFFFF"/>
                </a:solidFill>
                <a:latin typeface="Calibri"/>
                <a:cs typeface="Calibri"/>
              </a:rPr>
              <a:t>News im Internet</a:t>
            </a:r>
            <a:r>
              <a:rPr sz="1600" spc="-10" dirty="0">
                <a:solidFill>
                  <a:srgbClr val="FFFFFF"/>
                </a:solidFill>
                <a:latin typeface="Calibri"/>
                <a:cs typeface="Calibri"/>
              </a:rPr>
              <a:t> </a:t>
            </a:r>
            <a:r>
              <a:rPr sz="1600" spc="-5" dirty="0">
                <a:solidFill>
                  <a:srgbClr val="FFFFFF"/>
                </a:solidFill>
                <a:latin typeface="Calibri"/>
                <a:cs typeface="Calibri"/>
              </a:rPr>
              <a:t>zugenommen;</a:t>
            </a:r>
            <a:endParaRPr sz="1600" dirty="0">
              <a:latin typeface="Calibri"/>
              <a:cs typeface="Calibri"/>
            </a:endParaRPr>
          </a:p>
          <a:p>
            <a:pPr marL="824865" indent="-355600">
              <a:lnSpc>
                <a:spcPts val="1795"/>
              </a:lnSpc>
              <a:buSzPct val="125000"/>
              <a:buFont typeface="Times New Roman"/>
              <a:buChar char="○"/>
              <a:tabLst>
                <a:tab pos="824865" algn="l"/>
                <a:tab pos="825500" algn="l"/>
              </a:tabLst>
            </a:pPr>
            <a:r>
              <a:rPr sz="1600" spc="-15" dirty="0">
                <a:solidFill>
                  <a:srgbClr val="FFFFFF"/>
                </a:solidFill>
                <a:latin typeface="Calibri"/>
                <a:cs typeface="Calibri"/>
              </a:rPr>
              <a:t>Proteste</a:t>
            </a:r>
            <a:endParaRPr sz="1600" dirty="0">
              <a:latin typeface="Calibri"/>
              <a:cs typeface="Calibri"/>
            </a:endParaRPr>
          </a:p>
          <a:p>
            <a:pPr marL="824865" indent="-355600">
              <a:lnSpc>
                <a:spcPts val="1900"/>
              </a:lnSpc>
              <a:buSzPct val="125000"/>
              <a:buFont typeface="Times New Roman"/>
              <a:buChar char="○"/>
              <a:tabLst>
                <a:tab pos="824865" algn="l"/>
                <a:tab pos="825500" algn="l"/>
              </a:tabLst>
            </a:pPr>
            <a:r>
              <a:rPr sz="1600" spc="-15" dirty="0">
                <a:solidFill>
                  <a:srgbClr val="FFFFFF"/>
                </a:solidFill>
                <a:latin typeface="Calibri"/>
                <a:cs typeface="Calibri"/>
              </a:rPr>
              <a:t>Massenversammlungen</a:t>
            </a:r>
            <a:endParaRPr sz="1600" dirty="0">
              <a:latin typeface="Calibri"/>
              <a:cs typeface="Calibri"/>
            </a:endParaRPr>
          </a:p>
          <a:p>
            <a:pPr marL="824865" indent="-355600">
              <a:lnSpc>
                <a:spcPct val="100000"/>
              </a:lnSpc>
              <a:buSzPct val="125000"/>
              <a:buFont typeface="Times New Roman"/>
              <a:buChar char="○"/>
              <a:tabLst>
                <a:tab pos="824865" algn="l"/>
                <a:tab pos="825500" algn="l"/>
              </a:tabLst>
            </a:pPr>
            <a:r>
              <a:rPr sz="1600" spc="-15" dirty="0">
                <a:solidFill>
                  <a:srgbClr val="FFFFFF"/>
                </a:solidFill>
                <a:latin typeface="Calibri"/>
                <a:cs typeface="Calibri"/>
              </a:rPr>
              <a:t>Anti-Masken-Proteste</a:t>
            </a:r>
            <a:endParaRPr sz="1600" dirty="0">
              <a:latin typeface="Calibri"/>
              <a:cs typeface="Calibri"/>
            </a:endParaRPr>
          </a:p>
          <a:p>
            <a:pPr marL="824865" indent="-355600">
              <a:lnSpc>
                <a:spcPct val="100000"/>
              </a:lnSpc>
              <a:buSzPct val="125000"/>
              <a:buFont typeface="Times New Roman"/>
              <a:buChar char="○"/>
              <a:tabLst>
                <a:tab pos="824865" algn="l"/>
                <a:tab pos="825500" algn="l"/>
              </a:tabLst>
            </a:pPr>
            <a:r>
              <a:rPr sz="1600" spc="-45" dirty="0">
                <a:solidFill>
                  <a:srgbClr val="FFFFFF"/>
                </a:solidFill>
                <a:latin typeface="Calibri"/>
                <a:cs typeface="Calibri"/>
              </a:rPr>
              <a:t>Anti-BLM</a:t>
            </a:r>
            <a:endParaRPr sz="1600" dirty="0">
              <a:latin typeface="Calibri"/>
              <a:cs typeface="Calibri"/>
            </a:endParaRPr>
          </a:p>
          <a:p>
            <a:pPr marL="824865" indent="-355600">
              <a:lnSpc>
                <a:spcPct val="100000"/>
              </a:lnSpc>
              <a:buSzPct val="125000"/>
              <a:buFont typeface="Times New Roman"/>
              <a:buChar char="○"/>
              <a:tabLst>
                <a:tab pos="824865" algn="l"/>
                <a:tab pos="825500" algn="l"/>
              </a:tabLst>
            </a:pPr>
            <a:r>
              <a:rPr sz="1600" spc="-5" dirty="0">
                <a:solidFill>
                  <a:srgbClr val="FFFFFF"/>
                </a:solidFill>
                <a:latin typeface="Calibri"/>
                <a:cs typeface="Calibri"/>
              </a:rPr>
              <a:t>Rassistische</a:t>
            </a:r>
            <a:r>
              <a:rPr sz="1600" spc="-10" dirty="0">
                <a:solidFill>
                  <a:srgbClr val="FFFFFF"/>
                </a:solidFill>
                <a:latin typeface="Calibri"/>
                <a:cs typeface="Calibri"/>
              </a:rPr>
              <a:t> </a:t>
            </a:r>
            <a:r>
              <a:rPr sz="1600" spc="-15" dirty="0">
                <a:solidFill>
                  <a:srgbClr val="FFFFFF"/>
                </a:solidFill>
                <a:latin typeface="Calibri"/>
                <a:cs typeface="Calibri"/>
              </a:rPr>
              <a:t>Angriffe</a:t>
            </a:r>
            <a:r>
              <a:rPr sz="1600" spc="-30" dirty="0">
                <a:solidFill>
                  <a:srgbClr val="FFFFFF"/>
                </a:solidFill>
                <a:latin typeface="Calibri"/>
                <a:cs typeface="Calibri"/>
              </a:rPr>
              <a:t> </a:t>
            </a:r>
            <a:r>
              <a:rPr sz="1600" spc="-5" dirty="0">
                <a:solidFill>
                  <a:srgbClr val="FFFFFF"/>
                </a:solidFill>
                <a:latin typeface="Calibri"/>
                <a:cs typeface="Calibri"/>
              </a:rPr>
              <a:t>auf</a:t>
            </a:r>
            <a:r>
              <a:rPr sz="1600" spc="-35" dirty="0">
                <a:solidFill>
                  <a:srgbClr val="FFFFFF"/>
                </a:solidFill>
                <a:latin typeface="Calibri"/>
                <a:cs typeface="Calibri"/>
              </a:rPr>
              <a:t> </a:t>
            </a:r>
            <a:r>
              <a:rPr sz="1600" dirty="0">
                <a:solidFill>
                  <a:srgbClr val="FFFFFF"/>
                </a:solidFill>
                <a:latin typeface="Calibri"/>
                <a:cs typeface="Calibri"/>
              </a:rPr>
              <a:t>Asiaten</a:t>
            </a:r>
            <a:endParaRPr sz="1600" dirty="0">
              <a:latin typeface="Calibri"/>
              <a:cs typeface="Calibri"/>
            </a:endParaRPr>
          </a:p>
          <a:p>
            <a:pPr marL="824865" indent="-355600">
              <a:lnSpc>
                <a:spcPct val="100000"/>
              </a:lnSpc>
              <a:spcBef>
                <a:spcPts val="150"/>
              </a:spcBef>
              <a:buSzPct val="125000"/>
              <a:buFont typeface="Times New Roman"/>
              <a:buChar char="○"/>
              <a:tabLst>
                <a:tab pos="824865" algn="l"/>
                <a:tab pos="825500" algn="l"/>
              </a:tabLst>
            </a:pPr>
            <a:r>
              <a:rPr sz="1600" spc="-20" dirty="0">
                <a:solidFill>
                  <a:srgbClr val="FFFFFF"/>
                </a:solidFill>
                <a:latin typeface="Calibri"/>
                <a:cs typeface="Calibri"/>
              </a:rPr>
              <a:t>Etc.</a:t>
            </a:r>
            <a:endParaRPr sz="1600" dirty="0">
              <a:latin typeface="Calibri"/>
              <a:cs typeface="Calibri"/>
            </a:endParaRPr>
          </a:p>
        </p:txBody>
      </p:sp>
      <p:grpSp>
        <p:nvGrpSpPr>
          <p:cNvPr id="5" name="object 5"/>
          <p:cNvGrpSpPr/>
          <p:nvPr/>
        </p:nvGrpSpPr>
        <p:grpSpPr>
          <a:xfrm>
            <a:off x="182879" y="88900"/>
            <a:ext cx="8822055" cy="4492625"/>
            <a:chOff x="182879" y="88900"/>
            <a:chExt cx="8822055" cy="4492625"/>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pic>
          <p:nvPicPr>
            <p:cNvPr id="9" name="object 9"/>
            <p:cNvPicPr/>
            <p:nvPr/>
          </p:nvPicPr>
          <p:blipFill>
            <a:blip r:embed="rId5" cstate="print"/>
            <a:stretch>
              <a:fillRect/>
            </a:stretch>
          </p:blipFill>
          <p:spPr>
            <a:xfrm>
              <a:off x="322579" y="1865731"/>
              <a:ext cx="3183000" cy="271526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3497326" y="753364"/>
            <a:ext cx="2751074" cy="289823"/>
          </a:xfrm>
          <a:prstGeom prst="rect">
            <a:avLst/>
          </a:prstGeom>
        </p:spPr>
        <p:txBody>
          <a:bodyPr vert="horz" wrap="square" lIns="0" tIns="12700" rIns="0" bIns="0" rtlCol="0">
            <a:spAutoFit/>
          </a:bodyPr>
          <a:lstStyle/>
          <a:p>
            <a:pPr marL="12700">
              <a:lnSpc>
                <a:spcPct val="100000"/>
              </a:lnSpc>
              <a:spcBef>
                <a:spcPts val="100"/>
              </a:spcBef>
            </a:pPr>
            <a:r>
              <a:rPr spc="-5" dirty="0"/>
              <a:t>1.3</a:t>
            </a:r>
            <a:r>
              <a:rPr spc="-50" dirty="0"/>
              <a:t> </a:t>
            </a:r>
            <a:r>
              <a:rPr lang="de-AT" spc="-15" dirty="0"/>
              <a:t>FAKTEN-ÜBERPRÜFUNG</a:t>
            </a:r>
            <a:endParaRPr spc="-15" dirty="0"/>
          </a:p>
        </p:txBody>
      </p:sp>
      <p:sp>
        <p:nvSpPr>
          <p:cNvPr id="4" name="object 4"/>
          <p:cNvSpPr txBox="1"/>
          <p:nvPr/>
        </p:nvSpPr>
        <p:spPr>
          <a:xfrm>
            <a:off x="314959" y="1830069"/>
            <a:ext cx="3840479" cy="2454275"/>
          </a:xfrm>
          <a:prstGeom prst="rect">
            <a:avLst/>
          </a:prstGeom>
        </p:spPr>
        <p:txBody>
          <a:bodyPr vert="horz" wrap="square" lIns="0" tIns="12700" rIns="0" bIns="0" rtlCol="0">
            <a:spAutoFit/>
          </a:bodyPr>
          <a:lstStyle/>
          <a:p>
            <a:pPr marL="12700">
              <a:lnSpc>
                <a:spcPts val="1905"/>
              </a:lnSpc>
              <a:spcBef>
                <a:spcPts val="100"/>
              </a:spcBef>
            </a:pPr>
            <a:r>
              <a:rPr sz="1600" dirty="0">
                <a:solidFill>
                  <a:srgbClr val="FFAA14"/>
                </a:solidFill>
                <a:latin typeface="Calibri"/>
                <a:cs typeface="Calibri"/>
              </a:rPr>
              <a:t>Was</a:t>
            </a:r>
            <a:r>
              <a:rPr sz="1600" spc="-15" dirty="0">
                <a:solidFill>
                  <a:srgbClr val="FFAA14"/>
                </a:solidFill>
                <a:latin typeface="Calibri"/>
                <a:cs typeface="Calibri"/>
              </a:rPr>
              <a:t> </a:t>
            </a:r>
            <a:r>
              <a:rPr sz="1600" spc="-5" dirty="0">
                <a:solidFill>
                  <a:srgbClr val="FFAA14"/>
                </a:solidFill>
                <a:latin typeface="Calibri"/>
                <a:cs typeface="Calibri"/>
              </a:rPr>
              <a:t>ist</a:t>
            </a:r>
            <a:r>
              <a:rPr sz="1600" spc="-10" dirty="0">
                <a:solidFill>
                  <a:srgbClr val="FFAA14"/>
                </a:solidFill>
                <a:latin typeface="Calibri"/>
                <a:cs typeface="Calibri"/>
              </a:rPr>
              <a:t> </a:t>
            </a:r>
            <a:r>
              <a:rPr sz="1600" spc="-5" dirty="0">
                <a:solidFill>
                  <a:srgbClr val="FFAA14"/>
                </a:solidFill>
                <a:latin typeface="Calibri"/>
                <a:cs typeface="Calibri"/>
              </a:rPr>
              <a:t>Faktenüberprüfung?</a:t>
            </a:r>
            <a:endParaRPr sz="1600" dirty="0">
              <a:latin typeface="Calibri"/>
              <a:cs typeface="Calibri"/>
            </a:endParaRPr>
          </a:p>
          <a:p>
            <a:pPr marL="12700" marR="5080">
              <a:lnSpc>
                <a:spcPts val="1920"/>
              </a:lnSpc>
              <a:spcBef>
                <a:spcPts val="50"/>
              </a:spcBef>
            </a:pPr>
            <a:r>
              <a:rPr sz="1600" dirty="0">
                <a:solidFill>
                  <a:srgbClr val="FFFFFF"/>
                </a:solidFill>
                <a:latin typeface="Calibri"/>
                <a:cs typeface="Calibri"/>
              </a:rPr>
              <a:t>Wenn</a:t>
            </a:r>
            <a:r>
              <a:rPr sz="1600" spc="-5" dirty="0">
                <a:solidFill>
                  <a:srgbClr val="FFFFFF"/>
                </a:solidFill>
                <a:latin typeface="Calibri"/>
                <a:cs typeface="Calibri"/>
              </a:rPr>
              <a:t> wir</a:t>
            </a:r>
            <a:r>
              <a:rPr sz="1600" dirty="0">
                <a:solidFill>
                  <a:srgbClr val="FFFFFF"/>
                </a:solidFill>
                <a:latin typeface="Calibri"/>
                <a:cs typeface="Calibri"/>
              </a:rPr>
              <a:t> </a:t>
            </a:r>
            <a:r>
              <a:rPr sz="1600" spc="-5" dirty="0">
                <a:solidFill>
                  <a:srgbClr val="FFFFFF"/>
                </a:solidFill>
                <a:latin typeface="Calibri"/>
                <a:cs typeface="Calibri"/>
              </a:rPr>
              <a:t>die</a:t>
            </a:r>
            <a:r>
              <a:rPr sz="1600" dirty="0">
                <a:solidFill>
                  <a:srgbClr val="FFFFFF"/>
                </a:solidFill>
                <a:latin typeface="Calibri"/>
                <a:cs typeface="Calibri"/>
              </a:rPr>
              <a:t> </a:t>
            </a:r>
            <a:r>
              <a:rPr sz="1600" spc="-5" dirty="0">
                <a:solidFill>
                  <a:srgbClr val="FFFFFF"/>
                </a:solidFill>
                <a:latin typeface="Calibri"/>
                <a:cs typeface="Calibri"/>
              </a:rPr>
              <a:t>Art</a:t>
            </a:r>
            <a:r>
              <a:rPr sz="1600" dirty="0">
                <a:solidFill>
                  <a:srgbClr val="FFFFFF"/>
                </a:solidFill>
                <a:latin typeface="Calibri"/>
                <a:cs typeface="Calibri"/>
              </a:rPr>
              <a:t> </a:t>
            </a:r>
            <a:r>
              <a:rPr sz="1600" spc="-5" dirty="0">
                <a:solidFill>
                  <a:srgbClr val="FFFFFF"/>
                </a:solidFill>
                <a:latin typeface="Calibri"/>
                <a:cs typeface="Calibri"/>
              </a:rPr>
              <a:t>und</a:t>
            </a:r>
            <a:r>
              <a:rPr sz="1600" spc="-10" dirty="0">
                <a:solidFill>
                  <a:srgbClr val="FFFFFF"/>
                </a:solidFill>
                <a:latin typeface="Calibri"/>
                <a:cs typeface="Calibri"/>
              </a:rPr>
              <a:t> </a:t>
            </a:r>
            <a:r>
              <a:rPr sz="1600" dirty="0">
                <a:solidFill>
                  <a:srgbClr val="FFFFFF"/>
                </a:solidFill>
                <a:latin typeface="Calibri"/>
                <a:cs typeface="Calibri"/>
              </a:rPr>
              <a:t>Weise </a:t>
            </a:r>
            <a:r>
              <a:rPr sz="1600" spc="-5" dirty="0">
                <a:solidFill>
                  <a:srgbClr val="FFFFFF"/>
                </a:solidFill>
                <a:latin typeface="Calibri"/>
                <a:cs typeface="Calibri"/>
              </a:rPr>
              <a:t>ändern</a:t>
            </a:r>
            <a:r>
              <a:rPr sz="1600" dirty="0">
                <a:solidFill>
                  <a:srgbClr val="FFFFFF"/>
                </a:solidFill>
                <a:latin typeface="Calibri"/>
                <a:cs typeface="Calibri"/>
              </a:rPr>
              <a:t> </a:t>
            </a:r>
            <a:r>
              <a:rPr sz="1600" spc="-5" dirty="0">
                <a:solidFill>
                  <a:srgbClr val="FFFFFF"/>
                </a:solidFill>
                <a:latin typeface="Calibri"/>
                <a:cs typeface="Calibri"/>
              </a:rPr>
              <a:t>wollen, </a:t>
            </a:r>
            <a:r>
              <a:rPr sz="1600" dirty="0">
                <a:solidFill>
                  <a:srgbClr val="FFFFFF"/>
                </a:solidFill>
                <a:latin typeface="Calibri"/>
                <a:cs typeface="Calibri"/>
              </a:rPr>
              <a:t> wie </a:t>
            </a:r>
            <a:r>
              <a:rPr sz="1600" spc="-5" dirty="0">
                <a:solidFill>
                  <a:srgbClr val="FFFFFF"/>
                </a:solidFill>
                <a:latin typeface="Calibri"/>
                <a:cs typeface="Calibri"/>
              </a:rPr>
              <a:t>wir</a:t>
            </a:r>
            <a:r>
              <a:rPr sz="1600" dirty="0">
                <a:solidFill>
                  <a:srgbClr val="FFFFFF"/>
                </a:solidFill>
                <a:latin typeface="Calibri"/>
                <a:cs typeface="Calibri"/>
              </a:rPr>
              <a:t> </a:t>
            </a:r>
            <a:r>
              <a:rPr sz="1600" spc="-5" dirty="0">
                <a:solidFill>
                  <a:srgbClr val="FFFFFF"/>
                </a:solidFill>
                <a:latin typeface="Calibri"/>
                <a:cs typeface="Calibri"/>
              </a:rPr>
              <a:t>Informationen</a:t>
            </a:r>
            <a:r>
              <a:rPr sz="1600" spc="-10" dirty="0">
                <a:solidFill>
                  <a:srgbClr val="FFFFFF"/>
                </a:solidFill>
                <a:latin typeface="Calibri"/>
                <a:cs typeface="Calibri"/>
              </a:rPr>
              <a:t> </a:t>
            </a:r>
            <a:r>
              <a:rPr sz="1600" spc="-5" dirty="0">
                <a:solidFill>
                  <a:srgbClr val="FFFFFF"/>
                </a:solidFill>
                <a:latin typeface="Calibri"/>
                <a:cs typeface="Calibri"/>
              </a:rPr>
              <a:t>oder</a:t>
            </a:r>
            <a:r>
              <a:rPr sz="1600" spc="5" dirty="0">
                <a:solidFill>
                  <a:srgbClr val="FFFFFF"/>
                </a:solidFill>
                <a:latin typeface="Calibri"/>
                <a:cs typeface="Calibri"/>
              </a:rPr>
              <a:t> </a:t>
            </a:r>
            <a:r>
              <a:rPr sz="1600" spc="-5" dirty="0">
                <a:solidFill>
                  <a:srgbClr val="FFFFFF"/>
                </a:solidFill>
                <a:latin typeface="Calibri"/>
                <a:cs typeface="Calibri"/>
              </a:rPr>
              <a:t>Desinformationen </a:t>
            </a:r>
            <a:r>
              <a:rPr sz="1600" spc="-350" dirty="0">
                <a:solidFill>
                  <a:srgbClr val="FFFFFF"/>
                </a:solidFill>
                <a:latin typeface="Calibri"/>
                <a:cs typeface="Calibri"/>
              </a:rPr>
              <a:t> </a:t>
            </a:r>
            <a:r>
              <a:rPr sz="1600" dirty="0">
                <a:solidFill>
                  <a:srgbClr val="FFFFFF"/>
                </a:solidFill>
                <a:latin typeface="Calibri"/>
                <a:cs typeface="Calibri"/>
              </a:rPr>
              <a:t>im</a:t>
            </a:r>
            <a:r>
              <a:rPr sz="1600" spc="-10" dirty="0">
                <a:solidFill>
                  <a:srgbClr val="FFFFFF"/>
                </a:solidFill>
                <a:latin typeface="Calibri"/>
                <a:cs typeface="Calibri"/>
              </a:rPr>
              <a:t> </a:t>
            </a:r>
            <a:r>
              <a:rPr sz="1600" dirty="0">
                <a:solidFill>
                  <a:srgbClr val="FFFFFF"/>
                </a:solidFill>
                <a:latin typeface="Calibri"/>
                <a:cs typeface="Calibri"/>
              </a:rPr>
              <a:t>Internet</a:t>
            </a:r>
            <a:r>
              <a:rPr sz="1600" spc="-5" dirty="0">
                <a:solidFill>
                  <a:srgbClr val="FFFFFF"/>
                </a:solidFill>
                <a:latin typeface="Calibri"/>
                <a:cs typeface="Calibri"/>
              </a:rPr>
              <a:t> </a:t>
            </a:r>
            <a:r>
              <a:rPr sz="1600" dirty="0">
                <a:solidFill>
                  <a:srgbClr val="FFFFFF"/>
                </a:solidFill>
                <a:latin typeface="Calibri"/>
                <a:cs typeface="Calibri"/>
              </a:rPr>
              <a:t>wahrnehmen,</a:t>
            </a:r>
            <a:r>
              <a:rPr sz="1600" spc="-5" dirty="0">
                <a:solidFill>
                  <a:srgbClr val="FFFFFF"/>
                </a:solidFill>
                <a:latin typeface="Calibri"/>
                <a:cs typeface="Calibri"/>
              </a:rPr>
              <a:t> kommt </a:t>
            </a:r>
            <a:r>
              <a:rPr sz="1600" dirty="0">
                <a:solidFill>
                  <a:srgbClr val="FFFFFF"/>
                </a:solidFill>
                <a:latin typeface="Calibri"/>
                <a:cs typeface="Calibri"/>
              </a:rPr>
              <a:t>es</a:t>
            </a:r>
            <a:r>
              <a:rPr sz="1600" spc="-10" dirty="0">
                <a:solidFill>
                  <a:srgbClr val="FFFFFF"/>
                </a:solidFill>
                <a:latin typeface="Calibri"/>
                <a:cs typeface="Calibri"/>
              </a:rPr>
              <a:t> </a:t>
            </a:r>
            <a:r>
              <a:rPr sz="1600" spc="-5" dirty="0">
                <a:solidFill>
                  <a:srgbClr val="FFFFFF"/>
                </a:solidFill>
                <a:latin typeface="Calibri"/>
                <a:cs typeface="Calibri"/>
              </a:rPr>
              <a:t>letztlich</a:t>
            </a:r>
            <a:endParaRPr sz="1600" dirty="0">
              <a:latin typeface="Calibri"/>
              <a:cs typeface="Calibri"/>
            </a:endParaRPr>
          </a:p>
          <a:p>
            <a:pPr marL="12700">
              <a:lnSpc>
                <a:spcPts val="1835"/>
              </a:lnSpc>
            </a:pPr>
            <a:r>
              <a:rPr sz="1600" dirty="0">
                <a:solidFill>
                  <a:srgbClr val="FFFFFF"/>
                </a:solidFill>
                <a:latin typeface="Calibri"/>
                <a:cs typeface="Calibri"/>
              </a:rPr>
              <a:t>auf</a:t>
            </a:r>
            <a:r>
              <a:rPr sz="1600" spc="-15" dirty="0">
                <a:solidFill>
                  <a:srgbClr val="FFFFFF"/>
                </a:solidFill>
                <a:latin typeface="Calibri"/>
                <a:cs typeface="Calibri"/>
              </a:rPr>
              <a:t> </a:t>
            </a:r>
            <a:r>
              <a:rPr sz="1600" spc="-5" dirty="0">
                <a:solidFill>
                  <a:srgbClr val="FFFFFF"/>
                </a:solidFill>
                <a:latin typeface="Calibri"/>
                <a:cs typeface="Calibri"/>
              </a:rPr>
              <a:t>die</a:t>
            </a:r>
            <a:r>
              <a:rPr sz="1600" spc="-20" dirty="0">
                <a:solidFill>
                  <a:srgbClr val="FFFFFF"/>
                </a:solidFill>
                <a:latin typeface="Calibri"/>
                <a:cs typeface="Calibri"/>
              </a:rPr>
              <a:t> </a:t>
            </a:r>
            <a:r>
              <a:rPr sz="1600" dirty="0">
                <a:solidFill>
                  <a:srgbClr val="FFFFFF"/>
                </a:solidFill>
                <a:latin typeface="Calibri"/>
                <a:cs typeface="Calibri"/>
              </a:rPr>
              <a:t>Überprüfung</a:t>
            </a:r>
            <a:r>
              <a:rPr sz="1600" spc="-10" dirty="0">
                <a:solidFill>
                  <a:srgbClr val="FFFFFF"/>
                </a:solidFill>
                <a:latin typeface="Calibri"/>
                <a:cs typeface="Calibri"/>
              </a:rPr>
              <a:t> </a:t>
            </a:r>
            <a:r>
              <a:rPr sz="1600" dirty="0">
                <a:solidFill>
                  <a:srgbClr val="FFFFFF"/>
                </a:solidFill>
                <a:latin typeface="Calibri"/>
                <a:cs typeface="Calibri"/>
              </a:rPr>
              <a:t>von</a:t>
            </a:r>
            <a:r>
              <a:rPr sz="1600" spc="-10" dirty="0">
                <a:solidFill>
                  <a:srgbClr val="FFFFFF"/>
                </a:solidFill>
                <a:latin typeface="Calibri"/>
                <a:cs typeface="Calibri"/>
              </a:rPr>
              <a:t> </a:t>
            </a:r>
            <a:r>
              <a:rPr sz="1600" spc="-5" dirty="0">
                <a:solidFill>
                  <a:srgbClr val="FFFFFF"/>
                </a:solidFill>
                <a:latin typeface="Calibri"/>
                <a:cs typeface="Calibri"/>
              </a:rPr>
              <a:t>Fakten</a:t>
            </a:r>
            <a:r>
              <a:rPr sz="1600" spc="-15" dirty="0">
                <a:solidFill>
                  <a:srgbClr val="FFFFFF"/>
                </a:solidFill>
                <a:latin typeface="Calibri"/>
                <a:cs typeface="Calibri"/>
              </a:rPr>
              <a:t> </a:t>
            </a:r>
            <a:r>
              <a:rPr sz="1600" dirty="0">
                <a:solidFill>
                  <a:srgbClr val="FFFFFF"/>
                </a:solidFill>
                <a:latin typeface="Calibri"/>
                <a:cs typeface="Calibri"/>
              </a:rPr>
              <a:t>an.</a:t>
            </a:r>
            <a:r>
              <a:rPr sz="1600" spc="-5" dirty="0">
                <a:solidFill>
                  <a:srgbClr val="FFFFFF"/>
                </a:solidFill>
                <a:latin typeface="Calibri"/>
                <a:cs typeface="Calibri"/>
              </a:rPr>
              <a:t> Die</a:t>
            </a:r>
            <a:endParaRPr sz="1600" dirty="0">
              <a:latin typeface="Calibri"/>
              <a:cs typeface="Calibri"/>
            </a:endParaRPr>
          </a:p>
          <a:p>
            <a:pPr marL="12700" marR="33020">
              <a:lnSpc>
                <a:spcPct val="99600"/>
              </a:lnSpc>
              <a:spcBef>
                <a:spcPts val="5"/>
              </a:spcBef>
            </a:pPr>
            <a:r>
              <a:rPr sz="1600" spc="-5" dirty="0">
                <a:solidFill>
                  <a:srgbClr val="FFFFFF"/>
                </a:solidFill>
                <a:latin typeface="Calibri"/>
                <a:cs typeface="Calibri"/>
              </a:rPr>
              <a:t>Überprüfung </a:t>
            </a:r>
            <a:r>
              <a:rPr sz="1600" dirty="0">
                <a:solidFill>
                  <a:srgbClr val="FFFFFF"/>
                </a:solidFill>
                <a:latin typeface="Calibri"/>
                <a:cs typeface="Calibri"/>
              </a:rPr>
              <a:t>von </a:t>
            </a:r>
            <a:r>
              <a:rPr sz="1600" spc="-5" dirty="0">
                <a:solidFill>
                  <a:srgbClr val="FFFFFF"/>
                </a:solidFill>
                <a:latin typeface="Calibri"/>
                <a:cs typeface="Calibri"/>
              </a:rPr>
              <a:t>Fakten </a:t>
            </a:r>
            <a:r>
              <a:rPr sz="1600" dirty="0">
                <a:solidFill>
                  <a:srgbClr val="FFFFFF"/>
                </a:solidFill>
                <a:latin typeface="Calibri"/>
                <a:cs typeface="Calibri"/>
              </a:rPr>
              <a:t>kann </a:t>
            </a:r>
            <a:r>
              <a:rPr sz="1600" spc="-5" dirty="0">
                <a:solidFill>
                  <a:srgbClr val="FFFFFF"/>
                </a:solidFill>
                <a:latin typeface="Calibri"/>
                <a:cs typeface="Calibri"/>
              </a:rPr>
              <a:t>uns helfen, </a:t>
            </a:r>
            <a:r>
              <a:rPr sz="1600" dirty="0">
                <a:solidFill>
                  <a:srgbClr val="FFFFFF"/>
                </a:solidFill>
                <a:latin typeface="Calibri"/>
                <a:cs typeface="Calibri"/>
              </a:rPr>
              <a:t> </a:t>
            </a:r>
            <a:r>
              <a:rPr sz="1600" spc="-5" dirty="0">
                <a:solidFill>
                  <a:srgbClr val="FFFFFF"/>
                </a:solidFill>
                <a:latin typeface="Calibri"/>
                <a:cs typeface="Calibri"/>
              </a:rPr>
              <a:t>Informationen</a:t>
            </a:r>
            <a:r>
              <a:rPr sz="1600" spc="5" dirty="0">
                <a:solidFill>
                  <a:srgbClr val="FFFFFF"/>
                </a:solidFill>
                <a:latin typeface="Calibri"/>
                <a:cs typeface="Calibri"/>
              </a:rPr>
              <a:t> </a:t>
            </a:r>
            <a:r>
              <a:rPr sz="1600" spc="-5" dirty="0">
                <a:solidFill>
                  <a:srgbClr val="FFFFFF"/>
                </a:solidFill>
                <a:latin typeface="Calibri"/>
                <a:cs typeface="Calibri"/>
              </a:rPr>
              <a:t>zu</a:t>
            </a:r>
            <a:r>
              <a:rPr sz="1600" spc="5" dirty="0">
                <a:solidFill>
                  <a:srgbClr val="FFFFFF"/>
                </a:solidFill>
                <a:latin typeface="Calibri"/>
                <a:cs typeface="Calibri"/>
              </a:rPr>
              <a:t> </a:t>
            </a:r>
            <a:r>
              <a:rPr sz="1600" spc="-5" dirty="0">
                <a:solidFill>
                  <a:srgbClr val="FFFFFF"/>
                </a:solidFill>
                <a:latin typeface="Calibri"/>
                <a:cs typeface="Calibri"/>
              </a:rPr>
              <a:t>verifizieren,</a:t>
            </a:r>
            <a:r>
              <a:rPr sz="1600" spc="15" dirty="0">
                <a:solidFill>
                  <a:srgbClr val="FFFFFF"/>
                </a:solidFill>
                <a:latin typeface="Calibri"/>
                <a:cs typeface="Calibri"/>
              </a:rPr>
              <a:t> </a:t>
            </a:r>
            <a:r>
              <a:rPr sz="1600" spc="-5" dirty="0">
                <a:solidFill>
                  <a:srgbClr val="FFFFFF"/>
                </a:solidFill>
                <a:latin typeface="Calibri"/>
                <a:cs typeface="Calibri"/>
              </a:rPr>
              <a:t>die</a:t>
            </a:r>
            <a:r>
              <a:rPr sz="1600" spc="10" dirty="0">
                <a:solidFill>
                  <a:srgbClr val="FFFFFF"/>
                </a:solidFill>
                <a:latin typeface="Calibri"/>
                <a:cs typeface="Calibri"/>
              </a:rPr>
              <a:t> </a:t>
            </a:r>
            <a:r>
              <a:rPr sz="1600" spc="-5" dirty="0">
                <a:solidFill>
                  <a:srgbClr val="FFFFFF"/>
                </a:solidFill>
                <a:latin typeface="Calibri"/>
                <a:cs typeface="Calibri"/>
              </a:rPr>
              <a:t>Verbreitung </a:t>
            </a:r>
            <a:r>
              <a:rPr sz="1600" spc="-345" dirty="0">
                <a:solidFill>
                  <a:srgbClr val="FFFFFF"/>
                </a:solidFill>
                <a:latin typeface="Calibri"/>
                <a:cs typeface="Calibri"/>
              </a:rPr>
              <a:t> </a:t>
            </a:r>
            <a:r>
              <a:rPr sz="1600" dirty="0">
                <a:solidFill>
                  <a:srgbClr val="FFFFFF"/>
                </a:solidFill>
                <a:latin typeface="Calibri"/>
                <a:cs typeface="Calibri"/>
              </a:rPr>
              <a:t>von </a:t>
            </a:r>
            <a:r>
              <a:rPr sz="1600" spc="-5" dirty="0">
                <a:solidFill>
                  <a:srgbClr val="FFFFFF"/>
                </a:solidFill>
                <a:latin typeface="Calibri"/>
                <a:cs typeface="Calibri"/>
              </a:rPr>
              <a:t>Desinformationen zu stoppen und die </a:t>
            </a:r>
            <a:r>
              <a:rPr sz="1600" dirty="0">
                <a:solidFill>
                  <a:srgbClr val="FFFFFF"/>
                </a:solidFill>
                <a:latin typeface="Calibri"/>
                <a:cs typeface="Calibri"/>
              </a:rPr>
              <a:t> </a:t>
            </a:r>
            <a:r>
              <a:rPr sz="1600" spc="-5" dirty="0">
                <a:solidFill>
                  <a:srgbClr val="FFFFFF"/>
                </a:solidFill>
                <a:latin typeface="Calibri"/>
                <a:cs typeface="Calibri"/>
              </a:rPr>
              <a:t>Auswirkungen </a:t>
            </a:r>
            <a:r>
              <a:rPr sz="1600" dirty="0">
                <a:solidFill>
                  <a:srgbClr val="FFFFFF"/>
                </a:solidFill>
                <a:latin typeface="Calibri"/>
                <a:cs typeface="Calibri"/>
              </a:rPr>
              <a:t>von </a:t>
            </a:r>
            <a:r>
              <a:rPr sz="1600" spc="-5" dirty="0">
                <a:solidFill>
                  <a:srgbClr val="FFFFFF"/>
                </a:solidFill>
                <a:latin typeface="Calibri"/>
                <a:cs typeface="Calibri"/>
              </a:rPr>
              <a:t>Fake News </a:t>
            </a:r>
            <a:r>
              <a:rPr sz="1600" dirty="0">
                <a:solidFill>
                  <a:srgbClr val="FFFFFF"/>
                </a:solidFill>
                <a:latin typeface="Calibri"/>
                <a:cs typeface="Calibri"/>
              </a:rPr>
              <a:t>weltweit </a:t>
            </a:r>
            <a:r>
              <a:rPr sz="1600" spc="-5" dirty="0">
                <a:solidFill>
                  <a:srgbClr val="FFFFFF"/>
                </a:solidFill>
                <a:latin typeface="Calibri"/>
                <a:cs typeface="Calibri"/>
              </a:rPr>
              <a:t>zu </a:t>
            </a:r>
            <a:r>
              <a:rPr sz="1600" dirty="0">
                <a:solidFill>
                  <a:srgbClr val="FFFFFF"/>
                </a:solidFill>
                <a:latin typeface="Calibri"/>
                <a:cs typeface="Calibri"/>
              </a:rPr>
              <a:t> </a:t>
            </a:r>
            <a:r>
              <a:rPr sz="1600" spc="-5" dirty="0">
                <a:solidFill>
                  <a:srgbClr val="FFFFFF"/>
                </a:solidFill>
                <a:latin typeface="Calibri"/>
                <a:cs typeface="Calibri"/>
              </a:rPr>
              <a:t>verringern.</a:t>
            </a:r>
            <a:endParaRPr sz="1600" dirty="0">
              <a:latin typeface="Calibri"/>
              <a:cs typeface="Calibri"/>
            </a:endParaRPr>
          </a:p>
        </p:txBody>
      </p:sp>
      <p:grpSp>
        <p:nvGrpSpPr>
          <p:cNvPr id="5" name="object 5"/>
          <p:cNvGrpSpPr/>
          <p:nvPr/>
        </p:nvGrpSpPr>
        <p:grpSpPr>
          <a:xfrm>
            <a:off x="182879" y="88900"/>
            <a:ext cx="8822056" cy="5053328"/>
            <a:chOff x="182879" y="88900"/>
            <a:chExt cx="8822056" cy="5053328"/>
          </a:xfrm>
        </p:grpSpPr>
        <p:pic>
          <p:nvPicPr>
            <p:cNvPr id="6" name="object 6"/>
            <p:cNvPicPr/>
            <p:nvPr/>
          </p:nvPicPr>
          <p:blipFill>
            <a:blip r:embed="rId4" cstate="print"/>
            <a:stretch>
              <a:fillRect/>
            </a:stretch>
          </p:blipFill>
          <p:spPr>
            <a:xfrm>
              <a:off x="182879" y="112268"/>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5" cstate="print"/>
            <a:stretch>
              <a:fillRect/>
            </a:stretch>
          </p:blipFill>
          <p:spPr>
            <a:xfrm>
              <a:off x="8195945" y="212089"/>
              <a:ext cx="765175" cy="608329"/>
            </a:xfrm>
            <a:prstGeom prst="rect">
              <a:avLst/>
            </a:prstGeom>
          </p:spPr>
        </p:pic>
        <p:pic>
          <p:nvPicPr>
            <p:cNvPr id="9" name="object 9"/>
            <p:cNvPicPr/>
            <p:nvPr/>
          </p:nvPicPr>
          <p:blipFill>
            <a:blip r:embed="rId6" cstate="print"/>
            <a:stretch>
              <a:fillRect/>
            </a:stretch>
          </p:blipFill>
          <p:spPr>
            <a:xfrm>
              <a:off x="5937250" y="3860163"/>
              <a:ext cx="2653665" cy="1282065"/>
            </a:xfrm>
            <a:prstGeom prst="rect">
              <a:avLst/>
            </a:prstGeom>
          </p:spPr>
        </p:pic>
      </p:grpSp>
      <p:pic>
        <p:nvPicPr>
          <p:cNvPr id="11" name="Online Media 5" title="How to Fact-Check Online Sources | Authentication 101 | Reality Check">
            <a:hlinkClick r:id="" action="ppaction://media"/>
            <a:extLst>
              <a:ext uri="{FF2B5EF4-FFF2-40B4-BE49-F238E27FC236}">
                <a16:creationId xmlns:a16="http://schemas.microsoft.com/office/drawing/2014/main" id="{F48C1DF7-8FA3-D7DA-4D10-64078F7EB38E}"/>
              </a:ext>
            </a:extLst>
          </p:cNvPr>
          <p:cNvPicPr>
            <a:picLocks noRot="1" noChangeAspect="1"/>
          </p:cNvPicPr>
          <p:nvPr>
            <a:videoFile r:link="rId1"/>
          </p:nvPr>
        </p:nvPicPr>
        <p:blipFill>
          <a:blip r:embed="rId7"/>
          <a:stretch>
            <a:fillRect/>
          </a:stretch>
        </p:blipFill>
        <p:spPr>
          <a:xfrm>
            <a:off x="4607819" y="1556311"/>
            <a:ext cx="4536181" cy="25629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8"/>
          </a:xfrm>
          <a:prstGeom prst="rect">
            <a:avLst/>
          </a:prstGeom>
        </p:spPr>
      </p:pic>
      <p:sp>
        <p:nvSpPr>
          <p:cNvPr id="3" name="object 3"/>
          <p:cNvSpPr txBox="1">
            <a:spLocks noGrp="1"/>
          </p:cNvSpPr>
          <p:nvPr>
            <p:ph type="title"/>
          </p:nvPr>
        </p:nvSpPr>
        <p:spPr>
          <a:xfrm>
            <a:off x="1922272" y="575055"/>
            <a:ext cx="5302885" cy="299720"/>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AA15"/>
                </a:solidFill>
              </a:rPr>
              <a:t>WARUM</a:t>
            </a:r>
            <a:r>
              <a:rPr spc="-15" dirty="0">
                <a:solidFill>
                  <a:srgbClr val="FFAA15"/>
                </a:solidFill>
              </a:rPr>
              <a:t> </a:t>
            </a:r>
            <a:r>
              <a:rPr dirty="0">
                <a:solidFill>
                  <a:srgbClr val="FFAA15"/>
                </a:solidFill>
              </a:rPr>
              <a:t>IST</a:t>
            </a:r>
            <a:r>
              <a:rPr spc="-5" dirty="0">
                <a:solidFill>
                  <a:srgbClr val="FFAA15"/>
                </a:solidFill>
              </a:rPr>
              <a:t> FAKTEN</a:t>
            </a:r>
            <a:r>
              <a:rPr lang="de-AT" spc="-5" dirty="0">
                <a:solidFill>
                  <a:srgbClr val="FFAA15"/>
                </a:solidFill>
              </a:rPr>
              <a:t>-ÜBERPRÜFUNG</a:t>
            </a:r>
            <a:r>
              <a:rPr spc="5" dirty="0">
                <a:solidFill>
                  <a:srgbClr val="FFAA15"/>
                </a:solidFill>
              </a:rPr>
              <a:t> </a:t>
            </a:r>
            <a:r>
              <a:rPr spc="-15" dirty="0">
                <a:solidFill>
                  <a:srgbClr val="FFAA15"/>
                </a:solidFill>
              </a:rPr>
              <a:t>WICHTIG?</a:t>
            </a:r>
          </a:p>
        </p:txBody>
      </p:sp>
      <p:sp>
        <p:nvSpPr>
          <p:cNvPr id="4" name="object 4"/>
          <p:cNvSpPr txBox="1"/>
          <p:nvPr/>
        </p:nvSpPr>
        <p:spPr>
          <a:xfrm>
            <a:off x="3936238" y="1739392"/>
            <a:ext cx="4738370" cy="2157095"/>
          </a:xfrm>
          <a:prstGeom prst="rect">
            <a:avLst/>
          </a:prstGeom>
        </p:spPr>
        <p:txBody>
          <a:bodyPr vert="horz" wrap="square" lIns="0" tIns="12065" rIns="0" bIns="0" rtlCol="0">
            <a:spAutoFit/>
          </a:bodyPr>
          <a:lstStyle/>
          <a:p>
            <a:pPr marL="12700" marR="64769" algn="just">
              <a:lnSpc>
                <a:spcPct val="100000"/>
              </a:lnSpc>
              <a:spcBef>
                <a:spcPts val="95"/>
              </a:spcBef>
            </a:pPr>
            <a:r>
              <a:rPr sz="1400" spc="-5" dirty="0">
                <a:solidFill>
                  <a:srgbClr val="FFFFFF"/>
                </a:solidFill>
                <a:latin typeface="Calibri"/>
                <a:cs typeface="Calibri"/>
              </a:rPr>
              <a:t>Wir</a:t>
            </a:r>
            <a:r>
              <a:rPr sz="1400" dirty="0">
                <a:solidFill>
                  <a:srgbClr val="FFFFFF"/>
                </a:solidFill>
                <a:latin typeface="Calibri"/>
                <a:cs typeface="Calibri"/>
              </a:rPr>
              <a:t> </a:t>
            </a:r>
            <a:r>
              <a:rPr sz="1400" spc="-5" dirty="0">
                <a:solidFill>
                  <a:srgbClr val="FFFFFF"/>
                </a:solidFill>
                <a:latin typeface="Calibri"/>
                <a:cs typeface="Calibri"/>
              </a:rPr>
              <a:t>können</a:t>
            </a:r>
            <a:r>
              <a:rPr sz="1400" dirty="0">
                <a:solidFill>
                  <a:srgbClr val="FFFFFF"/>
                </a:solidFill>
                <a:latin typeface="Calibri"/>
                <a:cs typeface="Calibri"/>
              </a:rPr>
              <a:t> </a:t>
            </a:r>
            <a:r>
              <a:rPr sz="1400" spc="-5" dirty="0">
                <a:solidFill>
                  <a:srgbClr val="FFFFFF"/>
                </a:solidFill>
                <a:latin typeface="Calibri"/>
                <a:cs typeface="Calibri"/>
              </a:rPr>
              <a:t>uns</a:t>
            </a:r>
            <a:r>
              <a:rPr sz="1400" dirty="0">
                <a:solidFill>
                  <a:srgbClr val="FFFFFF"/>
                </a:solidFill>
                <a:latin typeface="Calibri"/>
                <a:cs typeface="Calibri"/>
              </a:rPr>
              <a:t> </a:t>
            </a:r>
            <a:r>
              <a:rPr sz="1400" spc="-5" dirty="0">
                <a:solidFill>
                  <a:srgbClr val="FFFFFF"/>
                </a:solidFill>
                <a:latin typeface="Calibri"/>
                <a:cs typeface="Calibri"/>
              </a:rPr>
              <a:t>nicht</a:t>
            </a:r>
            <a:r>
              <a:rPr sz="1400" dirty="0">
                <a:solidFill>
                  <a:srgbClr val="FFFFFF"/>
                </a:solidFill>
                <a:latin typeface="Calibri"/>
                <a:cs typeface="Calibri"/>
              </a:rPr>
              <a:t> </a:t>
            </a:r>
            <a:r>
              <a:rPr sz="1400" spc="-5" dirty="0">
                <a:solidFill>
                  <a:srgbClr val="FFFFFF"/>
                </a:solidFill>
                <a:latin typeface="Calibri"/>
                <a:cs typeface="Calibri"/>
              </a:rPr>
              <a:t>darauf</a:t>
            </a:r>
            <a:r>
              <a:rPr sz="1400" dirty="0">
                <a:solidFill>
                  <a:srgbClr val="FFFFFF"/>
                </a:solidFill>
                <a:latin typeface="Calibri"/>
                <a:cs typeface="Calibri"/>
              </a:rPr>
              <a:t> </a:t>
            </a:r>
            <a:r>
              <a:rPr sz="1400" spc="-5" dirty="0">
                <a:solidFill>
                  <a:srgbClr val="FFFFFF"/>
                </a:solidFill>
                <a:latin typeface="Calibri"/>
                <a:cs typeface="Calibri"/>
              </a:rPr>
              <a:t>verlassen,</a:t>
            </a:r>
            <a:r>
              <a:rPr sz="1400" dirty="0">
                <a:solidFill>
                  <a:srgbClr val="FFFFFF"/>
                </a:solidFill>
                <a:latin typeface="Calibri"/>
                <a:cs typeface="Calibri"/>
              </a:rPr>
              <a:t> </a:t>
            </a:r>
            <a:r>
              <a:rPr sz="1400" spc="-5" dirty="0">
                <a:solidFill>
                  <a:srgbClr val="FFFFFF"/>
                </a:solidFill>
                <a:latin typeface="Calibri"/>
                <a:cs typeface="Calibri"/>
              </a:rPr>
              <a:t>dass</a:t>
            </a:r>
            <a:r>
              <a:rPr sz="1400" dirty="0">
                <a:solidFill>
                  <a:srgbClr val="FFFFFF"/>
                </a:solidFill>
                <a:latin typeface="Calibri"/>
                <a:cs typeface="Calibri"/>
              </a:rPr>
              <a:t> </a:t>
            </a:r>
            <a:r>
              <a:rPr sz="1400" spc="-5"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Medien</a:t>
            </a:r>
            <a:r>
              <a:rPr sz="1400" dirty="0">
                <a:solidFill>
                  <a:srgbClr val="FFFFFF"/>
                </a:solidFill>
                <a:latin typeface="Calibri"/>
                <a:cs typeface="Calibri"/>
              </a:rPr>
              <a:t> </a:t>
            </a:r>
            <a:r>
              <a:rPr sz="1400" spc="-10" dirty="0">
                <a:solidFill>
                  <a:srgbClr val="FFFFFF"/>
                </a:solidFill>
                <a:latin typeface="Calibri"/>
                <a:cs typeface="Calibri"/>
              </a:rPr>
              <a:t>die </a:t>
            </a:r>
            <a:r>
              <a:rPr sz="1400" spc="-305" dirty="0">
                <a:solidFill>
                  <a:srgbClr val="FFFFFF"/>
                </a:solidFill>
                <a:latin typeface="Calibri"/>
                <a:cs typeface="Calibri"/>
              </a:rPr>
              <a:t> </a:t>
            </a:r>
            <a:r>
              <a:rPr sz="1400" spc="-10" dirty="0">
                <a:solidFill>
                  <a:srgbClr val="FFFFFF"/>
                </a:solidFill>
                <a:latin typeface="Calibri"/>
                <a:cs typeface="Calibri"/>
              </a:rPr>
              <a:t>Fakten </a:t>
            </a:r>
            <a:r>
              <a:rPr sz="1400" spc="-5" dirty="0">
                <a:solidFill>
                  <a:srgbClr val="FFFFFF"/>
                </a:solidFill>
                <a:latin typeface="Calibri"/>
                <a:cs typeface="Calibri"/>
              </a:rPr>
              <a:t>für uns überprüfen, und deshalb ist es wichtig, dass wir </a:t>
            </a:r>
            <a:r>
              <a:rPr sz="1400" dirty="0">
                <a:solidFill>
                  <a:srgbClr val="FFFFFF"/>
                </a:solidFill>
                <a:latin typeface="Calibri"/>
                <a:cs typeface="Calibri"/>
              </a:rPr>
              <a:t> </a:t>
            </a:r>
            <a:r>
              <a:rPr sz="1400" spc="-5" dirty="0">
                <a:solidFill>
                  <a:srgbClr val="FFFFFF"/>
                </a:solidFill>
                <a:latin typeface="Calibri"/>
                <a:cs typeface="Calibri"/>
              </a:rPr>
              <a:t>dies</a:t>
            </a:r>
            <a:r>
              <a:rPr sz="1400" spc="5" dirty="0">
                <a:solidFill>
                  <a:srgbClr val="FFFFFF"/>
                </a:solidFill>
                <a:latin typeface="Calibri"/>
                <a:cs typeface="Calibri"/>
              </a:rPr>
              <a:t> </a:t>
            </a:r>
            <a:r>
              <a:rPr sz="1400" spc="-5" dirty="0">
                <a:solidFill>
                  <a:srgbClr val="FFFFFF"/>
                </a:solidFill>
                <a:latin typeface="Calibri"/>
                <a:cs typeface="Calibri"/>
              </a:rPr>
              <a:t>tun,</a:t>
            </a:r>
            <a:r>
              <a:rPr sz="1400" spc="10" dirty="0">
                <a:solidFill>
                  <a:srgbClr val="FFFFFF"/>
                </a:solidFill>
                <a:latin typeface="Calibri"/>
                <a:cs typeface="Calibri"/>
              </a:rPr>
              <a:t> </a:t>
            </a:r>
            <a:r>
              <a:rPr sz="1400" spc="-5" dirty="0">
                <a:solidFill>
                  <a:srgbClr val="FFFFFF"/>
                </a:solidFill>
                <a:latin typeface="Calibri"/>
                <a:cs typeface="Calibri"/>
              </a:rPr>
              <a:t>wenn</a:t>
            </a:r>
            <a:r>
              <a:rPr sz="1400" dirty="0">
                <a:solidFill>
                  <a:srgbClr val="FFFFFF"/>
                </a:solidFill>
                <a:latin typeface="Calibri"/>
                <a:cs typeface="Calibri"/>
              </a:rPr>
              <a:t> </a:t>
            </a:r>
            <a:r>
              <a:rPr sz="1400" spc="-5" dirty="0">
                <a:solidFill>
                  <a:srgbClr val="FFFFFF"/>
                </a:solidFill>
                <a:latin typeface="Calibri"/>
                <a:cs typeface="Calibri"/>
              </a:rPr>
              <a:t>wir</a:t>
            </a:r>
            <a:r>
              <a:rPr sz="1400" dirty="0">
                <a:solidFill>
                  <a:srgbClr val="FFFFFF"/>
                </a:solidFill>
                <a:latin typeface="Calibri"/>
                <a:cs typeface="Calibri"/>
              </a:rPr>
              <a:t> </a:t>
            </a:r>
            <a:r>
              <a:rPr sz="1400" spc="-5" dirty="0">
                <a:solidFill>
                  <a:srgbClr val="FFFFFF"/>
                </a:solidFill>
                <a:latin typeface="Calibri"/>
                <a:cs typeface="Calibri"/>
              </a:rPr>
              <a:t>Informationen</a:t>
            </a:r>
            <a:r>
              <a:rPr sz="1400" dirty="0">
                <a:solidFill>
                  <a:srgbClr val="FFFFFF"/>
                </a:solidFill>
                <a:latin typeface="Calibri"/>
                <a:cs typeface="Calibri"/>
              </a:rPr>
              <a:t> aus </a:t>
            </a:r>
            <a:r>
              <a:rPr sz="1400" spc="-5" dirty="0">
                <a:solidFill>
                  <a:srgbClr val="FFFFFF"/>
                </a:solidFill>
                <a:latin typeface="Calibri"/>
                <a:cs typeface="Calibri"/>
              </a:rPr>
              <a:t>den</a:t>
            </a:r>
            <a:r>
              <a:rPr sz="1400" spc="5" dirty="0">
                <a:solidFill>
                  <a:srgbClr val="FFFFFF"/>
                </a:solidFill>
                <a:latin typeface="Calibri"/>
                <a:cs typeface="Calibri"/>
              </a:rPr>
              <a:t> </a:t>
            </a:r>
            <a:r>
              <a:rPr sz="1400" spc="-5" dirty="0">
                <a:solidFill>
                  <a:srgbClr val="FFFFFF"/>
                </a:solidFill>
                <a:latin typeface="Calibri"/>
                <a:cs typeface="Calibri"/>
              </a:rPr>
              <a:t>Medien</a:t>
            </a:r>
            <a:r>
              <a:rPr sz="1400" spc="5" dirty="0">
                <a:solidFill>
                  <a:srgbClr val="FFFFFF"/>
                </a:solidFill>
                <a:latin typeface="Calibri"/>
                <a:cs typeface="Calibri"/>
              </a:rPr>
              <a:t> </a:t>
            </a:r>
            <a:r>
              <a:rPr sz="1400" spc="-5" dirty="0">
                <a:solidFill>
                  <a:srgbClr val="FFFFFF"/>
                </a:solidFill>
                <a:latin typeface="Calibri"/>
                <a:cs typeface="Calibri"/>
              </a:rPr>
              <a:t>konsumieren.</a:t>
            </a:r>
            <a:endParaRPr sz="1400">
              <a:latin typeface="Calibri"/>
              <a:cs typeface="Calibri"/>
            </a:endParaRPr>
          </a:p>
          <a:p>
            <a:pPr>
              <a:lnSpc>
                <a:spcPct val="100000"/>
              </a:lnSpc>
              <a:spcBef>
                <a:spcPts val="30"/>
              </a:spcBef>
            </a:pPr>
            <a:endParaRPr sz="1350">
              <a:latin typeface="Calibri"/>
              <a:cs typeface="Calibri"/>
            </a:endParaRPr>
          </a:p>
          <a:p>
            <a:pPr marL="12700" marR="100330" algn="just">
              <a:lnSpc>
                <a:spcPct val="100000"/>
              </a:lnSpc>
            </a:pPr>
            <a:r>
              <a:rPr sz="1400" spc="-10" dirty="0">
                <a:solidFill>
                  <a:srgbClr val="FFFFFF"/>
                </a:solidFill>
                <a:latin typeface="Calibri"/>
                <a:cs typeface="Calibri"/>
              </a:rPr>
              <a:t>Die</a:t>
            </a:r>
            <a:r>
              <a:rPr sz="1400" spc="-5" dirty="0">
                <a:solidFill>
                  <a:srgbClr val="FFFFFF"/>
                </a:solidFill>
                <a:latin typeface="Calibri"/>
                <a:cs typeface="Calibri"/>
              </a:rPr>
              <a:t> Kenntnis</a:t>
            </a:r>
            <a:r>
              <a:rPr sz="1400" dirty="0">
                <a:solidFill>
                  <a:srgbClr val="FFFFFF"/>
                </a:solidFill>
                <a:latin typeface="Calibri"/>
                <a:cs typeface="Calibri"/>
              </a:rPr>
              <a:t> </a:t>
            </a:r>
            <a:r>
              <a:rPr sz="1400" spc="-5" dirty="0">
                <a:solidFill>
                  <a:srgbClr val="FFFFFF"/>
                </a:solidFill>
                <a:latin typeface="Calibri"/>
                <a:cs typeface="Calibri"/>
              </a:rPr>
              <a:t>des</a:t>
            </a:r>
            <a:r>
              <a:rPr sz="1400" dirty="0">
                <a:solidFill>
                  <a:srgbClr val="FFFFFF"/>
                </a:solidFill>
                <a:latin typeface="Calibri"/>
                <a:cs typeface="Calibri"/>
              </a:rPr>
              <a:t> </a:t>
            </a:r>
            <a:r>
              <a:rPr sz="1400" spc="-5" dirty="0">
                <a:solidFill>
                  <a:srgbClr val="FFFFFF"/>
                </a:solidFill>
                <a:latin typeface="Calibri"/>
                <a:cs typeface="Calibri"/>
              </a:rPr>
              <a:t>Kontexts</a:t>
            </a:r>
            <a:r>
              <a:rPr sz="1400" dirty="0">
                <a:solidFill>
                  <a:srgbClr val="FFFFFF"/>
                </a:solidFill>
                <a:latin typeface="Calibri"/>
                <a:cs typeface="Calibri"/>
              </a:rPr>
              <a:t> </a:t>
            </a:r>
            <a:r>
              <a:rPr sz="1400" spc="-5" dirty="0">
                <a:solidFill>
                  <a:srgbClr val="FFFFFF"/>
                </a:solidFill>
                <a:latin typeface="Calibri"/>
                <a:cs typeface="Calibri"/>
              </a:rPr>
              <a:t>einer</a:t>
            </a:r>
            <a:r>
              <a:rPr sz="1400" dirty="0">
                <a:solidFill>
                  <a:srgbClr val="FFFFFF"/>
                </a:solidFill>
                <a:latin typeface="Calibri"/>
                <a:cs typeface="Calibri"/>
              </a:rPr>
              <a:t> </a:t>
            </a:r>
            <a:r>
              <a:rPr sz="1400" spc="-5" dirty="0">
                <a:solidFill>
                  <a:srgbClr val="FFFFFF"/>
                </a:solidFill>
                <a:latin typeface="Calibri"/>
                <a:cs typeface="Calibri"/>
              </a:rPr>
              <a:t>Information</a:t>
            </a:r>
            <a:r>
              <a:rPr sz="1400" dirty="0">
                <a:solidFill>
                  <a:srgbClr val="FFFFFF"/>
                </a:solidFill>
                <a:latin typeface="Calibri"/>
                <a:cs typeface="Calibri"/>
              </a:rPr>
              <a:t> </a:t>
            </a:r>
            <a:r>
              <a:rPr sz="1400" spc="-5" dirty="0">
                <a:solidFill>
                  <a:srgbClr val="FFFFFF"/>
                </a:solidFill>
                <a:latin typeface="Calibri"/>
                <a:cs typeface="Calibri"/>
              </a:rPr>
              <a:t>bestimmt</a:t>
            </a:r>
            <a:r>
              <a:rPr sz="1400" dirty="0">
                <a:solidFill>
                  <a:srgbClr val="FFFFFF"/>
                </a:solidFill>
                <a:latin typeface="Calibri"/>
                <a:cs typeface="Calibri"/>
              </a:rPr>
              <a:t> </a:t>
            </a:r>
            <a:r>
              <a:rPr sz="1400" spc="-10" dirty="0">
                <a:solidFill>
                  <a:srgbClr val="FFFFFF"/>
                </a:solidFill>
                <a:latin typeface="Calibri"/>
                <a:cs typeface="Calibri"/>
              </a:rPr>
              <a:t>den </a:t>
            </a:r>
            <a:r>
              <a:rPr sz="1400" spc="-5" dirty="0">
                <a:solidFill>
                  <a:srgbClr val="FFFFFF"/>
                </a:solidFill>
                <a:latin typeface="Calibri"/>
                <a:cs typeface="Calibri"/>
              </a:rPr>
              <a:t> Wahrheitsgehalt und</a:t>
            </a:r>
            <a:r>
              <a:rPr sz="1400" dirty="0">
                <a:solidFill>
                  <a:srgbClr val="FFFFFF"/>
                </a:solidFill>
                <a:latin typeface="Calibri"/>
                <a:cs typeface="Calibri"/>
              </a:rPr>
              <a:t> </a:t>
            </a:r>
            <a:r>
              <a:rPr sz="1400" spc="-5" dirty="0">
                <a:solidFill>
                  <a:srgbClr val="FFFFFF"/>
                </a:solidFill>
                <a:latin typeface="Calibri"/>
                <a:cs typeface="Calibri"/>
              </a:rPr>
              <a:t>den Wahrheitsgehalt</a:t>
            </a:r>
            <a:r>
              <a:rPr sz="1400" dirty="0">
                <a:solidFill>
                  <a:srgbClr val="FFFFFF"/>
                </a:solidFill>
                <a:latin typeface="Calibri"/>
                <a:cs typeface="Calibri"/>
              </a:rPr>
              <a:t> </a:t>
            </a:r>
            <a:r>
              <a:rPr sz="1400" spc="-5" dirty="0">
                <a:solidFill>
                  <a:srgbClr val="FFFFFF"/>
                </a:solidFill>
                <a:latin typeface="Calibri"/>
                <a:cs typeface="Calibri"/>
              </a:rPr>
              <a:t>der Information.</a:t>
            </a:r>
            <a:endParaRPr sz="1400">
              <a:latin typeface="Calibri"/>
              <a:cs typeface="Calibri"/>
            </a:endParaRPr>
          </a:p>
          <a:p>
            <a:pPr>
              <a:lnSpc>
                <a:spcPct val="100000"/>
              </a:lnSpc>
              <a:spcBef>
                <a:spcPts val="30"/>
              </a:spcBef>
            </a:pPr>
            <a:endParaRPr sz="1350">
              <a:latin typeface="Calibri"/>
              <a:cs typeface="Calibri"/>
            </a:endParaRPr>
          </a:p>
          <a:p>
            <a:pPr marL="12700" marR="5080">
              <a:lnSpc>
                <a:spcPct val="100000"/>
              </a:lnSpc>
            </a:pPr>
            <a:r>
              <a:rPr sz="1400" spc="-5" dirty="0">
                <a:solidFill>
                  <a:srgbClr val="FFFFFF"/>
                </a:solidFill>
                <a:latin typeface="Calibri"/>
                <a:cs typeface="Calibri"/>
              </a:rPr>
              <a:t>Wenn</a:t>
            </a:r>
            <a:r>
              <a:rPr sz="1400"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5" dirty="0">
                <a:solidFill>
                  <a:srgbClr val="FFFFFF"/>
                </a:solidFill>
                <a:latin typeface="Calibri"/>
                <a:cs typeface="Calibri"/>
              </a:rPr>
              <a:t>nicht sicher</a:t>
            </a:r>
            <a:r>
              <a:rPr sz="1400" dirty="0">
                <a:solidFill>
                  <a:srgbClr val="FFFFFF"/>
                </a:solidFill>
                <a:latin typeface="Calibri"/>
                <a:cs typeface="Calibri"/>
              </a:rPr>
              <a:t> </a:t>
            </a:r>
            <a:r>
              <a:rPr sz="1400" spc="-5" dirty="0">
                <a:solidFill>
                  <a:srgbClr val="FFFFFF"/>
                </a:solidFill>
                <a:latin typeface="Calibri"/>
                <a:cs typeface="Calibri"/>
              </a:rPr>
              <a:t>sind, ob </a:t>
            </a:r>
            <a:r>
              <a:rPr sz="1400" spc="-10"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Information </a:t>
            </a:r>
            <a:r>
              <a:rPr sz="1400" dirty="0">
                <a:solidFill>
                  <a:srgbClr val="FFFFFF"/>
                </a:solidFill>
                <a:latin typeface="Calibri"/>
                <a:cs typeface="Calibri"/>
              </a:rPr>
              <a:t>wahr </a:t>
            </a:r>
            <a:r>
              <a:rPr sz="1400" spc="-5" dirty="0">
                <a:solidFill>
                  <a:srgbClr val="FFFFFF"/>
                </a:solidFill>
                <a:latin typeface="Calibri"/>
                <a:cs typeface="Calibri"/>
              </a:rPr>
              <a:t>oder falsch </a:t>
            </a:r>
            <a:r>
              <a:rPr sz="1400" dirty="0">
                <a:solidFill>
                  <a:srgbClr val="FFFFFF"/>
                </a:solidFill>
                <a:latin typeface="Calibri"/>
                <a:cs typeface="Calibri"/>
              </a:rPr>
              <a:t> </a:t>
            </a:r>
            <a:r>
              <a:rPr sz="1400" spc="-5" dirty="0">
                <a:solidFill>
                  <a:srgbClr val="FFFFFF"/>
                </a:solidFill>
                <a:latin typeface="Calibri"/>
                <a:cs typeface="Calibri"/>
              </a:rPr>
              <a:t>ist,</a:t>
            </a:r>
            <a:r>
              <a:rPr sz="1400" spc="5" dirty="0">
                <a:solidFill>
                  <a:srgbClr val="FFFFFF"/>
                </a:solidFill>
                <a:latin typeface="Calibri"/>
                <a:cs typeface="Calibri"/>
              </a:rPr>
              <a:t> </a:t>
            </a:r>
            <a:r>
              <a:rPr sz="1400" spc="-5" dirty="0">
                <a:solidFill>
                  <a:srgbClr val="FFFFFF"/>
                </a:solidFill>
                <a:latin typeface="Calibri"/>
                <a:cs typeface="Calibri"/>
              </a:rPr>
              <a:t>teilen</a:t>
            </a:r>
            <a:r>
              <a:rPr sz="1400" spc="5"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10" dirty="0">
                <a:solidFill>
                  <a:srgbClr val="FFFFFF"/>
                </a:solidFill>
                <a:latin typeface="Calibri"/>
                <a:cs typeface="Calibri"/>
              </a:rPr>
              <a:t>sie</a:t>
            </a:r>
            <a:r>
              <a:rPr sz="1400" spc="10" dirty="0">
                <a:solidFill>
                  <a:srgbClr val="FFFFFF"/>
                </a:solidFill>
                <a:latin typeface="Calibri"/>
                <a:cs typeface="Calibri"/>
              </a:rPr>
              <a:t> </a:t>
            </a:r>
            <a:r>
              <a:rPr sz="1400" spc="-5" dirty="0">
                <a:solidFill>
                  <a:srgbClr val="FFFFFF"/>
                </a:solidFill>
                <a:latin typeface="Calibri"/>
                <a:cs typeface="Calibri"/>
              </a:rPr>
              <a:t>nicht!</a:t>
            </a:r>
            <a:r>
              <a:rPr sz="1400" dirty="0">
                <a:solidFill>
                  <a:srgbClr val="FFFFFF"/>
                </a:solidFill>
                <a:latin typeface="Calibri"/>
                <a:cs typeface="Calibri"/>
              </a:rPr>
              <a:t> </a:t>
            </a:r>
            <a:r>
              <a:rPr sz="1400" spc="-5" dirty="0">
                <a:solidFill>
                  <a:srgbClr val="FFFFFF"/>
                </a:solidFill>
                <a:latin typeface="Calibri"/>
                <a:cs typeface="Calibri"/>
              </a:rPr>
              <a:t>Damit</a:t>
            </a:r>
            <a:r>
              <a:rPr sz="1400" spc="5" dirty="0">
                <a:solidFill>
                  <a:srgbClr val="FFFFFF"/>
                </a:solidFill>
                <a:latin typeface="Calibri"/>
                <a:cs typeface="Calibri"/>
              </a:rPr>
              <a:t> </a:t>
            </a:r>
            <a:r>
              <a:rPr sz="1400" spc="-5" dirty="0">
                <a:solidFill>
                  <a:srgbClr val="FFFFFF"/>
                </a:solidFill>
                <a:latin typeface="Calibri"/>
                <a:cs typeface="Calibri"/>
              </a:rPr>
              <a:t>tragen</a:t>
            </a:r>
            <a:r>
              <a:rPr sz="1400" spc="5"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5" dirty="0">
                <a:solidFill>
                  <a:srgbClr val="FFFFFF"/>
                </a:solidFill>
                <a:latin typeface="Calibri"/>
                <a:cs typeface="Calibri"/>
              </a:rPr>
              <a:t>dazu</a:t>
            </a:r>
            <a:r>
              <a:rPr sz="1400" dirty="0">
                <a:solidFill>
                  <a:srgbClr val="FFFFFF"/>
                </a:solidFill>
                <a:latin typeface="Calibri"/>
                <a:cs typeface="Calibri"/>
              </a:rPr>
              <a:t> </a:t>
            </a:r>
            <a:r>
              <a:rPr sz="1400" spc="-5" dirty="0">
                <a:solidFill>
                  <a:srgbClr val="FFFFFF"/>
                </a:solidFill>
                <a:latin typeface="Calibri"/>
                <a:cs typeface="Calibri"/>
              </a:rPr>
              <a:t>bei,</a:t>
            </a:r>
            <a:r>
              <a:rPr sz="1400" spc="5" dirty="0">
                <a:solidFill>
                  <a:srgbClr val="FFFFFF"/>
                </a:solidFill>
                <a:latin typeface="Calibri"/>
                <a:cs typeface="Calibri"/>
              </a:rPr>
              <a:t> </a:t>
            </a: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Verbreitung </a:t>
            </a:r>
            <a:r>
              <a:rPr sz="1400" spc="-300" dirty="0">
                <a:solidFill>
                  <a:srgbClr val="FFFFFF"/>
                </a:solidFill>
                <a:latin typeface="Calibri"/>
                <a:cs typeface="Calibri"/>
              </a:rPr>
              <a:t> </a:t>
            </a:r>
            <a:r>
              <a:rPr sz="1400" spc="-5" dirty="0">
                <a:solidFill>
                  <a:srgbClr val="FFFFFF"/>
                </a:solidFill>
                <a:latin typeface="Calibri"/>
                <a:cs typeface="Calibri"/>
              </a:rPr>
              <a:t>von Fehlinformationen zu</a:t>
            </a:r>
            <a:r>
              <a:rPr sz="1400" spc="5" dirty="0">
                <a:solidFill>
                  <a:srgbClr val="FFFFFF"/>
                </a:solidFill>
                <a:latin typeface="Calibri"/>
                <a:cs typeface="Calibri"/>
              </a:rPr>
              <a:t> </a:t>
            </a:r>
            <a:r>
              <a:rPr sz="1400" spc="-5" dirty="0">
                <a:solidFill>
                  <a:srgbClr val="FFFFFF"/>
                </a:solidFill>
                <a:latin typeface="Calibri"/>
                <a:cs typeface="Calibri"/>
              </a:rPr>
              <a:t>unterbinden!</a:t>
            </a:r>
            <a:endParaRPr sz="1400">
              <a:latin typeface="Calibri"/>
              <a:cs typeface="Calibri"/>
            </a:endParaRPr>
          </a:p>
        </p:txBody>
      </p:sp>
      <p:grpSp>
        <p:nvGrpSpPr>
          <p:cNvPr id="5" name="object 5"/>
          <p:cNvGrpSpPr/>
          <p:nvPr/>
        </p:nvGrpSpPr>
        <p:grpSpPr>
          <a:xfrm>
            <a:off x="121921" y="88900"/>
            <a:ext cx="8883015" cy="4248150"/>
            <a:chOff x="121921" y="88900"/>
            <a:chExt cx="8883015" cy="4248150"/>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4" y="88900"/>
              <a:ext cx="853440" cy="853440"/>
            </a:xfrm>
            <a:custGeom>
              <a:avLst/>
              <a:gdLst/>
              <a:ahLst/>
              <a:cxnLst/>
              <a:rect l="l" t="t" r="r" b="b"/>
              <a:pathLst>
                <a:path w="853440" h="853440">
                  <a:moveTo>
                    <a:pt x="426720" y="0"/>
                  </a:moveTo>
                  <a:lnTo>
                    <a:pt x="379729" y="2539"/>
                  </a:lnTo>
                  <a:lnTo>
                    <a:pt x="334645" y="9525"/>
                  </a:lnTo>
                  <a:lnTo>
                    <a:pt x="291464" y="21589"/>
                  </a:lnTo>
                  <a:lnTo>
                    <a:pt x="250189" y="37464"/>
                  </a:lnTo>
                  <a:lnTo>
                    <a:pt x="210820" y="57785"/>
                  </a:lnTo>
                  <a:lnTo>
                    <a:pt x="174625" y="81914"/>
                  </a:lnTo>
                  <a:lnTo>
                    <a:pt x="140334" y="109854"/>
                  </a:lnTo>
                  <a:lnTo>
                    <a:pt x="109854" y="140335"/>
                  </a:lnTo>
                  <a:lnTo>
                    <a:pt x="81914" y="174625"/>
                  </a:lnTo>
                  <a:lnTo>
                    <a:pt x="57784" y="210820"/>
                  </a:lnTo>
                  <a:lnTo>
                    <a:pt x="37464" y="250189"/>
                  </a:lnTo>
                  <a:lnTo>
                    <a:pt x="21589" y="291464"/>
                  </a:lnTo>
                  <a:lnTo>
                    <a:pt x="9525" y="334645"/>
                  </a:lnTo>
                  <a:lnTo>
                    <a:pt x="2539" y="379729"/>
                  </a:lnTo>
                  <a:lnTo>
                    <a:pt x="0" y="426720"/>
                  </a:lnTo>
                  <a:lnTo>
                    <a:pt x="2539" y="473075"/>
                  </a:lnTo>
                  <a:lnTo>
                    <a:pt x="9525" y="518160"/>
                  </a:lnTo>
                  <a:lnTo>
                    <a:pt x="21589" y="561339"/>
                  </a:lnTo>
                  <a:lnTo>
                    <a:pt x="37464" y="602614"/>
                  </a:lnTo>
                  <a:lnTo>
                    <a:pt x="57784" y="641985"/>
                  </a:lnTo>
                  <a:lnTo>
                    <a:pt x="81914" y="678179"/>
                  </a:lnTo>
                  <a:lnTo>
                    <a:pt x="109854" y="712470"/>
                  </a:lnTo>
                  <a:lnTo>
                    <a:pt x="140334" y="742950"/>
                  </a:lnTo>
                  <a:lnTo>
                    <a:pt x="174625" y="770889"/>
                  </a:lnTo>
                  <a:lnTo>
                    <a:pt x="210820" y="795020"/>
                  </a:lnTo>
                  <a:lnTo>
                    <a:pt x="250189" y="815339"/>
                  </a:lnTo>
                  <a:lnTo>
                    <a:pt x="291464" y="831214"/>
                  </a:lnTo>
                  <a:lnTo>
                    <a:pt x="334645" y="843279"/>
                  </a:lnTo>
                  <a:lnTo>
                    <a:pt x="379729" y="850900"/>
                  </a:lnTo>
                  <a:lnTo>
                    <a:pt x="426720" y="853439"/>
                  </a:lnTo>
                  <a:lnTo>
                    <a:pt x="473075" y="850900"/>
                  </a:lnTo>
                  <a:lnTo>
                    <a:pt x="518159" y="843279"/>
                  </a:lnTo>
                  <a:lnTo>
                    <a:pt x="561339" y="831214"/>
                  </a:lnTo>
                  <a:lnTo>
                    <a:pt x="602614" y="815339"/>
                  </a:lnTo>
                  <a:lnTo>
                    <a:pt x="641984" y="795020"/>
                  </a:lnTo>
                  <a:lnTo>
                    <a:pt x="678814" y="770889"/>
                  </a:lnTo>
                  <a:lnTo>
                    <a:pt x="712470" y="742950"/>
                  </a:lnTo>
                  <a:lnTo>
                    <a:pt x="742950" y="712470"/>
                  </a:lnTo>
                  <a:lnTo>
                    <a:pt x="770889" y="678179"/>
                  </a:lnTo>
                  <a:lnTo>
                    <a:pt x="795020" y="641985"/>
                  </a:lnTo>
                  <a:lnTo>
                    <a:pt x="815339" y="602614"/>
                  </a:lnTo>
                  <a:lnTo>
                    <a:pt x="831214" y="561339"/>
                  </a:lnTo>
                  <a:lnTo>
                    <a:pt x="843279" y="518160"/>
                  </a:lnTo>
                  <a:lnTo>
                    <a:pt x="850900" y="473075"/>
                  </a:lnTo>
                  <a:lnTo>
                    <a:pt x="853439" y="426720"/>
                  </a:lnTo>
                  <a:lnTo>
                    <a:pt x="850900" y="379729"/>
                  </a:lnTo>
                  <a:lnTo>
                    <a:pt x="843279" y="334645"/>
                  </a:lnTo>
                  <a:lnTo>
                    <a:pt x="831214" y="291464"/>
                  </a:lnTo>
                  <a:lnTo>
                    <a:pt x="815339" y="250189"/>
                  </a:lnTo>
                  <a:lnTo>
                    <a:pt x="795020" y="210820"/>
                  </a:lnTo>
                  <a:lnTo>
                    <a:pt x="770889" y="174625"/>
                  </a:lnTo>
                  <a:lnTo>
                    <a:pt x="742950" y="140335"/>
                  </a:lnTo>
                  <a:lnTo>
                    <a:pt x="712470" y="109854"/>
                  </a:lnTo>
                  <a:lnTo>
                    <a:pt x="678814" y="81914"/>
                  </a:lnTo>
                  <a:lnTo>
                    <a:pt x="641984" y="57785"/>
                  </a:lnTo>
                  <a:lnTo>
                    <a:pt x="602614" y="37464"/>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4" y="212089"/>
              <a:ext cx="765175" cy="608329"/>
            </a:xfrm>
            <a:prstGeom prst="rect">
              <a:avLst/>
            </a:prstGeom>
          </p:spPr>
        </p:pic>
        <p:pic>
          <p:nvPicPr>
            <p:cNvPr id="9" name="object 9"/>
            <p:cNvPicPr/>
            <p:nvPr/>
          </p:nvPicPr>
          <p:blipFill>
            <a:blip r:embed="rId5" cstate="print"/>
            <a:stretch>
              <a:fillRect/>
            </a:stretch>
          </p:blipFill>
          <p:spPr>
            <a:xfrm>
              <a:off x="121921" y="1309128"/>
              <a:ext cx="3512185" cy="3027679"/>
            </a:xfrm>
            <a:prstGeom prst="rect">
              <a:avLst/>
            </a:prstGeom>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3999" cy="5143498"/>
            <a:chOff x="0" y="0"/>
            <a:chExt cx="9143999" cy="5143498"/>
          </a:xfrm>
        </p:grpSpPr>
        <p:pic>
          <p:nvPicPr>
            <p:cNvPr id="3" name="object 3"/>
            <p:cNvPicPr/>
            <p:nvPr/>
          </p:nvPicPr>
          <p:blipFill>
            <a:blip r:embed="rId2" cstate="print"/>
            <a:stretch>
              <a:fillRect/>
            </a:stretch>
          </p:blipFill>
          <p:spPr>
            <a:xfrm>
              <a:off x="0" y="0"/>
              <a:ext cx="9143999" cy="5143498"/>
            </a:xfrm>
            <a:prstGeom prst="rect">
              <a:avLst/>
            </a:prstGeom>
          </p:spPr>
        </p:pic>
        <p:pic>
          <p:nvPicPr>
            <p:cNvPr id="4" name="object 4"/>
            <p:cNvPicPr/>
            <p:nvPr/>
          </p:nvPicPr>
          <p:blipFill>
            <a:blip r:embed="rId3" cstate="print"/>
            <a:stretch>
              <a:fillRect/>
            </a:stretch>
          </p:blipFill>
          <p:spPr>
            <a:xfrm>
              <a:off x="301624" y="1296668"/>
              <a:ext cx="3712845" cy="2162177"/>
            </a:xfrm>
            <a:prstGeom prst="rect">
              <a:avLst/>
            </a:prstGeom>
          </p:spPr>
        </p:pic>
        <p:pic>
          <p:nvPicPr>
            <p:cNvPr id="5" name="object 5"/>
            <p:cNvPicPr/>
            <p:nvPr/>
          </p:nvPicPr>
          <p:blipFill>
            <a:blip r:embed="rId4" cstate="print"/>
            <a:stretch>
              <a:fillRect/>
            </a:stretch>
          </p:blipFill>
          <p:spPr>
            <a:xfrm>
              <a:off x="503046" y="1435162"/>
              <a:ext cx="3651885" cy="2323717"/>
            </a:xfrm>
            <a:prstGeom prst="rect">
              <a:avLst/>
            </a:prstGeom>
          </p:spPr>
        </p:pic>
        <p:pic>
          <p:nvPicPr>
            <p:cNvPr id="6" name="object 6"/>
            <p:cNvPicPr/>
            <p:nvPr/>
          </p:nvPicPr>
          <p:blipFill>
            <a:blip r:embed="rId5" cstate="print"/>
            <a:stretch>
              <a:fillRect/>
            </a:stretch>
          </p:blipFill>
          <p:spPr>
            <a:xfrm>
              <a:off x="359411" y="1323976"/>
              <a:ext cx="3622675" cy="2068193"/>
            </a:xfrm>
            <a:prstGeom prst="rect">
              <a:avLst/>
            </a:prstGeom>
          </p:spPr>
        </p:pic>
        <p:sp>
          <p:nvSpPr>
            <p:cNvPr id="7" name="object 7"/>
            <p:cNvSpPr/>
            <p:nvPr/>
          </p:nvSpPr>
          <p:spPr>
            <a:xfrm>
              <a:off x="348615" y="1323976"/>
              <a:ext cx="3622675" cy="2068194"/>
            </a:xfrm>
            <a:custGeom>
              <a:avLst/>
              <a:gdLst/>
              <a:ahLst/>
              <a:cxnLst/>
              <a:rect l="l" t="t" r="r" b="b"/>
              <a:pathLst>
                <a:path w="3622675" h="1870075">
                  <a:moveTo>
                    <a:pt x="0" y="1870075"/>
                  </a:moveTo>
                  <a:lnTo>
                    <a:pt x="3622675" y="1870075"/>
                  </a:lnTo>
                  <a:lnTo>
                    <a:pt x="3622675" y="0"/>
                  </a:lnTo>
                  <a:lnTo>
                    <a:pt x="0" y="0"/>
                  </a:lnTo>
                  <a:lnTo>
                    <a:pt x="0" y="1870075"/>
                  </a:lnTo>
                  <a:close/>
                </a:path>
              </a:pathLst>
            </a:custGeom>
            <a:ln w="9525">
              <a:solidFill>
                <a:srgbClr val="002786"/>
              </a:solidFill>
            </a:ln>
          </p:spPr>
          <p:txBody>
            <a:bodyPr wrap="square" lIns="0" tIns="0" rIns="0" bIns="0" rtlCol="0"/>
            <a:lstStyle/>
            <a:p>
              <a:endParaRPr/>
            </a:p>
          </p:txBody>
        </p:sp>
        <p:pic>
          <p:nvPicPr>
            <p:cNvPr id="8" name="object 8"/>
            <p:cNvPicPr/>
            <p:nvPr/>
          </p:nvPicPr>
          <p:blipFill>
            <a:blip r:embed="rId6" cstate="print"/>
            <a:stretch>
              <a:fillRect/>
            </a:stretch>
          </p:blipFill>
          <p:spPr>
            <a:xfrm>
              <a:off x="3091814" y="3431540"/>
              <a:ext cx="5735320" cy="1623060"/>
            </a:xfrm>
            <a:prstGeom prst="rect">
              <a:avLst/>
            </a:prstGeom>
          </p:spPr>
        </p:pic>
        <p:pic>
          <p:nvPicPr>
            <p:cNvPr id="9" name="object 9"/>
            <p:cNvPicPr/>
            <p:nvPr/>
          </p:nvPicPr>
          <p:blipFill>
            <a:blip r:embed="rId7" cstate="print"/>
            <a:stretch>
              <a:fillRect/>
            </a:stretch>
          </p:blipFill>
          <p:spPr>
            <a:xfrm>
              <a:off x="3160712" y="3465635"/>
              <a:ext cx="5645150" cy="1544514"/>
            </a:xfrm>
            <a:prstGeom prst="rect">
              <a:avLst/>
            </a:prstGeom>
          </p:spPr>
        </p:pic>
        <p:sp>
          <p:nvSpPr>
            <p:cNvPr id="10" name="object 10"/>
            <p:cNvSpPr/>
            <p:nvPr/>
          </p:nvSpPr>
          <p:spPr>
            <a:xfrm>
              <a:off x="3139439" y="3458844"/>
              <a:ext cx="5645150" cy="1551305"/>
            </a:xfrm>
            <a:custGeom>
              <a:avLst/>
              <a:gdLst/>
              <a:ahLst/>
              <a:cxnLst/>
              <a:rect l="l" t="t" r="r" b="b"/>
              <a:pathLst>
                <a:path w="5645150" h="1437639">
                  <a:moveTo>
                    <a:pt x="0" y="1437639"/>
                  </a:moveTo>
                  <a:lnTo>
                    <a:pt x="5645150" y="1437639"/>
                  </a:lnTo>
                  <a:lnTo>
                    <a:pt x="5645150" y="0"/>
                  </a:lnTo>
                  <a:lnTo>
                    <a:pt x="0" y="0"/>
                  </a:lnTo>
                  <a:lnTo>
                    <a:pt x="0" y="1437639"/>
                  </a:lnTo>
                  <a:close/>
                </a:path>
              </a:pathLst>
            </a:custGeom>
            <a:ln w="9525">
              <a:solidFill>
                <a:srgbClr val="002786"/>
              </a:solidFill>
            </a:ln>
          </p:spPr>
          <p:txBody>
            <a:bodyPr wrap="square" lIns="0" tIns="0" rIns="0" bIns="0" rtlCol="0"/>
            <a:lstStyle/>
            <a:p>
              <a:endParaRPr/>
            </a:p>
          </p:txBody>
        </p:sp>
      </p:grpSp>
      <p:sp>
        <p:nvSpPr>
          <p:cNvPr id="11" name="object 11"/>
          <p:cNvSpPr txBox="1"/>
          <p:nvPr/>
        </p:nvSpPr>
        <p:spPr>
          <a:xfrm>
            <a:off x="448750" y="1326131"/>
            <a:ext cx="8147050" cy="3649717"/>
          </a:xfrm>
          <a:prstGeom prst="rect">
            <a:avLst/>
          </a:prstGeom>
        </p:spPr>
        <p:txBody>
          <a:bodyPr vert="horz" wrap="square" lIns="0" tIns="12700" rIns="0" bIns="0" rtlCol="0">
            <a:spAutoFit/>
          </a:bodyPr>
          <a:lstStyle/>
          <a:p>
            <a:pPr marL="12700" marR="4658995">
              <a:lnSpc>
                <a:spcPct val="100000"/>
              </a:lnSpc>
              <a:spcBef>
                <a:spcPts val="100"/>
              </a:spcBef>
            </a:pPr>
            <a:r>
              <a:rPr sz="1200" dirty="0">
                <a:latin typeface="Calibri"/>
                <a:cs typeface="Calibri"/>
              </a:rPr>
              <a:t>Im Jahr </a:t>
            </a:r>
            <a:r>
              <a:rPr sz="1200" spc="-5" dirty="0">
                <a:latin typeface="Calibri"/>
                <a:cs typeface="Calibri"/>
              </a:rPr>
              <a:t>2016 </a:t>
            </a:r>
            <a:r>
              <a:rPr sz="1200" dirty="0">
                <a:latin typeface="Calibri"/>
                <a:cs typeface="Calibri"/>
              </a:rPr>
              <a:t>verkündeten </a:t>
            </a:r>
            <a:r>
              <a:rPr sz="1200" spc="-5" dirty="0">
                <a:latin typeface="Calibri"/>
                <a:cs typeface="Calibri"/>
              </a:rPr>
              <a:t>schwedische </a:t>
            </a:r>
            <a:r>
              <a:rPr sz="1200" dirty="0">
                <a:latin typeface="Calibri"/>
                <a:cs typeface="Calibri"/>
              </a:rPr>
              <a:t> </a:t>
            </a:r>
            <a:r>
              <a:rPr sz="1200" spc="-5" dirty="0">
                <a:latin typeface="Calibri"/>
                <a:cs typeface="Calibri"/>
              </a:rPr>
              <a:t>Nachrichtenagenturen, dass die</a:t>
            </a:r>
            <a:r>
              <a:rPr sz="1200" dirty="0">
                <a:latin typeface="Calibri"/>
                <a:cs typeface="Calibri"/>
              </a:rPr>
              <a:t> Gemeinden</a:t>
            </a:r>
            <a:r>
              <a:rPr sz="1200" spc="5" dirty="0">
                <a:latin typeface="Calibri"/>
                <a:cs typeface="Calibri"/>
              </a:rPr>
              <a:t> </a:t>
            </a:r>
            <a:r>
              <a:rPr sz="1200" b="1" spc="-5" dirty="0">
                <a:latin typeface="Calibri"/>
                <a:cs typeface="Calibri"/>
              </a:rPr>
              <a:t>keine </a:t>
            </a:r>
            <a:r>
              <a:rPr sz="1200" b="1" dirty="0">
                <a:latin typeface="Calibri"/>
                <a:cs typeface="Calibri"/>
              </a:rPr>
              <a:t> </a:t>
            </a:r>
            <a:r>
              <a:rPr sz="1200" b="1" spc="-5" dirty="0">
                <a:latin typeface="Calibri"/>
                <a:cs typeface="Calibri"/>
              </a:rPr>
              <a:t>Weihnachtsbeleuchtung mehr </a:t>
            </a:r>
            <a:r>
              <a:rPr sz="1200" b="1" dirty="0">
                <a:latin typeface="Calibri"/>
                <a:cs typeface="Calibri"/>
              </a:rPr>
              <a:t>an Straßenmasten </a:t>
            </a:r>
            <a:r>
              <a:rPr sz="1200" b="1" spc="5" dirty="0">
                <a:latin typeface="Calibri"/>
                <a:cs typeface="Calibri"/>
              </a:rPr>
              <a:t> </a:t>
            </a:r>
            <a:r>
              <a:rPr sz="1200" b="1" spc="-5" dirty="0">
                <a:latin typeface="Calibri"/>
                <a:cs typeface="Calibri"/>
              </a:rPr>
              <a:t>aufhängen dürfen</a:t>
            </a:r>
            <a:r>
              <a:rPr sz="1200" spc="-5" dirty="0">
                <a:latin typeface="Calibri"/>
                <a:cs typeface="Calibri"/>
              </a:rPr>
              <a:t>. Die</a:t>
            </a:r>
            <a:r>
              <a:rPr sz="1200" dirty="0">
                <a:latin typeface="Calibri"/>
                <a:cs typeface="Calibri"/>
              </a:rPr>
              <a:t> Gründe </a:t>
            </a:r>
            <a:r>
              <a:rPr sz="1200" spc="-5" dirty="0">
                <a:latin typeface="Calibri"/>
                <a:cs typeface="Calibri"/>
              </a:rPr>
              <a:t>dafür </a:t>
            </a:r>
            <a:r>
              <a:rPr sz="1200" dirty="0">
                <a:latin typeface="Calibri"/>
                <a:cs typeface="Calibri"/>
              </a:rPr>
              <a:t>waren</a:t>
            </a:r>
            <a:r>
              <a:rPr sz="1200" spc="-5" dirty="0">
                <a:latin typeface="Calibri"/>
                <a:cs typeface="Calibri"/>
              </a:rPr>
              <a:t> erstens</a:t>
            </a:r>
            <a:r>
              <a:rPr sz="1200" dirty="0">
                <a:latin typeface="Calibri"/>
                <a:cs typeface="Calibri"/>
              </a:rPr>
              <a:t> </a:t>
            </a:r>
            <a:r>
              <a:rPr sz="1200" spc="-5" dirty="0">
                <a:latin typeface="Calibri"/>
                <a:cs typeface="Calibri"/>
              </a:rPr>
              <a:t>der </a:t>
            </a:r>
            <a:r>
              <a:rPr sz="1200" dirty="0">
                <a:latin typeface="Calibri"/>
                <a:cs typeface="Calibri"/>
              </a:rPr>
              <a:t> </a:t>
            </a:r>
            <a:r>
              <a:rPr sz="1200" spc="-5" dirty="0">
                <a:latin typeface="Calibri"/>
                <a:cs typeface="Calibri"/>
              </a:rPr>
              <a:t>Stromverbrauch und </a:t>
            </a:r>
            <a:r>
              <a:rPr sz="1200" dirty="0">
                <a:latin typeface="Calibri"/>
                <a:cs typeface="Calibri"/>
              </a:rPr>
              <a:t>zweitens </a:t>
            </a:r>
            <a:r>
              <a:rPr sz="1200" spc="-5" dirty="0">
                <a:latin typeface="Calibri"/>
                <a:cs typeface="Calibri"/>
              </a:rPr>
              <a:t>das Sicherheitsrisiko. Die </a:t>
            </a:r>
            <a:r>
              <a:rPr sz="1200" dirty="0">
                <a:latin typeface="Calibri"/>
                <a:cs typeface="Calibri"/>
              </a:rPr>
              <a:t> </a:t>
            </a:r>
            <a:r>
              <a:rPr sz="1200" spc="-5" dirty="0">
                <a:latin typeface="Calibri"/>
                <a:cs typeface="Calibri"/>
              </a:rPr>
              <a:t>Einheimischen </a:t>
            </a:r>
            <a:r>
              <a:rPr sz="1200" dirty="0">
                <a:latin typeface="Calibri"/>
                <a:cs typeface="Calibri"/>
              </a:rPr>
              <a:t>waren</a:t>
            </a:r>
            <a:r>
              <a:rPr sz="1200" spc="-5" dirty="0">
                <a:latin typeface="Calibri"/>
                <a:cs typeface="Calibri"/>
              </a:rPr>
              <a:t> ziemlich unglücklich, da sie</a:t>
            </a:r>
            <a:r>
              <a:rPr sz="1200" dirty="0">
                <a:latin typeface="Calibri"/>
                <a:cs typeface="Calibri"/>
              </a:rPr>
              <a:t> </a:t>
            </a:r>
            <a:r>
              <a:rPr sz="1200" spc="-5" dirty="0">
                <a:latin typeface="Calibri"/>
                <a:cs typeface="Calibri"/>
              </a:rPr>
              <a:t>die </a:t>
            </a:r>
            <a:r>
              <a:rPr sz="1200" dirty="0">
                <a:latin typeface="Calibri"/>
                <a:cs typeface="Calibri"/>
              </a:rPr>
              <a:t> </a:t>
            </a:r>
            <a:r>
              <a:rPr sz="1200" spc="-5" dirty="0">
                <a:latin typeface="Calibri"/>
                <a:cs typeface="Calibri"/>
              </a:rPr>
              <a:t>Weihnachtszeit oft</a:t>
            </a:r>
            <a:r>
              <a:rPr sz="1200" dirty="0">
                <a:latin typeface="Calibri"/>
                <a:cs typeface="Calibri"/>
              </a:rPr>
              <a:t> mit</a:t>
            </a:r>
            <a:r>
              <a:rPr sz="1200" spc="5" dirty="0">
                <a:latin typeface="Calibri"/>
                <a:cs typeface="Calibri"/>
              </a:rPr>
              <a:t> </a:t>
            </a:r>
            <a:r>
              <a:rPr sz="1200" spc="-5" dirty="0">
                <a:latin typeface="Calibri"/>
                <a:cs typeface="Calibri"/>
              </a:rPr>
              <a:t>Lichtern und Weihnachtssternen </a:t>
            </a:r>
            <a:r>
              <a:rPr sz="1200" spc="-254" dirty="0">
                <a:latin typeface="Calibri"/>
                <a:cs typeface="Calibri"/>
              </a:rPr>
              <a:t> </a:t>
            </a:r>
            <a:r>
              <a:rPr sz="1200" dirty="0">
                <a:latin typeface="Calibri"/>
                <a:cs typeface="Calibri"/>
              </a:rPr>
              <a:t>auf</a:t>
            </a:r>
            <a:r>
              <a:rPr sz="1200" spc="-5" dirty="0">
                <a:latin typeface="Calibri"/>
                <a:cs typeface="Calibri"/>
              </a:rPr>
              <a:t> den Straßen feiern.</a:t>
            </a:r>
            <a:r>
              <a:rPr sz="1200" dirty="0">
                <a:latin typeface="Calibri"/>
                <a:cs typeface="Calibri"/>
              </a:rPr>
              <a:t> Kurz </a:t>
            </a:r>
            <a:r>
              <a:rPr sz="1200" spc="-5" dirty="0">
                <a:latin typeface="Calibri"/>
                <a:cs typeface="Calibri"/>
              </a:rPr>
              <a:t>nach dieser</a:t>
            </a:r>
            <a:r>
              <a:rPr sz="1200" dirty="0">
                <a:latin typeface="Calibri"/>
                <a:cs typeface="Calibri"/>
              </a:rPr>
              <a:t> </a:t>
            </a:r>
            <a:r>
              <a:rPr sz="1200" spc="-5" dirty="0">
                <a:latin typeface="Calibri"/>
                <a:cs typeface="Calibri"/>
              </a:rPr>
              <a:t>Ankündigung </a:t>
            </a:r>
            <a:r>
              <a:rPr sz="1200" dirty="0">
                <a:latin typeface="Calibri"/>
                <a:cs typeface="Calibri"/>
              </a:rPr>
              <a:t> </a:t>
            </a:r>
            <a:r>
              <a:rPr sz="1200" spc="-5" dirty="0">
                <a:latin typeface="Calibri"/>
                <a:cs typeface="Calibri"/>
              </a:rPr>
              <a:t>sorgten</a:t>
            </a:r>
            <a:r>
              <a:rPr sz="1200" spc="60" dirty="0">
                <a:latin typeface="Calibri"/>
                <a:cs typeface="Calibri"/>
              </a:rPr>
              <a:t> </a:t>
            </a:r>
            <a:r>
              <a:rPr sz="1200" dirty="0">
                <a:latin typeface="Calibri"/>
                <a:cs typeface="Calibri"/>
              </a:rPr>
              <a:t>andere</a:t>
            </a:r>
            <a:r>
              <a:rPr sz="1200" spc="60" dirty="0">
                <a:latin typeface="Calibri"/>
                <a:cs typeface="Calibri"/>
              </a:rPr>
              <a:t> </a:t>
            </a:r>
            <a:r>
              <a:rPr sz="1200" spc="-5" dirty="0">
                <a:latin typeface="Calibri"/>
                <a:cs typeface="Calibri"/>
              </a:rPr>
              <a:t>Nachrichtenagenturen</a:t>
            </a:r>
            <a:r>
              <a:rPr sz="1200" spc="60" dirty="0">
                <a:latin typeface="Calibri"/>
                <a:cs typeface="Calibri"/>
              </a:rPr>
              <a:t> </a:t>
            </a:r>
            <a:r>
              <a:rPr sz="1200" spc="-5" dirty="0">
                <a:latin typeface="Calibri"/>
                <a:cs typeface="Calibri"/>
              </a:rPr>
              <a:t>schnell</a:t>
            </a:r>
            <a:r>
              <a:rPr sz="1200" spc="60" dirty="0">
                <a:latin typeface="Calibri"/>
                <a:cs typeface="Calibri"/>
              </a:rPr>
              <a:t> </a:t>
            </a:r>
            <a:r>
              <a:rPr sz="1200" spc="-10" dirty="0">
                <a:latin typeface="Calibri"/>
                <a:cs typeface="Calibri"/>
              </a:rPr>
              <a:t>für </a:t>
            </a:r>
            <a:r>
              <a:rPr sz="1200" spc="-5" dirty="0">
                <a:latin typeface="Calibri"/>
                <a:cs typeface="Calibri"/>
              </a:rPr>
              <a:t> eigene Schlagzeilen, die </a:t>
            </a:r>
            <a:r>
              <a:rPr sz="1200" dirty="0">
                <a:latin typeface="Calibri"/>
                <a:cs typeface="Calibri"/>
              </a:rPr>
              <a:t>mit </a:t>
            </a:r>
            <a:r>
              <a:rPr sz="1200" spc="-5" dirty="0">
                <a:latin typeface="Calibri"/>
                <a:cs typeface="Calibri"/>
              </a:rPr>
              <a:t>redaktioneller </a:t>
            </a:r>
            <a:r>
              <a:rPr sz="1200" dirty="0">
                <a:latin typeface="Calibri"/>
                <a:cs typeface="Calibri"/>
              </a:rPr>
              <a:t> </a:t>
            </a:r>
            <a:r>
              <a:rPr sz="1200" spc="-5" dirty="0" err="1">
                <a:latin typeface="Calibri"/>
                <a:cs typeface="Calibri"/>
              </a:rPr>
              <a:t>Voreingenommenheit</a:t>
            </a:r>
            <a:r>
              <a:rPr sz="1200" dirty="0">
                <a:latin typeface="Calibri"/>
                <a:cs typeface="Calibri"/>
              </a:rPr>
              <a:t> </a:t>
            </a:r>
            <a:r>
              <a:rPr lang="de-AT" sz="1200" spc="-5" dirty="0">
                <a:latin typeface="Calibri"/>
                <a:cs typeface="Calibri"/>
              </a:rPr>
              <a:t>geschrieben</a:t>
            </a:r>
            <a:r>
              <a:rPr sz="1200" spc="-10" dirty="0">
                <a:latin typeface="Calibri"/>
                <a:cs typeface="Calibri"/>
              </a:rPr>
              <a:t> </a:t>
            </a:r>
            <a:r>
              <a:rPr sz="1200" spc="-5" dirty="0">
                <a:latin typeface="Calibri"/>
                <a:cs typeface="Calibri"/>
              </a:rPr>
              <a:t>waren.</a:t>
            </a:r>
            <a:endParaRPr sz="1200" dirty="0">
              <a:latin typeface="Calibri"/>
              <a:cs typeface="Calibri"/>
            </a:endParaRPr>
          </a:p>
          <a:p>
            <a:pPr marL="2804160" marR="78740">
              <a:lnSpc>
                <a:spcPct val="100000"/>
              </a:lnSpc>
              <a:spcBef>
                <a:spcPts val="1010"/>
              </a:spcBef>
            </a:pPr>
            <a:r>
              <a:rPr sz="1200" spc="-5" dirty="0">
                <a:latin typeface="Calibri"/>
                <a:cs typeface="Calibri"/>
              </a:rPr>
              <a:t>Die </a:t>
            </a:r>
            <a:r>
              <a:rPr sz="1200" spc="-5" dirty="0" err="1">
                <a:latin typeface="Calibri"/>
                <a:cs typeface="Calibri"/>
              </a:rPr>
              <a:t>Schlagzeilen</a:t>
            </a:r>
            <a:r>
              <a:rPr sz="1200" dirty="0">
                <a:latin typeface="Calibri"/>
                <a:cs typeface="Calibri"/>
              </a:rPr>
              <a:t> </a:t>
            </a:r>
            <a:r>
              <a:rPr sz="1200" spc="-5" dirty="0" err="1">
                <a:latin typeface="Calibri"/>
                <a:cs typeface="Calibri"/>
              </a:rPr>
              <a:t>lautet</a:t>
            </a:r>
            <a:r>
              <a:rPr lang="de-AT" sz="1200" spc="-5" dirty="0">
                <a:latin typeface="Calibri"/>
                <a:cs typeface="Calibri"/>
              </a:rPr>
              <a:t>en „</a:t>
            </a:r>
            <a:r>
              <a:rPr sz="1200" b="1" spc="-5" dirty="0" err="1">
                <a:latin typeface="Calibri"/>
                <a:cs typeface="Calibri"/>
              </a:rPr>
              <a:t>Schweden</a:t>
            </a:r>
            <a:r>
              <a:rPr sz="1200" b="1" spc="-5" dirty="0">
                <a:latin typeface="Calibri"/>
                <a:cs typeface="Calibri"/>
              </a:rPr>
              <a:t> feiert </a:t>
            </a:r>
            <a:r>
              <a:rPr sz="1200" b="1" dirty="0">
                <a:latin typeface="Calibri"/>
                <a:cs typeface="Calibri"/>
              </a:rPr>
              <a:t>kein </a:t>
            </a:r>
            <a:r>
              <a:rPr sz="1200" b="1" spc="-5" dirty="0">
                <a:latin typeface="Calibri"/>
                <a:cs typeface="Calibri"/>
              </a:rPr>
              <a:t>Weihnachten mehr: Verbietet </a:t>
            </a:r>
            <a:r>
              <a:rPr sz="1200" b="1" dirty="0">
                <a:latin typeface="Calibri"/>
                <a:cs typeface="Calibri"/>
              </a:rPr>
              <a:t> Feiertag aus</a:t>
            </a:r>
            <a:r>
              <a:rPr sz="1200" b="1" spc="-10" dirty="0">
                <a:latin typeface="Calibri"/>
                <a:cs typeface="Calibri"/>
              </a:rPr>
              <a:t> </a:t>
            </a:r>
            <a:r>
              <a:rPr sz="1200" b="1" spc="-5" dirty="0">
                <a:latin typeface="Calibri"/>
                <a:cs typeface="Calibri"/>
              </a:rPr>
              <a:t>Angst,</a:t>
            </a:r>
            <a:r>
              <a:rPr sz="1200" b="1" dirty="0">
                <a:latin typeface="Calibri"/>
                <a:cs typeface="Calibri"/>
              </a:rPr>
              <a:t> </a:t>
            </a:r>
            <a:r>
              <a:rPr sz="1200" b="1" spc="-5" dirty="0">
                <a:latin typeface="Calibri"/>
                <a:cs typeface="Calibri"/>
              </a:rPr>
              <a:t>muslimische</a:t>
            </a:r>
            <a:r>
              <a:rPr sz="1200" b="1" dirty="0">
                <a:latin typeface="Calibri"/>
                <a:cs typeface="Calibri"/>
              </a:rPr>
              <a:t> </a:t>
            </a:r>
            <a:r>
              <a:rPr sz="1200" b="1" spc="-5" dirty="0">
                <a:latin typeface="Calibri"/>
                <a:cs typeface="Calibri"/>
              </a:rPr>
              <a:t>Migranten </a:t>
            </a:r>
            <a:r>
              <a:rPr sz="1200" b="1" spc="-5" dirty="0" err="1">
                <a:latin typeface="Calibri"/>
                <a:cs typeface="Calibri"/>
              </a:rPr>
              <a:t>zu</a:t>
            </a:r>
            <a:r>
              <a:rPr sz="1200" b="1" dirty="0">
                <a:latin typeface="Calibri"/>
                <a:cs typeface="Calibri"/>
              </a:rPr>
              <a:t> </a:t>
            </a:r>
            <a:r>
              <a:rPr sz="1200" b="1" spc="-5" dirty="0" err="1">
                <a:latin typeface="Calibri"/>
                <a:cs typeface="Calibri"/>
              </a:rPr>
              <a:t>beleidigen</a:t>
            </a:r>
            <a:r>
              <a:rPr sz="1200" b="1" spc="-5" dirty="0">
                <a:latin typeface="Calibri"/>
                <a:cs typeface="Calibri"/>
              </a:rPr>
              <a:t>.</a:t>
            </a:r>
            <a:r>
              <a:rPr lang="de-AT" sz="1200" b="1" spc="-5" dirty="0">
                <a:latin typeface="Calibri"/>
                <a:cs typeface="Calibri"/>
              </a:rPr>
              <a:t>“</a:t>
            </a:r>
            <a:r>
              <a:rPr sz="1200" b="1" dirty="0">
                <a:latin typeface="Calibri"/>
                <a:cs typeface="Calibri"/>
              </a:rPr>
              <a:t> </a:t>
            </a:r>
            <a:r>
              <a:rPr sz="1200" spc="-5" dirty="0">
                <a:latin typeface="Calibri"/>
                <a:cs typeface="Calibri"/>
              </a:rPr>
              <a:t>Demographisch </a:t>
            </a:r>
            <a:r>
              <a:rPr sz="1200" dirty="0">
                <a:latin typeface="Calibri"/>
                <a:cs typeface="Calibri"/>
              </a:rPr>
              <a:t>gesehen </a:t>
            </a:r>
            <a:r>
              <a:rPr sz="1200" spc="-254" dirty="0">
                <a:latin typeface="Calibri"/>
                <a:cs typeface="Calibri"/>
              </a:rPr>
              <a:t> </a:t>
            </a:r>
            <a:r>
              <a:rPr sz="1200" spc="-5" dirty="0">
                <a:latin typeface="Calibri"/>
                <a:cs typeface="Calibri"/>
              </a:rPr>
              <a:t>hatte </a:t>
            </a:r>
            <a:r>
              <a:rPr sz="1200" spc="-5" dirty="0" err="1">
                <a:latin typeface="Calibri"/>
                <a:cs typeface="Calibri"/>
              </a:rPr>
              <a:t>Schweden</a:t>
            </a:r>
            <a:r>
              <a:rPr sz="1200" spc="-5" dirty="0">
                <a:latin typeface="Calibri"/>
                <a:cs typeface="Calibri"/>
              </a:rPr>
              <a:t> </a:t>
            </a:r>
            <a:r>
              <a:rPr sz="1200" spc="-5" dirty="0" err="1">
                <a:latin typeface="Calibri"/>
                <a:cs typeface="Calibri"/>
              </a:rPr>
              <a:t>muslimische</a:t>
            </a:r>
            <a:r>
              <a:rPr lang="de-AT" sz="1200" spc="-5" dirty="0">
                <a:latin typeface="Calibri"/>
                <a:cs typeface="Calibri"/>
              </a:rPr>
              <a:t> </a:t>
            </a:r>
            <a:r>
              <a:rPr sz="1200" dirty="0">
                <a:latin typeface="Calibri"/>
                <a:cs typeface="Calibri"/>
              </a:rPr>
              <a:t>Migrant</a:t>
            </a:r>
            <a:r>
              <a:rPr lang="de-AT" sz="1200" dirty="0">
                <a:latin typeface="Calibri"/>
                <a:cs typeface="Calibri"/>
              </a:rPr>
              <a:t>*innen</a:t>
            </a:r>
            <a:r>
              <a:rPr sz="1200" dirty="0">
                <a:latin typeface="Calibri"/>
                <a:cs typeface="Calibri"/>
              </a:rPr>
              <a:t> </a:t>
            </a:r>
            <a:r>
              <a:rPr sz="1200" spc="-5" dirty="0">
                <a:latin typeface="Calibri"/>
                <a:cs typeface="Calibri"/>
              </a:rPr>
              <a:t>in den </a:t>
            </a:r>
            <a:r>
              <a:rPr sz="1200" dirty="0">
                <a:latin typeface="Calibri"/>
                <a:cs typeface="Calibri"/>
              </a:rPr>
              <a:t>vergangenen zwei </a:t>
            </a:r>
            <a:r>
              <a:rPr sz="1200" spc="-5" dirty="0">
                <a:latin typeface="Calibri"/>
                <a:cs typeface="Calibri"/>
              </a:rPr>
              <a:t>Jahren, </a:t>
            </a:r>
            <a:r>
              <a:rPr sz="1200" dirty="0">
                <a:latin typeface="Calibri"/>
                <a:cs typeface="Calibri"/>
              </a:rPr>
              <a:t>was </a:t>
            </a:r>
            <a:r>
              <a:rPr sz="1200" spc="-5" dirty="0">
                <a:latin typeface="Calibri"/>
                <a:cs typeface="Calibri"/>
              </a:rPr>
              <a:t>jedoch </a:t>
            </a:r>
            <a:r>
              <a:rPr sz="1200" dirty="0">
                <a:latin typeface="Calibri"/>
                <a:cs typeface="Calibri"/>
              </a:rPr>
              <a:t>keinen </a:t>
            </a:r>
            <a:r>
              <a:rPr sz="1200" spc="-5" dirty="0">
                <a:latin typeface="Calibri"/>
                <a:cs typeface="Calibri"/>
              </a:rPr>
              <a:t>Einfluss </a:t>
            </a:r>
            <a:r>
              <a:rPr sz="1200" dirty="0">
                <a:latin typeface="Calibri"/>
                <a:cs typeface="Calibri"/>
              </a:rPr>
              <a:t>auf </a:t>
            </a:r>
            <a:r>
              <a:rPr sz="1200" spc="-5" dirty="0">
                <a:latin typeface="Calibri"/>
                <a:cs typeface="Calibri"/>
              </a:rPr>
              <a:t>das </a:t>
            </a:r>
            <a:r>
              <a:rPr sz="1200" dirty="0">
                <a:latin typeface="Calibri"/>
                <a:cs typeface="Calibri"/>
              </a:rPr>
              <a:t>Strom- </a:t>
            </a:r>
            <a:r>
              <a:rPr sz="1200" spc="-260" dirty="0">
                <a:latin typeface="Calibri"/>
                <a:cs typeface="Calibri"/>
              </a:rPr>
              <a:t> </a:t>
            </a:r>
            <a:r>
              <a:rPr sz="1200" spc="-5" dirty="0">
                <a:latin typeface="Calibri"/>
                <a:cs typeface="Calibri"/>
              </a:rPr>
              <a:t>und</a:t>
            </a:r>
            <a:r>
              <a:rPr sz="1200" dirty="0">
                <a:latin typeface="Calibri"/>
                <a:cs typeface="Calibri"/>
              </a:rPr>
              <a:t> </a:t>
            </a:r>
            <a:r>
              <a:rPr sz="1200" spc="-5" dirty="0">
                <a:latin typeface="Calibri"/>
                <a:cs typeface="Calibri"/>
              </a:rPr>
              <a:t>Sicherheitsproblem</a:t>
            </a:r>
            <a:r>
              <a:rPr sz="1200" spc="5" dirty="0">
                <a:latin typeface="Calibri"/>
                <a:cs typeface="Calibri"/>
              </a:rPr>
              <a:t> </a:t>
            </a:r>
            <a:r>
              <a:rPr sz="1200" spc="-5" dirty="0">
                <a:latin typeface="Calibri"/>
                <a:cs typeface="Calibri"/>
              </a:rPr>
              <a:t>hatte,</a:t>
            </a:r>
            <a:r>
              <a:rPr sz="1200" spc="10" dirty="0">
                <a:latin typeface="Calibri"/>
                <a:cs typeface="Calibri"/>
              </a:rPr>
              <a:t> </a:t>
            </a:r>
            <a:r>
              <a:rPr sz="1200" spc="-5" dirty="0">
                <a:latin typeface="Calibri"/>
                <a:cs typeface="Calibri"/>
              </a:rPr>
              <a:t>das</a:t>
            </a:r>
            <a:r>
              <a:rPr sz="1200" dirty="0">
                <a:latin typeface="Calibri"/>
                <a:cs typeface="Calibri"/>
              </a:rPr>
              <a:t> </a:t>
            </a:r>
            <a:r>
              <a:rPr sz="1200" spc="-5" dirty="0">
                <a:latin typeface="Calibri"/>
                <a:cs typeface="Calibri"/>
              </a:rPr>
              <a:t>eigentlich</a:t>
            </a:r>
            <a:r>
              <a:rPr sz="1200" spc="10" dirty="0">
                <a:latin typeface="Calibri"/>
                <a:cs typeface="Calibri"/>
              </a:rPr>
              <a:t> </a:t>
            </a:r>
            <a:r>
              <a:rPr sz="1200" spc="-5" dirty="0">
                <a:latin typeface="Calibri"/>
                <a:cs typeface="Calibri"/>
              </a:rPr>
              <a:t>die</a:t>
            </a:r>
            <a:r>
              <a:rPr sz="1200" spc="5" dirty="0">
                <a:latin typeface="Calibri"/>
                <a:cs typeface="Calibri"/>
              </a:rPr>
              <a:t> </a:t>
            </a:r>
            <a:r>
              <a:rPr sz="1200" spc="-5" dirty="0">
                <a:latin typeface="Calibri"/>
                <a:cs typeface="Calibri"/>
              </a:rPr>
              <a:t>Ursache</a:t>
            </a:r>
            <a:r>
              <a:rPr sz="1200" spc="5" dirty="0">
                <a:latin typeface="Calibri"/>
                <a:cs typeface="Calibri"/>
              </a:rPr>
              <a:t> </a:t>
            </a:r>
            <a:r>
              <a:rPr sz="1200" spc="-5" dirty="0">
                <a:latin typeface="Calibri"/>
                <a:cs typeface="Calibri"/>
              </a:rPr>
              <a:t>war.</a:t>
            </a:r>
            <a:r>
              <a:rPr sz="1200" spc="5" dirty="0">
                <a:latin typeface="Calibri"/>
                <a:cs typeface="Calibri"/>
              </a:rPr>
              <a:t> </a:t>
            </a:r>
            <a:r>
              <a:rPr sz="1200" spc="-5" dirty="0">
                <a:latin typeface="Calibri"/>
                <a:cs typeface="Calibri"/>
              </a:rPr>
              <a:t>Schweden</a:t>
            </a:r>
            <a:r>
              <a:rPr sz="1200" spc="5" dirty="0">
                <a:latin typeface="Calibri"/>
                <a:cs typeface="Calibri"/>
              </a:rPr>
              <a:t> </a:t>
            </a:r>
            <a:r>
              <a:rPr sz="1200" spc="-5" dirty="0">
                <a:latin typeface="Calibri"/>
                <a:cs typeface="Calibri"/>
              </a:rPr>
              <a:t>hatte</a:t>
            </a:r>
            <a:r>
              <a:rPr sz="1200" spc="5" dirty="0">
                <a:latin typeface="Calibri"/>
                <a:cs typeface="Calibri"/>
              </a:rPr>
              <a:t> </a:t>
            </a:r>
            <a:r>
              <a:rPr sz="1200" spc="-5" dirty="0" err="1">
                <a:latin typeface="Calibri"/>
                <a:cs typeface="Calibri"/>
              </a:rPr>
              <a:t>weder</a:t>
            </a:r>
            <a:r>
              <a:rPr sz="1200" spc="-5" dirty="0">
                <a:latin typeface="Calibri"/>
                <a:cs typeface="Calibri"/>
              </a:rPr>
              <a:t> die </a:t>
            </a:r>
            <a:r>
              <a:rPr lang="de-AT" sz="1200" spc="-5" dirty="0">
                <a:latin typeface="Calibri"/>
                <a:cs typeface="Calibri"/>
              </a:rPr>
              <a:t>Weihnachtszeit</a:t>
            </a:r>
            <a:r>
              <a:rPr sz="1200" spc="-5" dirty="0">
                <a:latin typeface="Calibri"/>
                <a:cs typeface="Calibri"/>
              </a:rPr>
              <a:t> noch</a:t>
            </a:r>
            <a:r>
              <a:rPr sz="1200" dirty="0">
                <a:latin typeface="Calibri"/>
                <a:cs typeface="Calibri"/>
              </a:rPr>
              <a:t> </a:t>
            </a:r>
            <a:r>
              <a:rPr sz="1200" spc="-5" dirty="0">
                <a:latin typeface="Calibri"/>
                <a:cs typeface="Calibri"/>
              </a:rPr>
              <a:t>irgendeine </a:t>
            </a:r>
            <a:r>
              <a:rPr sz="1200" dirty="0">
                <a:latin typeface="Calibri"/>
                <a:cs typeface="Calibri"/>
              </a:rPr>
              <a:t>Art von</a:t>
            </a:r>
            <a:r>
              <a:rPr sz="1200" spc="-5" dirty="0">
                <a:latin typeface="Calibri"/>
                <a:cs typeface="Calibri"/>
              </a:rPr>
              <a:t> </a:t>
            </a:r>
            <a:r>
              <a:rPr sz="1200" dirty="0">
                <a:latin typeface="Calibri"/>
                <a:cs typeface="Calibri"/>
              </a:rPr>
              <a:t>Dekoration</a:t>
            </a:r>
            <a:r>
              <a:rPr sz="1200" spc="-5" dirty="0">
                <a:latin typeface="Calibri"/>
                <a:cs typeface="Calibri"/>
              </a:rPr>
              <a:t> verboten,</a:t>
            </a:r>
            <a:r>
              <a:rPr sz="1200" dirty="0">
                <a:latin typeface="Calibri"/>
                <a:cs typeface="Calibri"/>
              </a:rPr>
              <a:t> mit Ausnahme </a:t>
            </a:r>
            <a:r>
              <a:rPr sz="1200" spc="-5" dirty="0">
                <a:latin typeface="Calibri"/>
                <a:cs typeface="Calibri"/>
              </a:rPr>
              <a:t>derer,</a:t>
            </a:r>
            <a:r>
              <a:rPr sz="1200" dirty="0">
                <a:latin typeface="Calibri"/>
                <a:cs typeface="Calibri"/>
              </a:rPr>
              <a:t> </a:t>
            </a:r>
            <a:r>
              <a:rPr sz="1200" spc="-5" dirty="0">
                <a:latin typeface="Calibri"/>
                <a:cs typeface="Calibri"/>
              </a:rPr>
              <a:t>die </a:t>
            </a:r>
            <a:r>
              <a:rPr sz="1200" dirty="0">
                <a:latin typeface="Calibri"/>
                <a:cs typeface="Calibri"/>
              </a:rPr>
              <a:t>an </a:t>
            </a:r>
            <a:r>
              <a:rPr sz="1200" spc="-5" dirty="0" err="1">
                <a:latin typeface="Calibri"/>
                <a:cs typeface="Calibri"/>
              </a:rPr>
              <a:t>Straßenmasten</a:t>
            </a:r>
            <a:r>
              <a:rPr sz="1200" dirty="0">
                <a:latin typeface="Calibri"/>
                <a:cs typeface="Calibri"/>
              </a:rPr>
              <a:t> </a:t>
            </a:r>
            <a:r>
              <a:rPr sz="1200" spc="-5" dirty="0">
                <a:latin typeface="Calibri"/>
                <a:cs typeface="Calibri"/>
              </a:rPr>
              <a:t>befestigt</a:t>
            </a:r>
            <a:r>
              <a:rPr sz="1200" spc="5" dirty="0">
                <a:latin typeface="Calibri"/>
                <a:cs typeface="Calibri"/>
              </a:rPr>
              <a:t> </a:t>
            </a:r>
            <a:r>
              <a:rPr sz="1200" spc="-5" dirty="0">
                <a:latin typeface="Calibri"/>
                <a:cs typeface="Calibri"/>
              </a:rPr>
              <a:t>waren.</a:t>
            </a:r>
            <a:r>
              <a:rPr sz="1200" dirty="0">
                <a:latin typeface="Calibri"/>
                <a:cs typeface="Calibri"/>
              </a:rPr>
              <a:t> </a:t>
            </a:r>
            <a:r>
              <a:rPr sz="1200" spc="-5" dirty="0">
                <a:latin typeface="Calibri"/>
                <a:cs typeface="Calibri"/>
              </a:rPr>
              <a:t>Diese</a:t>
            </a:r>
            <a:r>
              <a:rPr sz="1200" dirty="0">
                <a:latin typeface="Calibri"/>
                <a:cs typeface="Calibri"/>
              </a:rPr>
              <a:t> einwanderungsfeindlichen</a:t>
            </a:r>
            <a:r>
              <a:rPr sz="1200" spc="-5" dirty="0">
                <a:latin typeface="Calibri"/>
                <a:cs typeface="Calibri"/>
              </a:rPr>
              <a:t> Artikel</a:t>
            </a:r>
            <a:r>
              <a:rPr sz="1200" dirty="0">
                <a:latin typeface="Calibri"/>
                <a:cs typeface="Calibri"/>
              </a:rPr>
              <a:t> </a:t>
            </a:r>
            <a:r>
              <a:rPr sz="1200" spc="-5" dirty="0" err="1">
                <a:latin typeface="Calibri"/>
                <a:cs typeface="Calibri"/>
              </a:rPr>
              <a:t>verbreiteten</a:t>
            </a:r>
            <a:r>
              <a:rPr sz="1200" spc="-5" dirty="0">
                <a:latin typeface="Calibri"/>
                <a:cs typeface="Calibri"/>
              </a:rPr>
              <a:t> </a:t>
            </a:r>
            <a:r>
              <a:rPr sz="1200" spc="-5" dirty="0" err="1">
                <a:latin typeface="Calibri"/>
                <a:cs typeface="Calibri"/>
              </a:rPr>
              <a:t>sich</a:t>
            </a:r>
            <a:r>
              <a:rPr sz="1200" spc="-5" dirty="0">
                <a:latin typeface="Calibri"/>
                <a:cs typeface="Calibri"/>
              </a:rPr>
              <a:t> online </a:t>
            </a:r>
            <a:r>
              <a:rPr sz="1200" dirty="0">
                <a:latin typeface="Calibri"/>
                <a:cs typeface="Calibri"/>
              </a:rPr>
              <a:t>wie ein </a:t>
            </a:r>
            <a:r>
              <a:rPr sz="1200" spc="-5" dirty="0">
                <a:latin typeface="Calibri"/>
                <a:cs typeface="Calibri"/>
              </a:rPr>
              <a:t>Lauffeuer und lösten Hassreden und </a:t>
            </a:r>
            <a:r>
              <a:rPr sz="1200" dirty="0">
                <a:latin typeface="Calibri"/>
                <a:cs typeface="Calibri"/>
              </a:rPr>
              <a:t>eine </a:t>
            </a:r>
            <a:r>
              <a:rPr sz="1200" spc="-5" dirty="0" err="1">
                <a:latin typeface="Calibri"/>
                <a:cs typeface="Calibri"/>
              </a:rPr>
              <a:t>einwanderungsfeindliche</a:t>
            </a:r>
            <a:r>
              <a:rPr sz="1200" spc="-5" dirty="0">
                <a:latin typeface="Calibri"/>
                <a:cs typeface="Calibri"/>
              </a:rPr>
              <a:t> </a:t>
            </a:r>
            <a:r>
              <a:rPr sz="1200" spc="-5" dirty="0" err="1">
                <a:latin typeface="Calibri"/>
                <a:cs typeface="Calibri"/>
              </a:rPr>
              <a:t>Hysterie</a:t>
            </a:r>
            <a:r>
              <a:rPr sz="1200" spc="-10" dirty="0">
                <a:latin typeface="Calibri"/>
                <a:cs typeface="Calibri"/>
              </a:rPr>
              <a:t> </a:t>
            </a:r>
            <a:r>
              <a:rPr sz="1200" spc="-5" dirty="0">
                <a:latin typeface="Calibri"/>
                <a:cs typeface="Calibri"/>
              </a:rPr>
              <a:t>aus.</a:t>
            </a:r>
            <a:endParaRPr sz="1200" dirty="0">
              <a:latin typeface="Calibri"/>
              <a:cs typeface="Calibri"/>
            </a:endParaRPr>
          </a:p>
        </p:txBody>
      </p:sp>
      <p:sp>
        <p:nvSpPr>
          <p:cNvPr id="12" name="object 12"/>
          <p:cNvSpPr txBox="1">
            <a:spLocks noGrp="1"/>
          </p:cNvSpPr>
          <p:nvPr>
            <p:ph type="title"/>
          </p:nvPr>
        </p:nvSpPr>
        <p:spPr>
          <a:xfrm>
            <a:off x="49911" y="524763"/>
            <a:ext cx="9044177" cy="610679"/>
          </a:xfrm>
          <a:prstGeom prst="rect">
            <a:avLst/>
          </a:prstGeom>
        </p:spPr>
        <p:txBody>
          <a:bodyPr vert="horz" wrap="square" lIns="0" tIns="56133" rIns="0" bIns="0" rtlCol="0">
            <a:spAutoFit/>
          </a:bodyPr>
          <a:lstStyle/>
          <a:p>
            <a:pPr marL="274955" algn="ctr">
              <a:lnSpc>
                <a:spcPct val="100000"/>
              </a:lnSpc>
              <a:spcBef>
                <a:spcPts val="100"/>
              </a:spcBef>
            </a:pPr>
            <a:r>
              <a:rPr dirty="0">
                <a:solidFill>
                  <a:srgbClr val="FFAA15"/>
                </a:solidFill>
              </a:rPr>
              <a:t>AKTIVITÄT</a:t>
            </a:r>
            <a:r>
              <a:rPr spc="-30" dirty="0">
                <a:solidFill>
                  <a:srgbClr val="FFAA15"/>
                </a:solidFill>
              </a:rPr>
              <a:t> </a:t>
            </a:r>
            <a:r>
              <a:rPr dirty="0">
                <a:solidFill>
                  <a:srgbClr val="FFAA15"/>
                </a:solidFill>
              </a:rPr>
              <a:t>4.2.2</a:t>
            </a:r>
            <a:r>
              <a:rPr spc="-35" dirty="0">
                <a:solidFill>
                  <a:srgbClr val="FFAA15"/>
                </a:solidFill>
              </a:rPr>
              <a:t> </a:t>
            </a:r>
            <a:r>
              <a:rPr lang="de-AT" spc="-35" dirty="0">
                <a:solidFill>
                  <a:srgbClr val="FFAA15"/>
                </a:solidFill>
              </a:rPr>
              <a:t>– </a:t>
            </a:r>
            <a:endParaRPr dirty="0">
              <a:solidFill>
                <a:srgbClr val="FFAA15"/>
              </a:solidFill>
            </a:endParaRPr>
          </a:p>
          <a:p>
            <a:pPr marL="273685" algn="ctr">
              <a:lnSpc>
                <a:spcPct val="100000"/>
              </a:lnSpc>
              <a:spcBef>
                <a:spcPts val="20"/>
              </a:spcBef>
            </a:pPr>
            <a:r>
              <a:rPr dirty="0">
                <a:solidFill>
                  <a:srgbClr val="FFFFFF"/>
                </a:solidFill>
              </a:rPr>
              <a:t>FALLSTUDIE</a:t>
            </a:r>
            <a:r>
              <a:rPr spc="-15" dirty="0">
                <a:solidFill>
                  <a:srgbClr val="FFFFFF"/>
                </a:solidFill>
              </a:rPr>
              <a:t> </a:t>
            </a:r>
            <a:r>
              <a:rPr lang="de-AT" spc="-15" dirty="0">
                <a:solidFill>
                  <a:srgbClr val="FFFFFF"/>
                </a:solidFill>
              </a:rPr>
              <a:t>–</a:t>
            </a:r>
            <a:r>
              <a:rPr spc="-10" dirty="0">
                <a:solidFill>
                  <a:srgbClr val="FFFFFF"/>
                </a:solidFill>
              </a:rPr>
              <a:t> </a:t>
            </a:r>
            <a:r>
              <a:rPr spc="-5" dirty="0">
                <a:solidFill>
                  <a:srgbClr val="FFFFFF"/>
                </a:solidFill>
              </a:rPr>
              <a:t>WEIHNACHTSBELEUCHTUNG</a:t>
            </a:r>
            <a:r>
              <a:rPr spc="-10" dirty="0">
                <a:solidFill>
                  <a:srgbClr val="FFFFFF"/>
                </a:solidFill>
              </a:rPr>
              <a:t> </a:t>
            </a:r>
            <a:r>
              <a:rPr dirty="0">
                <a:solidFill>
                  <a:srgbClr val="FFFFFF"/>
                </a:solidFill>
              </a:rPr>
              <a:t>IN </a:t>
            </a:r>
            <a:r>
              <a:rPr spc="-15" dirty="0">
                <a:solidFill>
                  <a:srgbClr val="FFFFFF"/>
                </a:solidFill>
              </a:rPr>
              <a:t>SCHWEDEN</a:t>
            </a:r>
          </a:p>
        </p:txBody>
      </p:sp>
      <p:grpSp>
        <p:nvGrpSpPr>
          <p:cNvPr id="13" name="object 13"/>
          <p:cNvGrpSpPr/>
          <p:nvPr/>
        </p:nvGrpSpPr>
        <p:grpSpPr>
          <a:xfrm>
            <a:off x="182879" y="88900"/>
            <a:ext cx="8822055" cy="3237230"/>
            <a:chOff x="182879" y="88900"/>
            <a:chExt cx="8822055" cy="3237230"/>
          </a:xfrm>
        </p:grpSpPr>
        <p:pic>
          <p:nvPicPr>
            <p:cNvPr id="14" name="object 14"/>
            <p:cNvPicPr/>
            <p:nvPr/>
          </p:nvPicPr>
          <p:blipFill>
            <a:blip r:embed="rId8" cstate="print"/>
            <a:stretch>
              <a:fillRect/>
            </a:stretch>
          </p:blipFill>
          <p:spPr>
            <a:xfrm>
              <a:off x="182879" y="112141"/>
              <a:ext cx="1708658" cy="470535"/>
            </a:xfrm>
            <a:prstGeom prst="rect">
              <a:avLst/>
            </a:prstGeom>
          </p:spPr>
        </p:pic>
        <p:pic>
          <p:nvPicPr>
            <p:cNvPr id="15" name="object 15"/>
            <p:cNvPicPr/>
            <p:nvPr/>
          </p:nvPicPr>
          <p:blipFill>
            <a:blip r:embed="rId9" cstate="print"/>
            <a:stretch>
              <a:fillRect/>
            </a:stretch>
          </p:blipFill>
          <p:spPr>
            <a:xfrm>
              <a:off x="4229100" y="1475105"/>
              <a:ext cx="4242181" cy="1851025"/>
            </a:xfrm>
            <a:prstGeom prst="rect">
              <a:avLst/>
            </a:prstGeom>
          </p:spPr>
        </p:pic>
        <p:sp>
          <p:nvSpPr>
            <p:cNvPr id="16" name="object 16"/>
            <p:cNvSpPr/>
            <p:nvPr/>
          </p:nvSpPr>
          <p:spPr>
            <a:xfrm>
              <a:off x="8151495" y="88900"/>
              <a:ext cx="853440" cy="853440"/>
            </a:xfrm>
            <a:custGeom>
              <a:avLst/>
              <a:gdLst/>
              <a:ahLst/>
              <a:cxnLst/>
              <a:rect l="l" t="t" r="r" b="b"/>
              <a:pathLst>
                <a:path w="853440" h="853440">
                  <a:moveTo>
                    <a:pt x="426720" y="0"/>
                  </a:moveTo>
                  <a:lnTo>
                    <a:pt x="379729" y="2539"/>
                  </a:lnTo>
                  <a:lnTo>
                    <a:pt x="334645" y="10160"/>
                  </a:lnTo>
                  <a:lnTo>
                    <a:pt x="291464" y="22225"/>
                  </a:lnTo>
                  <a:lnTo>
                    <a:pt x="250189" y="38100"/>
                  </a:lnTo>
                  <a:lnTo>
                    <a:pt x="210820" y="58420"/>
                  </a:lnTo>
                  <a:lnTo>
                    <a:pt x="174625" y="82550"/>
                  </a:lnTo>
                  <a:lnTo>
                    <a:pt x="140334" y="109854"/>
                  </a:lnTo>
                  <a:lnTo>
                    <a:pt x="109854" y="140970"/>
                  </a:lnTo>
                  <a:lnTo>
                    <a:pt x="81914" y="174625"/>
                  </a:lnTo>
                  <a:lnTo>
                    <a:pt x="57784" y="211454"/>
                  </a:lnTo>
                  <a:lnTo>
                    <a:pt x="37464" y="250825"/>
                  </a:lnTo>
                  <a:lnTo>
                    <a:pt x="21589" y="292100"/>
                  </a:lnTo>
                  <a:lnTo>
                    <a:pt x="9525" y="335279"/>
                  </a:lnTo>
                  <a:lnTo>
                    <a:pt x="2539" y="380364"/>
                  </a:lnTo>
                  <a:lnTo>
                    <a:pt x="0" y="426720"/>
                  </a:lnTo>
                  <a:lnTo>
                    <a:pt x="2539" y="473710"/>
                  </a:lnTo>
                  <a:lnTo>
                    <a:pt x="9525" y="518795"/>
                  </a:lnTo>
                  <a:lnTo>
                    <a:pt x="21589" y="561975"/>
                  </a:lnTo>
                  <a:lnTo>
                    <a:pt x="37464" y="603250"/>
                  </a:lnTo>
                  <a:lnTo>
                    <a:pt x="57784" y="642620"/>
                  </a:lnTo>
                  <a:lnTo>
                    <a:pt x="81914" y="678814"/>
                  </a:lnTo>
                  <a:lnTo>
                    <a:pt x="109854" y="713104"/>
                  </a:lnTo>
                  <a:lnTo>
                    <a:pt x="140334" y="743585"/>
                  </a:lnTo>
                  <a:lnTo>
                    <a:pt x="174625" y="771525"/>
                  </a:lnTo>
                  <a:lnTo>
                    <a:pt x="210820" y="795654"/>
                  </a:lnTo>
                  <a:lnTo>
                    <a:pt x="250189" y="815975"/>
                  </a:lnTo>
                  <a:lnTo>
                    <a:pt x="291464" y="831850"/>
                  </a:lnTo>
                  <a:lnTo>
                    <a:pt x="334645" y="843914"/>
                  </a:lnTo>
                  <a:lnTo>
                    <a:pt x="379729" y="850900"/>
                  </a:lnTo>
                  <a:lnTo>
                    <a:pt x="426720" y="853439"/>
                  </a:lnTo>
                  <a:lnTo>
                    <a:pt x="473075" y="850900"/>
                  </a:lnTo>
                  <a:lnTo>
                    <a:pt x="518159" y="843914"/>
                  </a:lnTo>
                  <a:lnTo>
                    <a:pt x="561339" y="831850"/>
                  </a:lnTo>
                  <a:lnTo>
                    <a:pt x="602614" y="815975"/>
                  </a:lnTo>
                  <a:lnTo>
                    <a:pt x="641984" y="795654"/>
                  </a:lnTo>
                  <a:lnTo>
                    <a:pt x="678814" y="771525"/>
                  </a:lnTo>
                  <a:lnTo>
                    <a:pt x="712470" y="743585"/>
                  </a:lnTo>
                  <a:lnTo>
                    <a:pt x="742950" y="713104"/>
                  </a:lnTo>
                  <a:lnTo>
                    <a:pt x="770889" y="678814"/>
                  </a:lnTo>
                  <a:lnTo>
                    <a:pt x="795020" y="642620"/>
                  </a:lnTo>
                  <a:lnTo>
                    <a:pt x="815339" y="603250"/>
                  </a:lnTo>
                  <a:lnTo>
                    <a:pt x="831214" y="561975"/>
                  </a:lnTo>
                  <a:lnTo>
                    <a:pt x="843279" y="518795"/>
                  </a:lnTo>
                  <a:lnTo>
                    <a:pt x="850900" y="473710"/>
                  </a:lnTo>
                  <a:lnTo>
                    <a:pt x="853439" y="426720"/>
                  </a:lnTo>
                  <a:lnTo>
                    <a:pt x="850900" y="380364"/>
                  </a:lnTo>
                  <a:lnTo>
                    <a:pt x="843279" y="335279"/>
                  </a:lnTo>
                  <a:lnTo>
                    <a:pt x="831214" y="292100"/>
                  </a:lnTo>
                  <a:lnTo>
                    <a:pt x="815339" y="250825"/>
                  </a:lnTo>
                  <a:lnTo>
                    <a:pt x="795020" y="211454"/>
                  </a:lnTo>
                  <a:lnTo>
                    <a:pt x="770889" y="174625"/>
                  </a:lnTo>
                  <a:lnTo>
                    <a:pt x="742950" y="140970"/>
                  </a:lnTo>
                  <a:lnTo>
                    <a:pt x="712470" y="109854"/>
                  </a:lnTo>
                  <a:lnTo>
                    <a:pt x="678814" y="82550"/>
                  </a:lnTo>
                  <a:lnTo>
                    <a:pt x="641984" y="58420"/>
                  </a:lnTo>
                  <a:lnTo>
                    <a:pt x="602614" y="38100"/>
                  </a:lnTo>
                  <a:lnTo>
                    <a:pt x="561339" y="22225"/>
                  </a:lnTo>
                  <a:lnTo>
                    <a:pt x="518159" y="10160"/>
                  </a:lnTo>
                  <a:lnTo>
                    <a:pt x="473075" y="2539"/>
                  </a:lnTo>
                  <a:lnTo>
                    <a:pt x="426720" y="0"/>
                  </a:lnTo>
                  <a:close/>
                </a:path>
              </a:pathLst>
            </a:custGeom>
            <a:solidFill>
              <a:srgbClr val="FFFFFF"/>
            </a:solidFill>
          </p:spPr>
          <p:txBody>
            <a:bodyPr wrap="square" lIns="0" tIns="0" rIns="0" bIns="0" rtlCol="0"/>
            <a:lstStyle/>
            <a:p>
              <a:endParaRPr/>
            </a:p>
          </p:txBody>
        </p:sp>
        <p:pic>
          <p:nvPicPr>
            <p:cNvPr id="17" name="object 17"/>
            <p:cNvPicPr/>
            <p:nvPr/>
          </p:nvPicPr>
          <p:blipFill>
            <a:blip r:embed="rId10" cstate="print"/>
            <a:stretch>
              <a:fillRect/>
            </a:stretch>
          </p:blipFill>
          <p:spPr>
            <a:xfrm>
              <a:off x="8195945" y="212089"/>
              <a:ext cx="765175" cy="608329"/>
            </a:xfrm>
            <a:prstGeom prst="rect">
              <a:avLst/>
            </a:prstGeom>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8"/>
          </a:xfrm>
          <a:prstGeom prst="rect">
            <a:avLst/>
          </a:prstGeom>
        </p:spPr>
      </p:pic>
      <p:sp>
        <p:nvSpPr>
          <p:cNvPr id="3" name="object 3"/>
          <p:cNvSpPr txBox="1">
            <a:spLocks noGrp="1"/>
          </p:cNvSpPr>
          <p:nvPr>
            <p:ph type="title"/>
          </p:nvPr>
        </p:nvSpPr>
        <p:spPr>
          <a:xfrm>
            <a:off x="3471417" y="799846"/>
            <a:ext cx="2624583" cy="560153"/>
          </a:xfrm>
          <a:prstGeom prst="rect">
            <a:avLst/>
          </a:prstGeom>
        </p:spPr>
        <p:txBody>
          <a:bodyPr vert="horz" wrap="square" lIns="0" tIns="9525" rIns="0" bIns="0" rtlCol="0">
            <a:spAutoFit/>
          </a:bodyPr>
          <a:lstStyle/>
          <a:p>
            <a:pPr marL="12700" marR="5080" indent="408940" algn="ctr">
              <a:lnSpc>
                <a:spcPct val="101099"/>
              </a:lnSpc>
              <a:spcBef>
                <a:spcPts val="75"/>
              </a:spcBef>
            </a:pPr>
            <a:r>
              <a:rPr dirty="0">
                <a:solidFill>
                  <a:srgbClr val="FFAA15"/>
                </a:solidFill>
              </a:rPr>
              <a:t>AKTIVITÄT 4.2.2 </a:t>
            </a:r>
            <a:r>
              <a:rPr lang="de-AT" dirty="0">
                <a:solidFill>
                  <a:srgbClr val="FFAA15"/>
                </a:solidFill>
              </a:rPr>
              <a:t>– </a:t>
            </a:r>
            <a:r>
              <a:rPr spc="5" dirty="0">
                <a:solidFill>
                  <a:srgbClr val="FFAA15"/>
                </a:solidFill>
              </a:rPr>
              <a:t> </a:t>
            </a:r>
            <a:r>
              <a:rPr dirty="0">
                <a:solidFill>
                  <a:srgbClr val="FFFFFF"/>
                </a:solidFill>
              </a:rPr>
              <a:t>FALLSTUDIE</a:t>
            </a:r>
            <a:r>
              <a:rPr spc="-40" dirty="0">
                <a:solidFill>
                  <a:srgbClr val="FFFFFF"/>
                </a:solidFill>
              </a:rPr>
              <a:t> </a:t>
            </a:r>
            <a:r>
              <a:rPr lang="de-AT" spc="-40" dirty="0">
                <a:solidFill>
                  <a:srgbClr val="FFFFFF"/>
                </a:solidFill>
              </a:rPr>
              <a:t>– </a:t>
            </a:r>
            <a:r>
              <a:rPr spc="-35" dirty="0">
                <a:solidFill>
                  <a:srgbClr val="FFFFFF"/>
                </a:solidFill>
              </a:rPr>
              <a:t> </a:t>
            </a:r>
            <a:r>
              <a:rPr spc="-15" dirty="0">
                <a:solidFill>
                  <a:srgbClr val="FFFFFF"/>
                </a:solidFill>
              </a:rPr>
              <a:t>DISKUSSION</a:t>
            </a:r>
          </a:p>
        </p:txBody>
      </p:sp>
      <p:sp>
        <p:nvSpPr>
          <p:cNvPr id="4" name="object 4"/>
          <p:cNvSpPr txBox="1"/>
          <p:nvPr/>
        </p:nvSpPr>
        <p:spPr>
          <a:xfrm>
            <a:off x="761491" y="1880361"/>
            <a:ext cx="3971290" cy="2157730"/>
          </a:xfrm>
          <a:prstGeom prst="rect">
            <a:avLst/>
          </a:prstGeom>
        </p:spPr>
        <p:txBody>
          <a:bodyPr vert="horz" wrap="square" lIns="0" tIns="13335" rIns="0" bIns="0" rtlCol="0">
            <a:spAutoFit/>
          </a:bodyPr>
          <a:lstStyle/>
          <a:p>
            <a:pPr marL="12700" marR="5080">
              <a:lnSpc>
                <a:spcPct val="99600"/>
              </a:lnSpc>
              <a:spcBef>
                <a:spcPts val="105"/>
              </a:spcBef>
            </a:pPr>
            <a:r>
              <a:rPr lang="de-AT" sz="1400" spc="-5" dirty="0">
                <a:solidFill>
                  <a:srgbClr val="FFFFFF"/>
                </a:solidFill>
                <a:latin typeface="Calibri"/>
                <a:cs typeface="Calibri"/>
              </a:rPr>
              <a:t>F</a:t>
            </a:r>
            <a:r>
              <a:rPr sz="1400" spc="-5" dirty="0">
                <a:solidFill>
                  <a:srgbClr val="FFFFFF"/>
                </a:solidFill>
                <a:latin typeface="Calibri"/>
                <a:cs typeface="Calibri"/>
              </a:rPr>
              <a:t>1.</a:t>
            </a:r>
            <a:r>
              <a:rPr sz="1400" spc="-10" dirty="0">
                <a:solidFill>
                  <a:srgbClr val="FFFFFF"/>
                </a:solidFill>
                <a:latin typeface="Calibri"/>
                <a:cs typeface="Calibri"/>
              </a:rPr>
              <a:t> </a:t>
            </a:r>
            <a:r>
              <a:rPr sz="1400" spc="-5" dirty="0">
                <a:solidFill>
                  <a:srgbClr val="FFFFFF"/>
                </a:solidFill>
                <a:latin typeface="Calibri"/>
                <a:cs typeface="Calibri"/>
              </a:rPr>
              <a:t>Der Schaden von</a:t>
            </a:r>
            <a:r>
              <a:rPr sz="1400" dirty="0">
                <a:solidFill>
                  <a:srgbClr val="FFFFFF"/>
                </a:solidFill>
                <a:latin typeface="Calibri"/>
                <a:cs typeface="Calibri"/>
              </a:rPr>
              <a:t> </a:t>
            </a:r>
            <a:r>
              <a:rPr sz="1400" spc="-5" dirty="0">
                <a:solidFill>
                  <a:srgbClr val="FFFFFF"/>
                </a:solidFill>
                <a:latin typeface="Calibri"/>
                <a:cs typeface="Calibri"/>
              </a:rPr>
              <a:t>Fake</a:t>
            </a:r>
            <a:r>
              <a:rPr sz="1400" dirty="0">
                <a:solidFill>
                  <a:srgbClr val="FFFFFF"/>
                </a:solidFill>
                <a:latin typeface="Calibri"/>
                <a:cs typeface="Calibri"/>
              </a:rPr>
              <a:t> </a:t>
            </a:r>
            <a:r>
              <a:rPr sz="1400" spc="-5" dirty="0">
                <a:solidFill>
                  <a:srgbClr val="FFFFFF"/>
                </a:solidFill>
                <a:latin typeface="Calibri"/>
                <a:cs typeface="Calibri"/>
              </a:rPr>
              <a:t>News</a:t>
            </a:r>
            <a:r>
              <a:rPr sz="1400" dirty="0">
                <a:solidFill>
                  <a:srgbClr val="FFFFFF"/>
                </a:solidFill>
                <a:latin typeface="Calibri"/>
                <a:cs typeface="Calibri"/>
              </a:rPr>
              <a:t> </a:t>
            </a:r>
            <a:r>
              <a:rPr sz="1400" spc="-5" dirty="0">
                <a:solidFill>
                  <a:srgbClr val="FFFFFF"/>
                </a:solidFill>
                <a:latin typeface="Calibri"/>
                <a:cs typeface="Calibri"/>
              </a:rPr>
              <a:t>kann </a:t>
            </a:r>
            <a:r>
              <a:rPr sz="1400" dirty="0">
                <a:solidFill>
                  <a:srgbClr val="FFFFFF"/>
                </a:solidFill>
                <a:latin typeface="Calibri"/>
                <a:cs typeface="Calibri"/>
              </a:rPr>
              <a:t>zu </a:t>
            </a:r>
            <a:r>
              <a:rPr sz="1400" spc="5" dirty="0">
                <a:solidFill>
                  <a:srgbClr val="FFFFFF"/>
                </a:solidFill>
                <a:latin typeface="Calibri"/>
                <a:cs typeface="Calibri"/>
              </a:rPr>
              <a:t> </a:t>
            </a:r>
            <a:r>
              <a:rPr sz="1400" spc="-5" dirty="0">
                <a:solidFill>
                  <a:srgbClr val="FFFFFF"/>
                </a:solidFill>
                <a:latin typeface="Calibri"/>
                <a:cs typeface="Calibri"/>
              </a:rPr>
              <a:t>Diskriminierung</a:t>
            </a:r>
            <a:r>
              <a:rPr sz="1400" spc="-10" dirty="0">
                <a:solidFill>
                  <a:srgbClr val="FFFFFF"/>
                </a:solidFill>
                <a:latin typeface="Calibri"/>
                <a:cs typeface="Calibri"/>
              </a:rPr>
              <a:t> </a:t>
            </a:r>
            <a:r>
              <a:rPr sz="1400" spc="-5" dirty="0">
                <a:solidFill>
                  <a:srgbClr val="FFFFFF"/>
                </a:solidFill>
                <a:latin typeface="Calibri"/>
                <a:cs typeface="Calibri"/>
              </a:rPr>
              <a:t>und</a:t>
            </a:r>
            <a:r>
              <a:rPr sz="1400" spc="5" dirty="0">
                <a:solidFill>
                  <a:srgbClr val="FFFFFF"/>
                </a:solidFill>
                <a:latin typeface="Calibri"/>
                <a:cs typeface="Calibri"/>
              </a:rPr>
              <a:t> </a:t>
            </a:r>
            <a:r>
              <a:rPr sz="1400" spc="-5" dirty="0">
                <a:solidFill>
                  <a:srgbClr val="FFFFFF"/>
                </a:solidFill>
                <a:latin typeface="Calibri"/>
                <a:cs typeface="Calibri"/>
              </a:rPr>
              <a:t>Hass</a:t>
            </a:r>
            <a:r>
              <a:rPr sz="1400" dirty="0">
                <a:solidFill>
                  <a:srgbClr val="FFFFFF"/>
                </a:solidFill>
                <a:latin typeface="Calibri"/>
                <a:cs typeface="Calibri"/>
              </a:rPr>
              <a:t> </a:t>
            </a:r>
            <a:r>
              <a:rPr sz="1400" spc="-5" dirty="0">
                <a:solidFill>
                  <a:srgbClr val="FFFFFF"/>
                </a:solidFill>
                <a:latin typeface="Calibri"/>
                <a:cs typeface="Calibri"/>
              </a:rPr>
              <a:t>gegenüber bestimmten </a:t>
            </a:r>
            <a:r>
              <a:rPr sz="1400" dirty="0">
                <a:solidFill>
                  <a:srgbClr val="FFFFFF"/>
                </a:solidFill>
                <a:latin typeface="Calibri"/>
                <a:cs typeface="Calibri"/>
              </a:rPr>
              <a:t> </a:t>
            </a:r>
            <a:r>
              <a:rPr sz="1400" spc="-5" dirty="0">
                <a:solidFill>
                  <a:srgbClr val="FFFFFF"/>
                </a:solidFill>
                <a:latin typeface="Calibri"/>
                <a:cs typeface="Calibri"/>
              </a:rPr>
              <a:t>Gemeinschaften führen.</a:t>
            </a:r>
            <a:r>
              <a:rPr sz="1400" dirty="0">
                <a:solidFill>
                  <a:srgbClr val="FFFFFF"/>
                </a:solidFill>
                <a:latin typeface="Calibri"/>
                <a:cs typeface="Calibri"/>
              </a:rPr>
              <a:t> </a:t>
            </a:r>
            <a:r>
              <a:rPr sz="1400" spc="-5" dirty="0">
                <a:solidFill>
                  <a:srgbClr val="FFFFFF"/>
                </a:solidFill>
                <a:latin typeface="Calibri"/>
                <a:cs typeface="Calibri"/>
              </a:rPr>
              <a:t>Ist</a:t>
            </a:r>
            <a:r>
              <a:rPr sz="1400" dirty="0">
                <a:solidFill>
                  <a:srgbClr val="FFFFFF"/>
                </a:solidFill>
                <a:latin typeface="Calibri"/>
                <a:cs typeface="Calibri"/>
              </a:rPr>
              <a:t> </a:t>
            </a:r>
            <a:r>
              <a:rPr sz="1400" spc="-5" dirty="0">
                <a:solidFill>
                  <a:srgbClr val="FFFFFF"/>
                </a:solidFill>
                <a:latin typeface="Calibri"/>
                <a:cs typeface="Calibri"/>
              </a:rPr>
              <a:t>Ihnen</a:t>
            </a:r>
            <a:r>
              <a:rPr sz="1400" dirty="0">
                <a:solidFill>
                  <a:srgbClr val="FFFFFF"/>
                </a:solidFill>
                <a:latin typeface="Calibri"/>
                <a:cs typeface="Calibri"/>
              </a:rPr>
              <a:t> </a:t>
            </a:r>
            <a:r>
              <a:rPr sz="1400" spc="-5" dirty="0">
                <a:solidFill>
                  <a:srgbClr val="FFFFFF"/>
                </a:solidFill>
                <a:latin typeface="Calibri"/>
                <a:cs typeface="Calibri"/>
              </a:rPr>
              <a:t>eine</a:t>
            </a:r>
            <a:r>
              <a:rPr sz="1400" spc="5" dirty="0">
                <a:solidFill>
                  <a:srgbClr val="FFFFFF"/>
                </a:solidFill>
                <a:latin typeface="Calibri"/>
                <a:cs typeface="Calibri"/>
              </a:rPr>
              <a:t> </a:t>
            </a:r>
            <a:r>
              <a:rPr sz="1400" spc="-5" dirty="0">
                <a:solidFill>
                  <a:srgbClr val="FFFFFF"/>
                </a:solidFill>
                <a:latin typeface="Calibri"/>
                <a:cs typeface="Calibri"/>
              </a:rPr>
              <a:t>ähnliche </a:t>
            </a:r>
            <a:r>
              <a:rPr sz="1400" dirty="0">
                <a:solidFill>
                  <a:srgbClr val="FFFFFF"/>
                </a:solidFill>
                <a:latin typeface="Calibri"/>
                <a:cs typeface="Calibri"/>
              </a:rPr>
              <a:t> </a:t>
            </a:r>
            <a:r>
              <a:rPr sz="1400" spc="-5" dirty="0">
                <a:solidFill>
                  <a:srgbClr val="FFFFFF"/>
                </a:solidFill>
                <a:latin typeface="Calibri"/>
                <a:cs typeface="Calibri"/>
              </a:rPr>
              <a:t>Situation</a:t>
            </a:r>
            <a:r>
              <a:rPr sz="1400" dirty="0">
                <a:solidFill>
                  <a:srgbClr val="FFFFFF"/>
                </a:solidFill>
                <a:latin typeface="Calibri"/>
                <a:cs typeface="Calibri"/>
              </a:rPr>
              <a:t> </a:t>
            </a:r>
            <a:r>
              <a:rPr sz="1400" spc="-5" dirty="0">
                <a:solidFill>
                  <a:srgbClr val="FFFFFF"/>
                </a:solidFill>
                <a:latin typeface="Calibri"/>
                <a:cs typeface="Calibri"/>
              </a:rPr>
              <a:t>wie</a:t>
            </a:r>
            <a:r>
              <a:rPr sz="1400" dirty="0">
                <a:solidFill>
                  <a:srgbClr val="FFFFFF"/>
                </a:solidFill>
                <a:latin typeface="Calibri"/>
                <a:cs typeface="Calibri"/>
              </a:rPr>
              <a:t> </a:t>
            </a:r>
            <a:r>
              <a:rPr sz="1400" spc="-5" dirty="0">
                <a:solidFill>
                  <a:srgbClr val="FFFFFF"/>
                </a:solidFill>
                <a:latin typeface="Calibri"/>
                <a:cs typeface="Calibri"/>
              </a:rPr>
              <a:t>in</a:t>
            </a:r>
            <a:r>
              <a:rPr sz="1400" spc="5" dirty="0">
                <a:solidFill>
                  <a:srgbClr val="FFFFFF"/>
                </a:solidFill>
                <a:latin typeface="Calibri"/>
                <a:cs typeface="Calibri"/>
              </a:rPr>
              <a:t> </a:t>
            </a:r>
            <a:r>
              <a:rPr sz="1400" spc="-5" dirty="0">
                <a:solidFill>
                  <a:srgbClr val="FFFFFF"/>
                </a:solidFill>
                <a:latin typeface="Calibri"/>
                <a:cs typeface="Calibri"/>
              </a:rPr>
              <a:t>der obigen Fallstudie</a:t>
            </a:r>
            <a:r>
              <a:rPr sz="1400" spc="5" dirty="0">
                <a:solidFill>
                  <a:srgbClr val="FFFFFF"/>
                </a:solidFill>
                <a:latin typeface="Calibri"/>
                <a:cs typeface="Calibri"/>
              </a:rPr>
              <a:t> </a:t>
            </a:r>
            <a:r>
              <a:rPr sz="1400" spc="-5" dirty="0">
                <a:solidFill>
                  <a:srgbClr val="FFFFFF"/>
                </a:solidFill>
                <a:latin typeface="Calibri"/>
                <a:cs typeface="Calibri"/>
              </a:rPr>
              <a:t>begegnet?</a:t>
            </a:r>
            <a:r>
              <a:rPr sz="1400" dirty="0">
                <a:solidFill>
                  <a:srgbClr val="FFFFFF"/>
                </a:solidFill>
                <a:latin typeface="Calibri"/>
                <a:cs typeface="Calibri"/>
              </a:rPr>
              <a:t> Wenn </a:t>
            </a:r>
            <a:r>
              <a:rPr sz="1400" spc="-300" dirty="0">
                <a:solidFill>
                  <a:srgbClr val="FFFFFF"/>
                </a:solidFill>
                <a:latin typeface="Calibri"/>
                <a:cs typeface="Calibri"/>
              </a:rPr>
              <a:t> </a:t>
            </a:r>
            <a:r>
              <a:rPr sz="1400" spc="-5" dirty="0">
                <a:solidFill>
                  <a:srgbClr val="FFFFFF"/>
                </a:solidFill>
                <a:latin typeface="Calibri"/>
                <a:cs typeface="Calibri"/>
              </a:rPr>
              <a:t>ja, welche?</a:t>
            </a:r>
            <a:endParaRPr sz="1400" dirty="0">
              <a:latin typeface="Calibri"/>
              <a:cs typeface="Calibri"/>
            </a:endParaRPr>
          </a:p>
          <a:p>
            <a:pPr>
              <a:lnSpc>
                <a:spcPct val="100000"/>
              </a:lnSpc>
              <a:spcBef>
                <a:spcPts val="45"/>
              </a:spcBef>
            </a:pPr>
            <a:endParaRPr sz="1350" dirty="0">
              <a:latin typeface="Calibri"/>
              <a:cs typeface="Calibri"/>
            </a:endParaRPr>
          </a:p>
          <a:p>
            <a:pPr marL="12700" marR="624840">
              <a:lnSpc>
                <a:spcPct val="101099"/>
              </a:lnSpc>
              <a:spcBef>
                <a:spcPts val="5"/>
              </a:spcBef>
            </a:pPr>
            <a:r>
              <a:rPr lang="de-AT" sz="1400" spc="-5" dirty="0">
                <a:solidFill>
                  <a:srgbClr val="FFFFFF"/>
                </a:solidFill>
                <a:latin typeface="Calibri"/>
                <a:cs typeface="Calibri"/>
              </a:rPr>
              <a:t>F</a:t>
            </a:r>
            <a:r>
              <a:rPr sz="1400" spc="-5" dirty="0">
                <a:solidFill>
                  <a:srgbClr val="FFFFFF"/>
                </a:solidFill>
                <a:latin typeface="Calibri"/>
                <a:cs typeface="Calibri"/>
              </a:rPr>
              <a:t>2.</a:t>
            </a:r>
            <a:r>
              <a:rPr sz="1400" spc="-10" dirty="0">
                <a:solidFill>
                  <a:srgbClr val="FFFFFF"/>
                </a:solidFill>
                <a:latin typeface="Calibri"/>
                <a:cs typeface="Calibri"/>
              </a:rPr>
              <a:t> </a:t>
            </a:r>
            <a:r>
              <a:rPr sz="1400" spc="-5" dirty="0">
                <a:solidFill>
                  <a:srgbClr val="FFFFFF"/>
                </a:solidFill>
                <a:latin typeface="Calibri"/>
                <a:cs typeface="Calibri"/>
              </a:rPr>
              <a:t>Wie beeinflussen Fake News </a:t>
            </a:r>
            <a:r>
              <a:rPr sz="1400" dirty="0">
                <a:solidFill>
                  <a:srgbClr val="FFFFFF"/>
                </a:solidFill>
                <a:latin typeface="Calibri"/>
                <a:cs typeface="Calibri"/>
              </a:rPr>
              <a:t>wie</a:t>
            </a:r>
            <a:r>
              <a:rPr sz="1400" spc="-5" dirty="0">
                <a:solidFill>
                  <a:srgbClr val="FFFFFF"/>
                </a:solidFill>
                <a:latin typeface="Calibri"/>
                <a:cs typeface="Calibri"/>
              </a:rPr>
              <a:t> diese</a:t>
            </a:r>
            <a:r>
              <a:rPr sz="1400" spc="15" dirty="0">
                <a:solidFill>
                  <a:srgbClr val="FFFFFF"/>
                </a:solidFill>
                <a:latin typeface="Calibri"/>
                <a:cs typeface="Calibri"/>
              </a:rPr>
              <a:t> </a:t>
            </a:r>
            <a:r>
              <a:rPr sz="1400" spc="-25" dirty="0">
                <a:solidFill>
                  <a:srgbClr val="FFFFFF"/>
                </a:solidFill>
                <a:latin typeface="Calibri"/>
                <a:cs typeface="Calibri"/>
              </a:rPr>
              <a:t>die </a:t>
            </a:r>
            <a:r>
              <a:rPr sz="1400" spc="-300" dirty="0">
                <a:solidFill>
                  <a:srgbClr val="FFFFFF"/>
                </a:solidFill>
                <a:latin typeface="Calibri"/>
                <a:cs typeface="Calibri"/>
              </a:rPr>
              <a:t> </a:t>
            </a:r>
            <a:r>
              <a:rPr sz="1400" spc="-5" dirty="0">
                <a:solidFill>
                  <a:srgbClr val="FFFFFF"/>
                </a:solidFill>
                <a:latin typeface="Calibri"/>
                <a:cs typeface="Calibri"/>
              </a:rPr>
              <a:t>Meinungen</a:t>
            </a:r>
            <a:r>
              <a:rPr sz="1400" spc="-10" dirty="0">
                <a:solidFill>
                  <a:srgbClr val="FFFFFF"/>
                </a:solidFill>
                <a:latin typeface="Calibri"/>
                <a:cs typeface="Calibri"/>
              </a:rPr>
              <a:t> </a:t>
            </a:r>
            <a:r>
              <a:rPr sz="1400" spc="-5" dirty="0">
                <a:solidFill>
                  <a:srgbClr val="FFFFFF"/>
                </a:solidFill>
                <a:latin typeface="Calibri"/>
                <a:cs typeface="Calibri"/>
              </a:rPr>
              <a:t>von</a:t>
            </a:r>
            <a:r>
              <a:rPr sz="1400" spc="5" dirty="0">
                <a:solidFill>
                  <a:srgbClr val="FFFFFF"/>
                </a:solidFill>
                <a:latin typeface="Calibri"/>
                <a:cs typeface="Calibri"/>
              </a:rPr>
              <a:t> </a:t>
            </a:r>
            <a:r>
              <a:rPr sz="1400" spc="-15" dirty="0">
                <a:solidFill>
                  <a:srgbClr val="FFFFFF"/>
                </a:solidFill>
                <a:latin typeface="Calibri"/>
                <a:cs typeface="Calibri"/>
              </a:rPr>
              <a:t>Menschen?</a:t>
            </a:r>
            <a:endParaRPr sz="1400" dirty="0">
              <a:latin typeface="Calibri"/>
              <a:cs typeface="Calibri"/>
            </a:endParaRPr>
          </a:p>
          <a:p>
            <a:pPr>
              <a:lnSpc>
                <a:spcPct val="100000"/>
              </a:lnSpc>
              <a:spcBef>
                <a:spcPts val="55"/>
              </a:spcBef>
            </a:pPr>
            <a:endParaRPr sz="1300" dirty="0">
              <a:latin typeface="Calibri"/>
              <a:cs typeface="Calibri"/>
            </a:endParaRPr>
          </a:p>
          <a:p>
            <a:pPr marL="12700">
              <a:lnSpc>
                <a:spcPct val="100000"/>
              </a:lnSpc>
            </a:pPr>
            <a:r>
              <a:rPr lang="de-AT" sz="1400" spc="-5" dirty="0">
                <a:solidFill>
                  <a:srgbClr val="FFFFFF"/>
                </a:solidFill>
                <a:latin typeface="Calibri"/>
                <a:cs typeface="Calibri"/>
              </a:rPr>
              <a:t>F</a:t>
            </a:r>
            <a:r>
              <a:rPr sz="1400" spc="-5" dirty="0">
                <a:solidFill>
                  <a:srgbClr val="FFFFFF"/>
                </a:solidFill>
                <a:latin typeface="Calibri"/>
                <a:cs typeface="Calibri"/>
              </a:rPr>
              <a:t>3.</a:t>
            </a:r>
            <a:r>
              <a:rPr sz="1400" spc="-10" dirty="0">
                <a:solidFill>
                  <a:srgbClr val="FFFFFF"/>
                </a:solidFill>
                <a:latin typeface="Calibri"/>
                <a:cs typeface="Calibri"/>
              </a:rPr>
              <a:t> </a:t>
            </a:r>
            <a:r>
              <a:rPr sz="1400" spc="-5" dirty="0">
                <a:solidFill>
                  <a:srgbClr val="FFFFFF"/>
                </a:solidFill>
                <a:latin typeface="Calibri"/>
                <a:cs typeface="Calibri"/>
              </a:rPr>
              <a:t>Was</a:t>
            </a:r>
            <a:r>
              <a:rPr sz="1400" spc="-10" dirty="0">
                <a:solidFill>
                  <a:srgbClr val="FFFFFF"/>
                </a:solidFill>
                <a:latin typeface="Calibri"/>
                <a:cs typeface="Calibri"/>
              </a:rPr>
              <a:t> </a:t>
            </a:r>
            <a:r>
              <a:rPr sz="1400" spc="-5" dirty="0">
                <a:solidFill>
                  <a:srgbClr val="FFFFFF"/>
                </a:solidFill>
                <a:latin typeface="Calibri"/>
                <a:cs typeface="Calibri"/>
              </a:rPr>
              <a:t>sind</a:t>
            </a:r>
            <a:r>
              <a:rPr sz="1400" dirty="0">
                <a:solidFill>
                  <a:srgbClr val="FFFFFF"/>
                </a:solidFill>
                <a:latin typeface="Calibri"/>
                <a:cs typeface="Calibri"/>
              </a:rPr>
              <a:t> </a:t>
            </a:r>
            <a:r>
              <a:rPr sz="1400" spc="-10" dirty="0">
                <a:solidFill>
                  <a:srgbClr val="FFFFFF"/>
                </a:solidFill>
                <a:latin typeface="Calibri"/>
                <a:cs typeface="Calibri"/>
              </a:rPr>
              <a:t>die</a:t>
            </a:r>
            <a:r>
              <a:rPr sz="1400" spc="-5" dirty="0">
                <a:solidFill>
                  <a:srgbClr val="FFFFFF"/>
                </a:solidFill>
                <a:latin typeface="Calibri"/>
                <a:cs typeface="Calibri"/>
              </a:rPr>
              <a:t> damit verbundenen</a:t>
            </a:r>
            <a:r>
              <a:rPr sz="1400" spc="-10" dirty="0">
                <a:solidFill>
                  <a:srgbClr val="FFFFFF"/>
                </a:solidFill>
                <a:latin typeface="Calibri"/>
                <a:cs typeface="Calibri"/>
              </a:rPr>
              <a:t> </a:t>
            </a:r>
            <a:r>
              <a:rPr sz="1400" dirty="0">
                <a:solidFill>
                  <a:srgbClr val="FFFFFF"/>
                </a:solidFill>
                <a:latin typeface="Calibri"/>
                <a:cs typeface="Calibri"/>
              </a:rPr>
              <a:t>Gefahren?</a:t>
            </a:r>
            <a:endParaRPr sz="1400" dirty="0">
              <a:latin typeface="Calibri"/>
              <a:cs typeface="Calibri"/>
            </a:endParaRPr>
          </a:p>
        </p:txBody>
      </p:sp>
      <p:grpSp>
        <p:nvGrpSpPr>
          <p:cNvPr id="5" name="object 5"/>
          <p:cNvGrpSpPr/>
          <p:nvPr/>
        </p:nvGrpSpPr>
        <p:grpSpPr>
          <a:xfrm>
            <a:off x="182879" y="88264"/>
            <a:ext cx="8822055" cy="3580765"/>
            <a:chOff x="182879" y="88264"/>
            <a:chExt cx="8822055" cy="3580765"/>
          </a:xfrm>
        </p:grpSpPr>
        <p:pic>
          <p:nvPicPr>
            <p:cNvPr id="6" name="object 6"/>
            <p:cNvPicPr/>
            <p:nvPr/>
          </p:nvPicPr>
          <p:blipFill>
            <a:blip r:embed="rId3" cstate="print"/>
            <a:stretch>
              <a:fillRect/>
            </a:stretch>
          </p:blipFill>
          <p:spPr>
            <a:xfrm>
              <a:off x="182879" y="112140"/>
              <a:ext cx="1708658" cy="470535"/>
            </a:xfrm>
            <a:prstGeom prst="rect">
              <a:avLst/>
            </a:prstGeom>
          </p:spPr>
        </p:pic>
        <p:sp>
          <p:nvSpPr>
            <p:cNvPr id="7" name="object 7"/>
            <p:cNvSpPr/>
            <p:nvPr/>
          </p:nvSpPr>
          <p:spPr>
            <a:xfrm>
              <a:off x="8151495" y="88264"/>
              <a:ext cx="853440" cy="853440"/>
            </a:xfrm>
            <a:custGeom>
              <a:avLst/>
              <a:gdLst/>
              <a:ahLst/>
              <a:cxnLst/>
              <a:rect l="l" t="t" r="r" b="b"/>
              <a:pathLst>
                <a:path w="853440" h="853440">
                  <a:moveTo>
                    <a:pt x="426720" y="0"/>
                  </a:moveTo>
                  <a:lnTo>
                    <a:pt x="379729" y="2539"/>
                  </a:lnTo>
                  <a:lnTo>
                    <a:pt x="334645" y="9525"/>
                  </a:lnTo>
                  <a:lnTo>
                    <a:pt x="291464" y="21589"/>
                  </a:lnTo>
                  <a:lnTo>
                    <a:pt x="250189" y="38100"/>
                  </a:lnTo>
                  <a:lnTo>
                    <a:pt x="210820" y="58420"/>
                  </a:lnTo>
                  <a:lnTo>
                    <a:pt x="174625" y="82550"/>
                  </a:lnTo>
                  <a:lnTo>
                    <a:pt x="140334" y="109855"/>
                  </a:lnTo>
                  <a:lnTo>
                    <a:pt x="109854" y="140970"/>
                  </a:lnTo>
                  <a:lnTo>
                    <a:pt x="81914" y="174625"/>
                  </a:lnTo>
                  <a:lnTo>
                    <a:pt x="57784" y="211455"/>
                  </a:lnTo>
                  <a:lnTo>
                    <a:pt x="37464" y="250189"/>
                  </a:lnTo>
                  <a:lnTo>
                    <a:pt x="21589" y="292100"/>
                  </a:lnTo>
                  <a:lnTo>
                    <a:pt x="9525" y="335280"/>
                  </a:lnTo>
                  <a:lnTo>
                    <a:pt x="2539" y="380364"/>
                  </a:lnTo>
                  <a:lnTo>
                    <a:pt x="0" y="426720"/>
                  </a:lnTo>
                  <a:lnTo>
                    <a:pt x="2539" y="473075"/>
                  </a:lnTo>
                  <a:lnTo>
                    <a:pt x="9525" y="518160"/>
                  </a:lnTo>
                  <a:lnTo>
                    <a:pt x="21589" y="561339"/>
                  </a:lnTo>
                  <a:lnTo>
                    <a:pt x="37464" y="603250"/>
                  </a:lnTo>
                  <a:lnTo>
                    <a:pt x="57784" y="641985"/>
                  </a:lnTo>
                  <a:lnTo>
                    <a:pt x="81914" y="678814"/>
                  </a:lnTo>
                  <a:lnTo>
                    <a:pt x="109854" y="712470"/>
                  </a:lnTo>
                  <a:lnTo>
                    <a:pt x="140334" y="743585"/>
                  </a:lnTo>
                  <a:lnTo>
                    <a:pt x="174625" y="770889"/>
                  </a:lnTo>
                  <a:lnTo>
                    <a:pt x="210820" y="795020"/>
                  </a:lnTo>
                  <a:lnTo>
                    <a:pt x="250189" y="815339"/>
                  </a:lnTo>
                  <a:lnTo>
                    <a:pt x="291464" y="831850"/>
                  </a:lnTo>
                  <a:lnTo>
                    <a:pt x="334645" y="843280"/>
                  </a:lnTo>
                  <a:lnTo>
                    <a:pt x="379729" y="850900"/>
                  </a:lnTo>
                  <a:lnTo>
                    <a:pt x="426720" y="853439"/>
                  </a:lnTo>
                  <a:lnTo>
                    <a:pt x="473075" y="850900"/>
                  </a:lnTo>
                  <a:lnTo>
                    <a:pt x="518159" y="843280"/>
                  </a:lnTo>
                  <a:lnTo>
                    <a:pt x="561339" y="831850"/>
                  </a:lnTo>
                  <a:lnTo>
                    <a:pt x="602614" y="815339"/>
                  </a:lnTo>
                  <a:lnTo>
                    <a:pt x="641984" y="795020"/>
                  </a:lnTo>
                  <a:lnTo>
                    <a:pt x="678814" y="770889"/>
                  </a:lnTo>
                  <a:lnTo>
                    <a:pt x="712470" y="743585"/>
                  </a:lnTo>
                  <a:lnTo>
                    <a:pt x="742950" y="712470"/>
                  </a:lnTo>
                  <a:lnTo>
                    <a:pt x="770889" y="678814"/>
                  </a:lnTo>
                  <a:lnTo>
                    <a:pt x="795020" y="641985"/>
                  </a:lnTo>
                  <a:lnTo>
                    <a:pt x="815339" y="603250"/>
                  </a:lnTo>
                  <a:lnTo>
                    <a:pt x="831214" y="561339"/>
                  </a:lnTo>
                  <a:lnTo>
                    <a:pt x="843279" y="518160"/>
                  </a:lnTo>
                  <a:lnTo>
                    <a:pt x="850900" y="473075"/>
                  </a:lnTo>
                  <a:lnTo>
                    <a:pt x="853439" y="426720"/>
                  </a:lnTo>
                  <a:lnTo>
                    <a:pt x="850900" y="380364"/>
                  </a:lnTo>
                  <a:lnTo>
                    <a:pt x="843279" y="335280"/>
                  </a:lnTo>
                  <a:lnTo>
                    <a:pt x="831214" y="292100"/>
                  </a:lnTo>
                  <a:lnTo>
                    <a:pt x="815339" y="250189"/>
                  </a:lnTo>
                  <a:lnTo>
                    <a:pt x="795020" y="211455"/>
                  </a:lnTo>
                  <a:lnTo>
                    <a:pt x="770889" y="174625"/>
                  </a:lnTo>
                  <a:lnTo>
                    <a:pt x="742950" y="140970"/>
                  </a:lnTo>
                  <a:lnTo>
                    <a:pt x="712470" y="109855"/>
                  </a:lnTo>
                  <a:lnTo>
                    <a:pt x="678814" y="82550"/>
                  </a:lnTo>
                  <a:lnTo>
                    <a:pt x="641984" y="58420"/>
                  </a:lnTo>
                  <a:lnTo>
                    <a:pt x="602614" y="38100"/>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pic>
          <p:nvPicPr>
            <p:cNvPr id="9" name="object 9"/>
            <p:cNvPicPr/>
            <p:nvPr/>
          </p:nvPicPr>
          <p:blipFill>
            <a:blip r:embed="rId5" cstate="print"/>
            <a:stretch>
              <a:fillRect/>
            </a:stretch>
          </p:blipFill>
          <p:spPr>
            <a:xfrm>
              <a:off x="6464300" y="2518791"/>
              <a:ext cx="1149984" cy="1149985"/>
            </a:xfrm>
            <a:prstGeom prst="rect">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1594358" y="791464"/>
            <a:ext cx="6753224" cy="279885"/>
          </a:xfrm>
          <a:prstGeom prst="rect">
            <a:avLst/>
          </a:prstGeom>
        </p:spPr>
        <p:txBody>
          <a:bodyPr vert="horz" wrap="square" lIns="0" tIns="6985" rIns="0" bIns="0" rtlCol="0">
            <a:spAutoFit/>
          </a:bodyPr>
          <a:lstStyle/>
          <a:p>
            <a:pPr marL="2672715" marR="5080" indent="-2660650">
              <a:lnSpc>
                <a:spcPct val="101899"/>
              </a:lnSpc>
              <a:spcBef>
                <a:spcPts val="55"/>
              </a:spcBef>
            </a:pPr>
            <a:r>
              <a:rPr spc="-5" dirty="0"/>
              <a:t>WIE MAN </a:t>
            </a:r>
            <a:r>
              <a:rPr dirty="0"/>
              <a:t>INFORMATIONEN </a:t>
            </a:r>
            <a:r>
              <a:rPr spc="-5" dirty="0"/>
              <a:t>KRITISCH BEWERTET </a:t>
            </a:r>
            <a:r>
              <a:rPr dirty="0"/>
              <a:t>UND FAKTEN </a:t>
            </a:r>
            <a:r>
              <a:rPr spc="-395" dirty="0"/>
              <a:t> </a:t>
            </a:r>
            <a:r>
              <a:rPr spc="-15" dirty="0"/>
              <a:t>PRÜFT</a:t>
            </a:r>
          </a:p>
        </p:txBody>
      </p:sp>
      <p:sp>
        <p:nvSpPr>
          <p:cNvPr id="4" name="object 4"/>
          <p:cNvSpPr txBox="1"/>
          <p:nvPr/>
        </p:nvSpPr>
        <p:spPr>
          <a:xfrm>
            <a:off x="420877" y="1577847"/>
            <a:ext cx="6753225" cy="451484"/>
          </a:xfrm>
          <a:prstGeom prst="rect">
            <a:avLst/>
          </a:prstGeom>
        </p:spPr>
        <p:txBody>
          <a:bodyPr vert="horz" wrap="square" lIns="0" tIns="12065" rIns="0" bIns="0" rtlCol="0">
            <a:spAutoFit/>
          </a:bodyPr>
          <a:lstStyle/>
          <a:p>
            <a:pPr marL="12700" marR="5080">
              <a:lnSpc>
                <a:spcPct val="100000"/>
              </a:lnSpc>
              <a:spcBef>
                <a:spcPts val="95"/>
              </a:spcBef>
            </a:pPr>
            <a:r>
              <a:rPr sz="1400" spc="-5" dirty="0">
                <a:solidFill>
                  <a:srgbClr val="FFFFFF"/>
                </a:solidFill>
                <a:latin typeface="Calibri"/>
                <a:cs typeface="Calibri"/>
              </a:rPr>
              <a:t>Wenn</a:t>
            </a:r>
            <a:r>
              <a:rPr sz="1400" spc="10" dirty="0">
                <a:solidFill>
                  <a:srgbClr val="FFFFFF"/>
                </a:solidFill>
                <a:latin typeface="Calibri"/>
                <a:cs typeface="Calibri"/>
              </a:rPr>
              <a:t> </a:t>
            </a:r>
            <a:r>
              <a:rPr sz="1400" spc="-5" dirty="0">
                <a:solidFill>
                  <a:srgbClr val="FFFFFF"/>
                </a:solidFill>
                <a:latin typeface="Calibri"/>
                <a:cs typeface="Calibri"/>
              </a:rPr>
              <a:t>Sie</a:t>
            </a:r>
            <a:r>
              <a:rPr sz="1400" spc="10" dirty="0">
                <a:solidFill>
                  <a:srgbClr val="FFFFFF"/>
                </a:solidFill>
                <a:latin typeface="Calibri"/>
                <a:cs typeface="Calibri"/>
              </a:rPr>
              <a:t> </a:t>
            </a:r>
            <a:r>
              <a:rPr sz="1400" spc="-5" dirty="0">
                <a:solidFill>
                  <a:srgbClr val="FFFFFF"/>
                </a:solidFill>
                <a:latin typeface="Calibri"/>
                <a:cs typeface="Calibri"/>
              </a:rPr>
              <a:t>online</a:t>
            </a:r>
            <a:r>
              <a:rPr sz="1400" spc="5" dirty="0">
                <a:solidFill>
                  <a:srgbClr val="FFFFFF"/>
                </a:solidFill>
                <a:latin typeface="Calibri"/>
                <a:cs typeface="Calibri"/>
              </a:rPr>
              <a:t> </a:t>
            </a:r>
            <a:r>
              <a:rPr sz="1400" spc="-5" dirty="0">
                <a:solidFill>
                  <a:srgbClr val="FFFFFF"/>
                </a:solidFill>
                <a:latin typeface="Calibri"/>
                <a:cs typeface="Calibri"/>
              </a:rPr>
              <a:t>auf</a:t>
            </a:r>
            <a:r>
              <a:rPr sz="1400" spc="5" dirty="0">
                <a:solidFill>
                  <a:srgbClr val="FFFFFF"/>
                </a:solidFill>
                <a:latin typeface="Calibri"/>
                <a:cs typeface="Calibri"/>
              </a:rPr>
              <a:t> </a:t>
            </a:r>
            <a:r>
              <a:rPr sz="1400" spc="-5" dirty="0">
                <a:solidFill>
                  <a:srgbClr val="FFFFFF"/>
                </a:solidFill>
                <a:latin typeface="Calibri"/>
                <a:cs typeface="Calibri"/>
              </a:rPr>
              <a:t>Informationen</a:t>
            </a:r>
            <a:r>
              <a:rPr sz="1400" spc="10" dirty="0">
                <a:solidFill>
                  <a:srgbClr val="FFFFFF"/>
                </a:solidFill>
                <a:latin typeface="Calibri"/>
                <a:cs typeface="Calibri"/>
              </a:rPr>
              <a:t> </a:t>
            </a:r>
            <a:r>
              <a:rPr sz="1400" spc="-5" dirty="0">
                <a:solidFill>
                  <a:srgbClr val="FFFFFF"/>
                </a:solidFill>
                <a:latin typeface="Calibri"/>
                <a:cs typeface="Calibri"/>
              </a:rPr>
              <a:t>stoßen,</a:t>
            </a:r>
            <a:r>
              <a:rPr sz="1400" spc="5" dirty="0">
                <a:solidFill>
                  <a:srgbClr val="FFFFFF"/>
                </a:solidFill>
                <a:latin typeface="Calibri"/>
                <a:cs typeface="Calibri"/>
              </a:rPr>
              <a:t> </a:t>
            </a:r>
            <a:r>
              <a:rPr sz="1400" spc="-10" dirty="0">
                <a:solidFill>
                  <a:srgbClr val="FFFFFF"/>
                </a:solidFill>
                <a:latin typeface="Calibri"/>
                <a:cs typeface="Calibri"/>
              </a:rPr>
              <a:t>sollten</a:t>
            </a:r>
            <a:r>
              <a:rPr sz="1400" spc="15"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folgende</a:t>
            </a:r>
            <a:r>
              <a:rPr sz="1400" spc="30" dirty="0">
                <a:solidFill>
                  <a:srgbClr val="FFFFFF"/>
                </a:solidFill>
                <a:latin typeface="Calibri"/>
                <a:cs typeface="Calibri"/>
              </a:rPr>
              <a:t> </a:t>
            </a:r>
            <a:r>
              <a:rPr sz="1400" spc="-5" dirty="0">
                <a:solidFill>
                  <a:srgbClr val="FFFFFF"/>
                </a:solidFill>
                <a:latin typeface="Calibri"/>
                <a:cs typeface="Calibri"/>
              </a:rPr>
              <a:t>Checkliste</a:t>
            </a:r>
            <a:r>
              <a:rPr sz="1400" spc="5" dirty="0">
                <a:solidFill>
                  <a:srgbClr val="FFFFFF"/>
                </a:solidFill>
                <a:latin typeface="Calibri"/>
                <a:cs typeface="Calibri"/>
              </a:rPr>
              <a:t> </a:t>
            </a:r>
            <a:r>
              <a:rPr sz="1400" spc="-5" dirty="0">
                <a:solidFill>
                  <a:srgbClr val="FFFFFF"/>
                </a:solidFill>
                <a:latin typeface="Calibri"/>
                <a:cs typeface="Calibri"/>
              </a:rPr>
              <a:t>anwenden,</a:t>
            </a:r>
            <a:r>
              <a:rPr sz="1400" spc="5" dirty="0">
                <a:solidFill>
                  <a:srgbClr val="FFFFFF"/>
                </a:solidFill>
                <a:latin typeface="Calibri"/>
                <a:cs typeface="Calibri"/>
              </a:rPr>
              <a:t> </a:t>
            </a:r>
            <a:r>
              <a:rPr sz="1400" dirty="0">
                <a:solidFill>
                  <a:srgbClr val="FFFFFF"/>
                </a:solidFill>
                <a:latin typeface="Calibri"/>
                <a:cs typeface="Calibri"/>
              </a:rPr>
              <a:t>um </a:t>
            </a:r>
            <a:r>
              <a:rPr sz="1400" spc="-300" dirty="0">
                <a:solidFill>
                  <a:srgbClr val="FFFFFF"/>
                </a:solidFill>
                <a:latin typeface="Calibri"/>
                <a:cs typeface="Calibri"/>
              </a:rPr>
              <a:t> </a:t>
            </a:r>
            <a:r>
              <a:rPr sz="1400" spc="-5" dirty="0">
                <a:solidFill>
                  <a:srgbClr val="FFFFFF"/>
                </a:solidFill>
                <a:latin typeface="Calibri"/>
                <a:cs typeface="Calibri"/>
              </a:rPr>
              <a:t>sicherzustellen, dass</a:t>
            </a:r>
            <a:r>
              <a:rPr sz="1400" dirty="0">
                <a:solidFill>
                  <a:srgbClr val="FFFFFF"/>
                </a:solidFill>
                <a:latin typeface="Calibri"/>
                <a:cs typeface="Calibri"/>
              </a:rPr>
              <a:t> </a:t>
            </a:r>
            <a:r>
              <a:rPr sz="1400" spc="-5" dirty="0">
                <a:solidFill>
                  <a:srgbClr val="FFFFFF"/>
                </a:solidFill>
                <a:latin typeface="Calibri"/>
                <a:cs typeface="Calibri"/>
              </a:rPr>
              <a:t>Sie die</a:t>
            </a:r>
            <a:r>
              <a:rPr sz="1400" dirty="0">
                <a:solidFill>
                  <a:srgbClr val="FFFFFF"/>
                </a:solidFill>
                <a:latin typeface="Calibri"/>
                <a:cs typeface="Calibri"/>
              </a:rPr>
              <a:t> </a:t>
            </a:r>
            <a:r>
              <a:rPr sz="1400" spc="-5" dirty="0">
                <a:solidFill>
                  <a:srgbClr val="FFFFFF"/>
                </a:solidFill>
                <a:latin typeface="Calibri"/>
                <a:cs typeface="Calibri"/>
              </a:rPr>
              <a:t>Informationen kritisch</a:t>
            </a:r>
            <a:r>
              <a:rPr sz="1400" spc="5" dirty="0">
                <a:solidFill>
                  <a:srgbClr val="FFFFFF"/>
                </a:solidFill>
                <a:latin typeface="Calibri"/>
                <a:cs typeface="Calibri"/>
              </a:rPr>
              <a:t> </a:t>
            </a:r>
            <a:r>
              <a:rPr sz="1400" spc="-10" dirty="0">
                <a:solidFill>
                  <a:srgbClr val="FFFFFF"/>
                </a:solidFill>
                <a:latin typeface="Calibri"/>
                <a:cs typeface="Calibri"/>
              </a:rPr>
              <a:t>prüfen</a:t>
            </a:r>
            <a:r>
              <a:rPr sz="1400" dirty="0">
                <a:solidFill>
                  <a:srgbClr val="FFFFFF"/>
                </a:solidFill>
                <a:latin typeface="Calibri"/>
                <a:cs typeface="Calibri"/>
              </a:rPr>
              <a:t> </a:t>
            </a:r>
            <a:r>
              <a:rPr sz="1400" spc="-5" dirty="0">
                <a:solidFill>
                  <a:srgbClr val="FFFFFF"/>
                </a:solidFill>
                <a:latin typeface="Calibri"/>
                <a:cs typeface="Calibri"/>
              </a:rPr>
              <a:t>und</a:t>
            </a:r>
            <a:r>
              <a:rPr sz="1400" dirty="0">
                <a:solidFill>
                  <a:srgbClr val="FFFFFF"/>
                </a:solidFill>
                <a:latin typeface="Calibri"/>
                <a:cs typeface="Calibri"/>
              </a:rPr>
              <a:t> </a:t>
            </a:r>
            <a:r>
              <a:rPr sz="1400" spc="-10" dirty="0">
                <a:solidFill>
                  <a:srgbClr val="FFFFFF"/>
                </a:solidFill>
                <a:latin typeface="Calibri"/>
                <a:cs typeface="Calibri"/>
              </a:rPr>
              <a:t>bewerten.</a:t>
            </a:r>
            <a:endParaRPr sz="1400">
              <a:latin typeface="Calibri"/>
              <a:cs typeface="Calibri"/>
            </a:endParaRPr>
          </a:p>
        </p:txBody>
      </p:sp>
      <p:sp>
        <p:nvSpPr>
          <p:cNvPr id="5" name="object 5"/>
          <p:cNvSpPr txBox="1"/>
          <p:nvPr/>
        </p:nvSpPr>
        <p:spPr>
          <a:xfrm>
            <a:off x="1256791" y="2643377"/>
            <a:ext cx="1965960" cy="880110"/>
          </a:xfrm>
          <a:prstGeom prst="rect">
            <a:avLst/>
          </a:prstGeom>
        </p:spPr>
        <p:txBody>
          <a:bodyPr vert="horz" wrap="square" lIns="0" tIns="12065" rIns="0" bIns="0" rtlCol="0">
            <a:spAutoFit/>
          </a:bodyPr>
          <a:lstStyle/>
          <a:p>
            <a:pPr marL="368300" indent="-356235">
              <a:lnSpc>
                <a:spcPct val="100000"/>
              </a:lnSpc>
              <a:spcBef>
                <a:spcPts val="95"/>
              </a:spcBef>
              <a:buClr>
                <a:srgbClr val="FFFFFF"/>
              </a:buClr>
              <a:buFont typeface="Wingdings"/>
              <a:buChar char=""/>
              <a:tabLst>
                <a:tab pos="368300" algn="l"/>
                <a:tab pos="368935" algn="l"/>
              </a:tabLst>
            </a:pPr>
            <a:r>
              <a:rPr sz="1400" spc="-15" dirty="0">
                <a:solidFill>
                  <a:srgbClr val="FFFFFF"/>
                </a:solidFill>
                <a:latin typeface="Calibri"/>
                <a:cs typeface="Calibri"/>
              </a:rPr>
              <a:t>Markennamen</a:t>
            </a:r>
            <a:endParaRPr sz="1400">
              <a:latin typeface="Calibri"/>
              <a:cs typeface="Calibri"/>
            </a:endParaRPr>
          </a:p>
          <a:p>
            <a:pPr marL="368300" indent="-356235">
              <a:lnSpc>
                <a:spcPct val="100000"/>
              </a:lnSpc>
              <a:buFont typeface="Wingdings"/>
              <a:buChar char=""/>
              <a:tabLst>
                <a:tab pos="368300" algn="l"/>
                <a:tab pos="368935" algn="l"/>
              </a:tabLst>
            </a:pPr>
            <a:r>
              <a:rPr sz="1400" spc="-5" dirty="0">
                <a:solidFill>
                  <a:srgbClr val="FFFFFF"/>
                </a:solidFill>
                <a:latin typeface="Calibri"/>
                <a:cs typeface="Calibri"/>
              </a:rPr>
              <a:t>Persönliche</a:t>
            </a:r>
            <a:r>
              <a:rPr sz="1400" spc="-25" dirty="0">
                <a:solidFill>
                  <a:srgbClr val="FFFFFF"/>
                </a:solidFill>
                <a:latin typeface="Calibri"/>
                <a:cs typeface="Calibri"/>
              </a:rPr>
              <a:t> </a:t>
            </a:r>
            <a:r>
              <a:rPr sz="1400" spc="-10" dirty="0">
                <a:solidFill>
                  <a:srgbClr val="FFFFFF"/>
                </a:solidFill>
                <a:latin typeface="Calibri"/>
                <a:cs typeface="Calibri"/>
              </a:rPr>
              <a:t>Namen</a:t>
            </a:r>
            <a:endParaRPr sz="1400">
              <a:latin typeface="Calibri"/>
              <a:cs typeface="Calibri"/>
            </a:endParaRPr>
          </a:p>
          <a:p>
            <a:pPr marL="368300" indent="-356235">
              <a:lnSpc>
                <a:spcPct val="100000"/>
              </a:lnSpc>
              <a:buFont typeface="Wingdings"/>
              <a:buChar char=""/>
              <a:tabLst>
                <a:tab pos="368300" algn="l"/>
                <a:tab pos="368935" algn="l"/>
              </a:tabLst>
            </a:pPr>
            <a:r>
              <a:rPr sz="1400" spc="-10" dirty="0">
                <a:solidFill>
                  <a:srgbClr val="FFFFFF"/>
                </a:solidFill>
                <a:latin typeface="Calibri"/>
                <a:cs typeface="Calibri"/>
              </a:rPr>
              <a:t>Namen</a:t>
            </a:r>
            <a:r>
              <a:rPr sz="1400" spc="-40" dirty="0">
                <a:solidFill>
                  <a:srgbClr val="FFFFFF"/>
                </a:solidFill>
                <a:latin typeface="Calibri"/>
                <a:cs typeface="Calibri"/>
              </a:rPr>
              <a:t> </a:t>
            </a:r>
            <a:r>
              <a:rPr sz="1400" spc="-10" dirty="0">
                <a:solidFill>
                  <a:srgbClr val="FFFFFF"/>
                </a:solidFill>
                <a:latin typeface="Calibri"/>
                <a:cs typeface="Calibri"/>
              </a:rPr>
              <a:t>der</a:t>
            </a:r>
            <a:r>
              <a:rPr sz="1400" spc="-40" dirty="0">
                <a:solidFill>
                  <a:srgbClr val="FFFFFF"/>
                </a:solidFill>
                <a:latin typeface="Calibri"/>
                <a:cs typeface="Calibri"/>
              </a:rPr>
              <a:t> </a:t>
            </a:r>
            <a:r>
              <a:rPr sz="1400" spc="-5" dirty="0">
                <a:solidFill>
                  <a:srgbClr val="FFFFFF"/>
                </a:solidFill>
                <a:latin typeface="Calibri"/>
                <a:cs typeface="Calibri"/>
              </a:rPr>
              <a:t>Institution</a:t>
            </a:r>
            <a:endParaRPr sz="1400">
              <a:latin typeface="Calibri"/>
              <a:cs typeface="Calibri"/>
            </a:endParaRPr>
          </a:p>
          <a:p>
            <a:pPr marL="368300" indent="-356235">
              <a:lnSpc>
                <a:spcPct val="100000"/>
              </a:lnSpc>
              <a:spcBef>
                <a:spcPts val="15"/>
              </a:spcBef>
              <a:buFont typeface="Wingdings"/>
              <a:buChar char=""/>
              <a:tabLst>
                <a:tab pos="368300" algn="l"/>
                <a:tab pos="368935" algn="l"/>
              </a:tabLst>
            </a:pPr>
            <a:r>
              <a:rPr sz="1400" spc="-15" dirty="0">
                <a:solidFill>
                  <a:srgbClr val="FFFFFF"/>
                </a:solidFill>
                <a:latin typeface="Calibri"/>
                <a:cs typeface="Calibri"/>
              </a:rPr>
              <a:t>Job-Titel</a:t>
            </a:r>
            <a:endParaRPr sz="1400">
              <a:latin typeface="Calibri"/>
              <a:cs typeface="Calibri"/>
            </a:endParaRPr>
          </a:p>
        </p:txBody>
      </p:sp>
      <p:sp>
        <p:nvSpPr>
          <p:cNvPr id="6" name="object 6"/>
          <p:cNvSpPr txBox="1"/>
          <p:nvPr/>
        </p:nvSpPr>
        <p:spPr>
          <a:xfrm>
            <a:off x="800354" y="3786378"/>
            <a:ext cx="1714246" cy="227626"/>
          </a:xfrm>
          <a:prstGeom prst="rect">
            <a:avLst/>
          </a:prstGeom>
        </p:spPr>
        <p:txBody>
          <a:bodyPr vert="horz" wrap="square" lIns="0" tIns="12065" rIns="0" bIns="0" rtlCol="0">
            <a:spAutoFit/>
          </a:bodyPr>
          <a:lstStyle/>
          <a:p>
            <a:pPr marL="12700">
              <a:lnSpc>
                <a:spcPct val="100000"/>
              </a:lnSpc>
              <a:spcBef>
                <a:spcPts val="95"/>
              </a:spcBef>
            </a:pPr>
            <a:r>
              <a:rPr sz="1400" b="1" spc="-5" dirty="0">
                <a:solidFill>
                  <a:srgbClr val="FFAA14"/>
                </a:solidFill>
                <a:latin typeface="Calibri"/>
                <a:ea typeface="+mj-ea"/>
                <a:cs typeface="Calibri"/>
              </a:rPr>
              <a:t>ZEITMARK</a:t>
            </a:r>
            <a:r>
              <a:rPr lang="de-AT" sz="1400" b="1" spc="-5" dirty="0">
                <a:solidFill>
                  <a:srgbClr val="FFAA14"/>
                </a:solidFill>
                <a:latin typeface="Calibri"/>
                <a:ea typeface="+mj-ea"/>
                <a:cs typeface="Calibri"/>
              </a:rPr>
              <a:t>IERUNGEN</a:t>
            </a:r>
            <a:endParaRPr sz="1400" b="1" spc="-5" dirty="0">
              <a:solidFill>
                <a:srgbClr val="FFAA14"/>
              </a:solidFill>
              <a:latin typeface="Calibri"/>
              <a:ea typeface="+mj-ea"/>
              <a:cs typeface="Calibri"/>
            </a:endParaRPr>
          </a:p>
        </p:txBody>
      </p:sp>
      <p:sp>
        <p:nvSpPr>
          <p:cNvPr id="7" name="object 7"/>
          <p:cNvSpPr txBox="1"/>
          <p:nvPr/>
        </p:nvSpPr>
        <p:spPr>
          <a:xfrm>
            <a:off x="1256791" y="4000500"/>
            <a:ext cx="812165" cy="454025"/>
          </a:xfrm>
          <a:prstGeom prst="rect">
            <a:avLst/>
          </a:prstGeom>
        </p:spPr>
        <p:txBody>
          <a:bodyPr vert="horz" wrap="square" lIns="0" tIns="12065" rIns="0" bIns="0" rtlCol="0">
            <a:spAutoFit/>
          </a:bodyPr>
          <a:lstStyle/>
          <a:p>
            <a:pPr marL="368300" indent="-356235">
              <a:lnSpc>
                <a:spcPct val="100000"/>
              </a:lnSpc>
              <a:spcBef>
                <a:spcPts val="95"/>
              </a:spcBef>
              <a:buFont typeface="Wingdings"/>
              <a:buChar char=""/>
              <a:tabLst>
                <a:tab pos="368300" algn="l"/>
                <a:tab pos="368935" algn="l"/>
              </a:tabLst>
            </a:pPr>
            <a:r>
              <a:rPr sz="1400" spc="-20" dirty="0">
                <a:solidFill>
                  <a:srgbClr val="FFFFFF"/>
                </a:solidFill>
                <a:latin typeface="Calibri"/>
                <a:cs typeface="Calibri"/>
              </a:rPr>
              <a:t>Tage</a:t>
            </a:r>
            <a:endParaRPr sz="1400">
              <a:latin typeface="Calibri"/>
              <a:cs typeface="Calibri"/>
            </a:endParaRPr>
          </a:p>
          <a:p>
            <a:pPr marL="368300" indent="-356235">
              <a:lnSpc>
                <a:spcPct val="100000"/>
              </a:lnSpc>
              <a:spcBef>
                <a:spcPts val="15"/>
              </a:spcBef>
              <a:buFont typeface="Wingdings"/>
              <a:buChar char=""/>
              <a:tabLst>
                <a:tab pos="368300" algn="l"/>
                <a:tab pos="368935" algn="l"/>
              </a:tabLst>
            </a:pPr>
            <a:r>
              <a:rPr sz="1400" spc="-20" dirty="0">
                <a:solidFill>
                  <a:srgbClr val="FFFFFF"/>
                </a:solidFill>
                <a:latin typeface="Calibri"/>
                <a:cs typeface="Calibri"/>
              </a:rPr>
              <a:t>D</a:t>
            </a:r>
            <a:r>
              <a:rPr sz="1400" spc="-15" dirty="0">
                <a:solidFill>
                  <a:srgbClr val="FFFFFF"/>
                </a:solidFill>
                <a:latin typeface="Calibri"/>
                <a:cs typeface="Calibri"/>
              </a:rPr>
              <a:t>at</a:t>
            </a:r>
            <a:r>
              <a:rPr sz="1400" spc="-10" dirty="0">
                <a:solidFill>
                  <a:srgbClr val="FFFFFF"/>
                </a:solidFill>
                <a:latin typeface="Calibri"/>
                <a:cs typeface="Calibri"/>
              </a:rPr>
              <a:t>e</a:t>
            </a:r>
            <a:r>
              <a:rPr sz="1400" spc="-5" dirty="0">
                <a:solidFill>
                  <a:srgbClr val="FFFFFF"/>
                </a:solidFill>
                <a:latin typeface="Calibri"/>
                <a:cs typeface="Calibri"/>
              </a:rPr>
              <a:t>n</a:t>
            </a:r>
            <a:endParaRPr sz="1400">
              <a:latin typeface="Calibri"/>
              <a:cs typeface="Calibri"/>
            </a:endParaRPr>
          </a:p>
        </p:txBody>
      </p:sp>
      <p:sp>
        <p:nvSpPr>
          <p:cNvPr id="8" name="object 8"/>
          <p:cNvSpPr txBox="1"/>
          <p:nvPr/>
        </p:nvSpPr>
        <p:spPr>
          <a:xfrm>
            <a:off x="800354" y="2214880"/>
            <a:ext cx="4612005" cy="454025"/>
          </a:xfrm>
          <a:prstGeom prst="rect">
            <a:avLst/>
          </a:prstGeom>
        </p:spPr>
        <p:txBody>
          <a:bodyPr vert="horz" wrap="square" lIns="0" tIns="10795" rIns="0" bIns="0" rtlCol="0">
            <a:spAutoFit/>
          </a:bodyPr>
          <a:lstStyle/>
          <a:p>
            <a:pPr marL="12700">
              <a:lnSpc>
                <a:spcPct val="100800"/>
              </a:lnSpc>
              <a:spcBef>
                <a:spcPts val="85"/>
              </a:spcBef>
              <a:tabLst>
                <a:tab pos="4081145" algn="l"/>
              </a:tabLst>
            </a:pPr>
            <a:r>
              <a:rPr sz="1400" b="1" spc="-5" dirty="0">
                <a:solidFill>
                  <a:srgbClr val="FFAA14"/>
                </a:solidFill>
                <a:latin typeface="Calibri"/>
                <a:ea typeface="+mj-ea"/>
                <a:cs typeface="Calibri"/>
              </a:rPr>
              <a:t>TITEL: ÜBERPRÜFEN UND	</a:t>
            </a:r>
            <a:r>
              <a:rPr lang="de-AT" sz="1400" b="1" spc="-5" dirty="0">
                <a:solidFill>
                  <a:srgbClr val="FFAA14"/>
                </a:solidFill>
                <a:latin typeface="Calibri"/>
                <a:ea typeface="+mj-ea"/>
                <a:cs typeface="Calibri"/>
              </a:rPr>
              <a:t>ORTE</a:t>
            </a:r>
            <a:r>
              <a:rPr sz="1400" b="1" spc="-5" dirty="0">
                <a:solidFill>
                  <a:srgbClr val="FFAA14"/>
                </a:solidFill>
                <a:latin typeface="Calibri"/>
                <a:ea typeface="+mj-ea"/>
                <a:cs typeface="Calibri"/>
              </a:rPr>
              <a:t>  RECHTSCHREIBPRÜFUNG</a:t>
            </a:r>
          </a:p>
        </p:txBody>
      </p:sp>
      <p:sp>
        <p:nvSpPr>
          <p:cNvPr id="9" name="object 9"/>
          <p:cNvSpPr txBox="1"/>
          <p:nvPr/>
        </p:nvSpPr>
        <p:spPr>
          <a:xfrm>
            <a:off x="5338826" y="2428494"/>
            <a:ext cx="1965960" cy="1318246"/>
          </a:xfrm>
          <a:prstGeom prst="rect">
            <a:avLst/>
          </a:prstGeom>
        </p:spPr>
        <p:txBody>
          <a:bodyPr vert="horz" wrap="square" lIns="0" tIns="12065" rIns="0" bIns="0" rtlCol="0">
            <a:spAutoFit/>
          </a:bodyPr>
          <a:lstStyle/>
          <a:p>
            <a:pPr marL="354965" indent="-355600">
              <a:lnSpc>
                <a:spcPct val="100000"/>
              </a:lnSpc>
              <a:spcBef>
                <a:spcPts val="95"/>
              </a:spcBef>
              <a:buFont typeface="Wingdings"/>
              <a:buChar char=""/>
              <a:tabLst>
                <a:tab pos="354965" algn="l"/>
                <a:tab pos="355600" algn="l"/>
              </a:tabLst>
            </a:pPr>
            <a:r>
              <a:rPr sz="1400" spc="-15" dirty="0">
                <a:solidFill>
                  <a:srgbClr val="FFFFFF"/>
                </a:solidFill>
                <a:latin typeface="Calibri"/>
                <a:cs typeface="Calibri"/>
              </a:rPr>
              <a:t>Städte</a:t>
            </a:r>
            <a:endParaRPr sz="1400" dirty="0">
              <a:latin typeface="Calibri"/>
              <a:cs typeface="Calibri"/>
            </a:endParaRPr>
          </a:p>
          <a:p>
            <a:pPr marL="354965" indent="-355600">
              <a:lnSpc>
                <a:spcPct val="100000"/>
              </a:lnSpc>
              <a:buFont typeface="Wingdings"/>
              <a:buChar char=""/>
              <a:tabLst>
                <a:tab pos="354965" algn="l"/>
                <a:tab pos="355600" algn="l"/>
              </a:tabLst>
            </a:pPr>
            <a:r>
              <a:rPr sz="1400" spc="-15" dirty="0">
                <a:solidFill>
                  <a:srgbClr val="FFFFFF"/>
                </a:solidFill>
                <a:latin typeface="Calibri"/>
                <a:cs typeface="Calibri"/>
              </a:rPr>
              <a:t>Hauptstädte</a:t>
            </a:r>
            <a:endParaRPr sz="1400" dirty="0">
              <a:latin typeface="Calibri"/>
              <a:cs typeface="Calibri"/>
            </a:endParaRPr>
          </a:p>
          <a:p>
            <a:pPr marL="354965" indent="-355600">
              <a:lnSpc>
                <a:spcPct val="100000"/>
              </a:lnSpc>
              <a:buFont typeface="Wingdings"/>
              <a:buChar char=""/>
              <a:tabLst>
                <a:tab pos="354965" algn="l"/>
                <a:tab pos="355600" algn="l"/>
              </a:tabLst>
            </a:pPr>
            <a:r>
              <a:rPr sz="1400" spc="-15" dirty="0">
                <a:solidFill>
                  <a:srgbClr val="FFFFFF"/>
                </a:solidFill>
                <a:latin typeface="Calibri"/>
                <a:cs typeface="Calibri"/>
              </a:rPr>
              <a:t>Länder</a:t>
            </a:r>
            <a:endParaRPr sz="1400" dirty="0">
              <a:latin typeface="Calibri"/>
              <a:cs typeface="Calibri"/>
            </a:endParaRPr>
          </a:p>
          <a:p>
            <a:pPr marL="354965" indent="-355600">
              <a:lnSpc>
                <a:spcPts val="1670"/>
              </a:lnSpc>
              <a:buFont typeface="Wingdings"/>
              <a:buChar char=""/>
              <a:tabLst>
                <a:tab pos="354965" algn="l"/>
                <a:tab pos="355600" algn="l"/>
              </a:tabLst>
            </a:pPr>
            <a:r>
              <a:rPr sz="1400" spc="-10" dirty="0">
                <a:solidFill>
                  <a:srgbClr val="FFFFFF"/>
                </a:solidFill>
                <a:latin typeface="Calibri"/>
                <a:cs typeface="Calibri"/>
              </a:rPr>
              <a:t>Regionen</a:t>
            </a:r>
            <a:endParaRPr sz="1400" dirty="0">
              <a:latin typeface="Calibri"/>
              <a:cs typeface="Calibri"/>
            </a:endParaRPr>
          </a:p>
          <a:p>
            <a:pPr marL="354965" marR="5080" indent="-354965">
              <a:lnSpc>
                <a:spcPts val="1670"/>
              </a:lnSpc>
              <a:spcBef>
                <a:spcPts val="55"/>
              </a:spcBef>
              <a:buFont typeface="Wingdings"/>
              <a:buChar char=""/>
              <a:tabLst>
                <a:tab pos="354965" algn="l"/>
                <a:tab pos="355600" algn="l"/>
              </a:tabLst>
            </a:pPr>
            <a:r>
              <a:rPr sz="1400" spc="-5" dirty="0" err="1">
                <a:solidFill>
                  <a:srgbClr val="FFFFFF"/>
                </a:solidFill>
                <a:latin typeface="Calibri"/>
                <a:cs typeface="Calibri"/>
              </a:rPr>
              <a:t>Andere</a:t>
            </a:r>
            <a:r>
              <a:rPr sz="1400" spc="-5" dirty="0">
                <a:solidFill>
                  <a:srgbClr val="FFFFFF"/>
                </a:solidFill>
                <a:latin typeface="Calibri"/>
                <a:cs typeface="Calibri"/>
              </a:rPr>
              <a:t> </a:t>
            </a:r>
            <a:r>
              <a:rPr sz="1400" spc="-5" dirty="0" err="1">
                <a:solidFill>
                  <a:srgbClr val="FFFFFF"/>
                </a:solidFill>
                <a:latin typeface="Calibri"/>
                <a:cs typeface="Calibri"/>
              </a:rPr>
              <a:t>geografische</a:t>
            </a:r>
            <a:r>
              <a:rPr sz="1400" spc="-5" dirty="0">
                <a:solidFill>
                  <a:srgbClr val="FFFFFF"/>
                </a:solidFill>
                <a:latin typeface="Calibri"/>
                <a:cs typeface="Calibri"/>
              </a:rPr>
              <a:t> </a:t>
            </a:r>
            <a:r>
              <a:rPr sz="1400" dirty="0">
                <a:solidFill>
                  <a:srgbClr val="FFFFFF"/>
                </a:solidFill>
                <a:latin typeface="Calibri"/>
                <a:cs typeface="Calibri"/>
              </a:rPr>
              <a:t> </a:t>
            </a:r>
            <a:r>
              <a:rPr sz="1400" spc="-20" dirty="0">
                <a:solidFill>
                  <a:srgbClr val="FFFFFF"/>
                </a:solidFill>
                <a:latin typeface="Calibri"/>
                <a:cs typeface="Calibri"/>
              </a:rPr>
              <a:t>M</a:t>
            </a:r>
            <a:r>
              <a:rPr sz="1400" spc="-5" dirty="0">
                <a:solidFill>
                  <a:srgbClr val="FFFFFF"/>
                </a:solidFill>
                <a:latin typeface="Calibri"/>
                <a:cs typeface="Calibri"/>
              </a:rPr>
              <a:t>a</a:t>
            </a:r>
            <a:r>
              <a:rPr sz="1400" spc="-25" dirty="0">
                <a:solidFill>
                  <a:srgbClr val="FFFFFF"/>
                </a:solidFill>
                <a:latin typeface="Calibri"/>
                <a:cs typeface="Calibri"/>
              </a:rPr>
              <a:t>r</a:t>
            </a:r>
            <a:r>
              <a:rPr sz="1400" spc="-10" dirty="0">
                <a:solidFill>
                  <a:srgbClr val="FFFFFF"/>
                </a:solidFill>
                <a:latin typeface="Calibri"/>
                <a:cs typeface="Calibri"/>
              </a:rPr>
              <a:t>k</a:t>
            </a:r>
            <a:r>
              <a:rPr sz="1400" spc="-20" dirty="0">
                <a:solidFill>
                  <a:srgbClr val="FFFFFF"/>
                </a:solidFill>
                <a:latin typeface="Calibri"/>
                <a:cs typeface="Calibri"/>
              </a:rPr>
              <a:t>i</a:t>
            </a:r>
            <a:r>
              <a:rPr sz="1400" spc="-10" dirty="0">
                <a:solidFill>
                  <a:srgbClr val="FFFFFF"/>
                </a:solidFill>
                <a:latin typeface="Calibri"/>
                <a:cs typeface="Calibri"/>
              </a:rPr>
              <a:t>e</a:t>
            </a:r>
            <a:r>
              <a:rPr sz="1400" spc="-15" dirty="0">
                <a:solidFill>
                  <a:srgbClr val="FFFFFF"/>
                </a:solidFill>
                <a:latin typeface="Calibri"/>
                <a:cs typeface="Calibri"/>
              </a:rPr>
              <a:t>rung</a:t>
            </a:r>
            <a:r>
              <a:rPr sz="1400" spc="-10" dirty="0">
                <a:solidFill>
                  <a:srgbClr val="FFFFFF"/>
                </a:solidFill>
                <a:latin typeface="Calibri"/>
                <a:cs typeface="Calibri"/>
              </a:rPr>
              <a:t>e</a:t>
            </a:r>
            <a:r>
              <a:rPr sz="1400" spc="-5" dirty="0">
                <a:solidFill>
                  <a:srgbClr val="FFFFFF"/>
                </a:solidFill>
                <a:latin typeface="Calibri"/>
                <a:cs typeface="Calibri"/>
              </a:rPr>
              <a:t>n</a:t>
            </a:r>
            <a:endParaRPr sz="1400" dirty="0">
              <a:latin typeface="Calibri"/>
              <a:cs typeface="Calibri"/>
            </a:endParaRPr>
          </a:p>
        </p:txBody>
      </p:sp>
      <p:sp>
        <p:nvSpPr>
          <p:cNvPr id="10" name="object 10"/>
          <p:cNvSpPr txBox="1"/>
          <p:nvPr/>
        </p:nvSpPr>
        <p:spPr>
          <a:xfrm>
            <a:off x="4868926" y="3997452"/>
            <a:ext cx="1473835" cy="227626"/>
          </a:xfrm>
          <a:prstGeom prst="rect">
            <a:avLst/>
          </a:prstGeom>
        </p:spPr>
        <p:txBody>
          <a:bodyPr vert="horz" wrap="square" lIns="0" tIns="12065" rIns="0" bIns="0" rtlCol="0">
            <a:spAutoFit/>
          </a:bodyPr>
          <a:lstStyle/>
          <a:p>
            <a:pPr marL="12700">
              <a:lnSpc>
                <a:spcPct val="100000"/>
              </a:lnSpc>
              <a:spcBef>
                <a:spcPts val="95"/>
              </a:spcBef>
            </a:pPr>
            <a:r>
              <a:rPr sz="1400" b="1" spc="-5" dirty="0">
                <a:solidFill>
                  <a:srgbClr val="FFAA14"/>
                </a:solidFill>
                <a:latin typeface="Calibri"/>
                <a:ea typeface="+mj-ea"/>
                <a:cs typeface="Calibri"/>
              </a:rPr>
              <a:t>KONTAKTANGABEN</a:t>
            </a:r>
          </a:p>
        </p:txBody>
      </p:sp>
      <p:sp>
        <p:nvSpPr>
          <p:cNvPr id="11" name="object 11"/>
          <p:cNvSpPr txBox="1"/>
          <p:nvPr/>
        </p:nvSpPr>
        <p:spPr>
          <a:xfrm>
            <a:off x="5326126" y="4211065"/>
            <a:ext cx="2414270" cy="453390"/>
          </a:xfrm>
          <a:prstGeom prst="rect">
            <a:avLst/>
          </a:prstGeom>
        </p:spPr>
        <p:txBody>
          <a:bodyPr vert="horz" wrap="square" lIns="0" tIns="12065" rIns="0" bIns="0" rtlCol="0">
            <a:spAutoFit/>
          </a:bodyPr>
          <a:lstStyle/>
          <a:p>
            <a:pPr marL="367665" indent="-355600">
              <a:lnSpc>
                <a:spcPct val="100000"/>
              </a:lnSpc>
              <a:spcBef>
                <a:spcPts val="95"/>
              </a:spcBef>
              <a:buFont typeface="Wingdings"/>
              <a:buChar char=""/>
              <a:tabLst>
                <a:tab pos="367665" algn="l"/>
                <a:tab pos="368300" algn="l"/>
              </a:tabLst>
            </a:pPr>
            <a:r>
              <a:rPr sz="1400" spc="-10" dirty="0">
                <a:solidFill>
                  <a:srgbClr val="FFFFFF"/>
                </a:solidFill>
                <a:latin typeface="Calibri"/>
                <a:cs typeface="Calibri"/>
              </a:rPr>
              <a:t>Gibt</a:t>
            </a:r>
            <a:r>
              <a:rPr sz="1400" spc="-50" dirty="0">
                <a:solidFill>
                  <a:srgbClr val="FFFFFF"/>
                </a:solidFill>
                <a:latin typeface="Calibri"/>
                <a:cs typeface="Calibri"/>
              </a:rPr>
              <a:t> </a:t>
            </a:r>
            <a:r>
              <a:rPr sz="1400" spc="-5" dirty="0">
                <a:solidFill>
                  <a:srgbClr val="FFFFFF"/>
                </a:solidFill>
                <a:latin typeface="Calibri"/>
                <a:cs typeface="Calibri"/>
              </a:rPr>
              <a:t>es</a:t>
            </a:r>
            <a:r>
              <a:rPr sz="1400" spc="-45" dirty="0">
                <a:solidFill>
                  <a:srgbClr val="FFFFFF"/>
                </a:solidFill>
                <a:latin typeface="Calibri"/>
                <a:cs typeface="Calibri"/>
              </a:rPr>
              <a:t> </a:t>
            </a:r>
            <a:r>
              <a:rPr sz="1400" spc="-5" dirty="0">
                <a:solidFill>
                  <a:srgbClr val="FFFFFF"/>
                </a:solidFill>
                <a:latin typeface="Calibri"/>
                <a:cs typeface="Calibri"/>
              </a:rPr>
              <a:t>sie?</a:t>
            </a:r>
            <a:endParaRPr sz="1400">
              <a:latin typeface="Calibri"/>
              <a:cs typeface="Calibri"/>
            </a:endParaRPr>
          </a:p>
          <a:p>
            <a:pPr marL="367665" indent="-355600">
              <a:lnSpc>
                <a:spcPct val="100000"/>
              </a:lnSpc>
              <a:spcBef>
                <a:spcPts val="15"/>
              </a:spcBef>
              <a:buFont typeface="Wingdings"/>
              <a:buChar char=""/>
              <a:tabLst>
                <a:tab pos="367665" algn="l"/>
                <a:tab pos="368300" algn="l"/>
              </a:tabLst>
            </a:pPr>
            <a:r>
              <a:rPr sz="1400" spc="-5" dirty="0">
                <a:solidFill>
                  <a:srgbClr val="FFFFFF"/>
                </a:solidFill>
                <a:latin typeface="Calibri"/>
                <a:cs typeface="Calibri"/>
              </a:rPr>
              <a:t>Sind</a:t>
            </a:r>
            <a:r>
              <a:rPr sz="1400" spc="-15"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15" dirty="0">
                <a:solidFill>
                  <a:srgbClr val="FFFFFF"/>
                </a:solidFill>
                <a:latin typeface="Calibri"/>
                <a:cs typeface="Calibri"/>
              </a:rPr>
              <a:t>richtig</a:t>
            </a:r>
            <a:r>
              <a:rPr sz="1400" spc="-25" dirty="0">
                <a:solidFill>
                  <a:srgbClr val="FFFFFF"/>
                </a:solidFill>
                <a:latin typeface="Calibri"/>
                <a:cs typeface="Calibri"/>
              </a:rPr>
              <a:t> </a:t>
            </a:r>
            <a:r>
              <a:rPr sz="1400" spc="-5" dirty="0">
                <a:solidFill>
                  <a:srgbClr val="FFFFFF"/>
                </a:solidFill>
                <a:latin typeface="Calibri"/>
                <a:cs typeface="Calibri"/>
              </a:rPr>
              <a:t>geschrieben?</a:t>
            </a:r>
            <a:endParaRPr sz="1400">
              <a:latin typeface="Calibri"/>
              <a:cs typeface="Calibri"/>
            </a:endParaRPr>
          </a:p>
        </p:txBody>
      </p:sp>
      <p:grpSp>
        <p:nvGrpSpPr>
          <p:cNvPr id="12" name="object 12"/>
          <p:cNvGrpSpPr/>
          <p:nvPr/>
        </p:nvGrpSpPr>
        <p:grpSpPr>
          <a:xfrm>
            <a:off x="182879" y="88264"/>
            <a:ext cx="9054337" cy="3858535"/>
            <a:chOff x="182879" y="88264"/>
            <a:chExt cx="9054337" cy="3858535"/>
          </a:xfrm>
        </p:grpSpPr>
        <p:pic>
          <p:nvPicPr>
            <p:cNvPr id="13" name="object 13"/>
            <p:cNvPicPr/>
            <p:nvPr/>
          </p:nvPicPr>
          <p:blipFill>
            <a:blip r:embed="rId3" cstate="print"/>
            <a:stretch>
              <a:fillRect/>
            </a:stretch>
          </p:blipFill>
          <p:spPr>
            <a:xfrm>
              <a:off x="182879" y="112140"/>
              <a:ext cx="1708658" cy="470535"/>
            </a:xfrm>
            <a:prstGeom prst="rect">
              <a:avLst/>
            </a:prstGeom>
          </p:spPr>
        </p:pic>
        <p:sp>
          <p:nvSpPr>
            <p:cNvPr id="14" name="object 14"/>
            <p:cNvSpPr/>
            <p:nvPr/>
          </p:nvSpPr>
          <p:spPr>
            <a:xfrm>
              <a:off x="8151495" y="88264"/>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5" name="object 15"/>
            <p:cNvPicPr/>
            <p:nvPr/>
          </p:nvPicPr>
          <p:blipFill>
            <a:blip r:embed="rId4" cstate="print"/>
            <a:stretch>
              <a:fillRect/>
            </a:stretch>
          </p:blipFill>
          <p:spPr>
            <a:xfrm>
              <a:off x="8195945" y="212089"/>
              <a:ext cx="765175" cy="608329"/>
            </a:xfrm>
            <a:prstGeom prst="rect">
              <a:avLst/>
            </a:prstGeom>
          </p:spPr>
        </p:pic>
        <p:pic>
          <p:nvPicPr>
            <p:cNvPr id="16" name="object 16"/>
            <p:cNvPicPr/>
            <p:nvPr/>
          </p:nvPicPr>
          <p:blipFill>
            <a:blip r:embed="rId5" cstate="print"/>
            <a:stretch>
              <a:fillRect/>
            </a:stretch>
          </p:blipFill>
          <p:spPr>
            <a:xfrm>
              <a:off x="182879" y="2725539"/>
              <a:ext cx="670102" cy="929005"/>
            </a:xfrm>
            <a:prstGeom prst="rect">
              <a:avLst/>
            </a:prstGeom>
          </p:spPr>
        </p:pic>
        <p:pic>
          <p:nvPicPr>
            <p:cNvPr id="17" name="object 17"/>
            <p:cNvPicPr/>
            <p:nvPr/>
          </p:nvPicPr>
          <p:blipFill>
            <a:blip r:embed="rId6" cstate="print"/>
            <a:stretch>
              <a:fillRect/>
            </a:stretch>
          </p:blipFill>
          <p:spPr>
            <a:xfrm>
              <a:off x="6866635" y="1574439"/>
              <a:ext cx="2370581" cy="2372360"/>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1594358" y="791464"/>
            <a:ext cx="5958840" cy="579755"/>
          </a:xfrm>
          <a:prstGeom prst="rect">
            <a:avLst/>
          </a:prstGeom>
        </p:spPr>
        <p:txBody>
          <a:bodyPr vert="horz" wrap="square" lIns="0" tIns="6985" rIns="0" bIns="0" rtlCol="0">
            <a:spAutoFit/>
          </a:bodyPr>
          <a:lstStyle/>
          <a:p>
            <a:pPr marL="2672715" marR="5080" indent="-2660650">
              <a:lnSpc>
                <a:spcPct val="101899"/>
              </a:lnSpc>
              <a:spcBef>
                <a:spcPts val="55"/>
              </a:spcBef>
            </a:pPr>
            <a:r>
              <a:rPr spc="-5" dirty="0"/>
              <a:t>WIE MAN </a:t>
            </a:r>
            <a:r>
              <a:rPr dirty="0"/>
              <a:t>INFORMATIONEN </a:t>
            </a:r>
            <a:r>
              <a:rPr spc="-5" dirty="0"/>
              <a:t>KRITISCH BEWERTET </a:t>
            </a:r>
            <a:r>
              <a:rPr dirty="0"/>
              <a:t>UND FAKTEN </a:t>
            </a:r>
            <a:r>
              <a:rPr spc="-395" dirty="0"/>
              <a:t> </a:t>
            </a:r>
            <a:r>
              <a:rPr spc="-15" dirty="0"/>
              <a:t>PRÜFT</a:t>
            </a:r>
          </a:p>
        </p:txBody>
      </p:sp>
      <p:sp>
        <p:nvSpPr>
          <p:cNvPr id="4" name="object 4"/>
          <p:cNvSpPr txBox="1">
            <a:spLocks noGrp="1"/>
          </p:cNvSpPr>
          <p:nvPr>
            <p:ph sz="half" idx="2"/>
          </p:nvPr>
        </p:nvSpPr>
        <p:spPr>
          <a:xfrm>
            <a:off x="1248916" y="2113533"/>
            <a:ext cx="3544570" cy="2049215"/>
          </a:xfrm>
          <a:prstGeom prst="rect">
            <a:avLst/>
          </a:prstGeom>
        </p:spPr>
        <p:txBody>
          <a:bodyPr vert="horz" wrap="square" lIns="0" tIns="12065" rIns="0" bIns="0" rtlCol="0">
            <a:spAutoFit/>
          </a:bodyPr>
          <a:lstStyle/>
          <a:p>
            <a:pPr>
              <a:lnSpc>
                <a:spcPct val="100000"/>
              </a:lnSpc>
              <a:spcBef>
                <a:spcPts val="95"/>
              </a:spcBef>
            </a:pPr>
            <a:r>
              <a:rPr kern="1200" dirty="0">
                <a:solidFill>
                  <a:srgbClr val="FFAA14"/>
                </a:solidFill>
                <a:ea typeface="+mj-ea"/>
              </a:rPr>
              <a:t>QUELLEN</a:t>
            </a:r>
          </a:p>
          <a:p>
            <a:pPr marL="812165" indent="-355600">
              <a:lnSpc>
                <a:spcPct val="100000"/>
              </a:lnSpc>
              <a:spcBef>
                <a:spcPts val="5"/>
              </a:spcBef>
              <a:buFont typeface="Wingdings"/>
              <a:buChar char=""/>
              <a:tabLst>
                <a:tab pos="812165" algn="l"/>
                <a:tab pos="812800" algn="l"/>
              </a:tabLst>
            </a:pPr>
            <a:r>
              <a:rPr b="0" spc="-5" dirty="0">
                <a:solidFill>
                  <a:srgbClr val="FFFFFF"/>
                </a:solidFill>
                <a:latin typeface="Calibri"/>
                <a:cs typeface="Calibri"/>
              </a:rPr>
              <a:t>Ist</a:t>
            </a:r>
            <a:r>
              <a:rPr b="0" spc="-10" dirty="0">
                <a:solidFill>
                  <a:srgbClr val="FFFFFF"/>
                </a:solidFill>
                <a:latin typeface="Calibri"/>
                <a:cs typeface="Calibri"/>
              </a:rPr>
              <a:t> </a:t>
            </a:r>
            <a:r>
              <a:rPr b="0" spc="-5" dirty="0">
                <a:solidFill>
                  <a:srgbClr val="FFFFFF"/>
                </a:solidFill>
                <a:latin typeface="Calibri"/>
                <a:cs typeface="Calibri"/>
              </a:rPr>
              <a:t>dies eine </a:t>
            </a:r>
            <a:r>
              <a:rPr b="0" spc="-15" dirty="0">
                <a:solidFill>
                  <a:srgbClr val="FFFFFF"/>
                </a:solidFill>
                <a:latin typeface="Calibri"/>
                <a:cs typeface="Calibri"/>
              </a:rPr>
              <a:t>Primärquelle?</a:t>
            </a:r>
          </a:p>
          <a:p>
            <a:pPr marL="812165" marR="489584" indent="-355600">
              <a:lnSpc>
                <a:spcPct val="100000"/>
              </a:lnSpc>
              <a:buFont typeface="Wingdings"/>
              <a:buChar char=""/>
              <a:tabLst>
                <a:tab pos="812165" algn="l"/>
                <a:tab pos="812800" algn="l"/>
              </a:tabLst>
            </a:pPr>
            <a:r>
              <a:rPr b="0" spc="-5" dirty="0">
                <a:solidFill>
                  <a:srgbClr val="FFFFFF"/>
                </a:solidFill>
                <a:latin typeface="Calibri"/>
                <a:cs typeface="Calibri"/>
              </a:rPr>
              <a:t>Ist dies eine </a:t>
            </a:r>
            <a:r>
              <a:rPr b="0" spc="-10" dirty="0">
                <a:solidFill>
                  <a:srgbClr val="FFFFFF"/>
                </a:solidFill>
                <a:latin typeface="Calibri"/>
                <a:cs typeface="Calibri"/>
              </a:rPr>
              <a:t>seriöse </a:t>
            </a:r>
            <a:r>
              <a:rPr b="0" spc="-305" dirty="0">
                <a:solidFill>
                  <a:srgbClr val="FFFFFF"/>
                </a:solidFill>
                <a:latin typeface="Calibri"/>
                <a:cs typeface="Calibri"/>
              </a:rPr>
              <a:t> </a:t>
            </a:r>
            <a:r>
              <a:rPr b="0" spc="-15" dirty="0">
                <a:solidFill>
                  <a:srgbClr val="FFFFFF"/>
                </a:solidFill>
                <a:latin typeface="Calibri"/>
                <a:cs typeface="Calibri"/>
              </a:rPr>
              <a:t>Quelle?</a:t>
            </a:r>
          </a:p>
          <a:p>
            <a:pPr marL="812165" marR="294005" indent="-355600">
              <a:lnSpc>
                <a:spcPts val="1670"/>
              </a:lnSpc>
              <a:spcBef>
                <a:spcPts val="35"/>
              </a:spcBef>
              <a:buFont typeface="Wingdings"/>
              <a:buChar char=""/>
              <a:tabLst>
                <a:tab pos="812165" algn="l"/>
                <a:tab pos="812800" algn="l"/>
              </a:tabLst>
            </a:pPr>
            <a:r>
              <a:rPr b="0" spc="-5" dirty="0">
                <a:solidFill>
                  <a:srgbClr val="FFFFFF"/>
                </a:solidFill>
                <a:latin typeface="Calibri"/>
                <a:cs typeface="Calibri"/>
              </a:rPr>
              <a:t>Kann diese Quelle von </a:t>
            </a:r>
            <a:r>
              <a:rPr b="0" spc="-305" dirty="0">
                <a:solidFill>
                  <a:srgbClr val="FFFFFF"/>
                </a:solidFill>
                <a:latin typeface="Calibri"/>
                <a:cs typeface="Calibri"/>
              </a:rPr>
              <a:t> </a:t>
            </a:r>
            <a:r>
              <a:rPr b="0" spc="-5" dirty="0" err="1">
                <a:solidFill>
                  <a:srgbClr val="FFFFFF"/>
                </a:solidFill>
                <a:latin typeface="Calibri"/>
                <a:cs typeface="Calibri"/>
              </a:rPr>
              <a:t>jedem</a:t>
            </a:r>
            <a:r>
              <a:rPr b="0" spc="-5" dirty="0">
                <a:solidFill>
                  <a:srgbClr val="FFFFFF"/>
                </a:solidFill>
                <a:latin typeface="Calibri"/>
                <a:cs typeface="Calibri"/>
              </a:rPr>
              <a:t> </a:t>
            </a:r>
            <a:r>
              <a:rPr b="0" spc="-5" dirty="0" err="1">
                <a:solidFill>
                  <a:srgbClr val="FFFFFF"/>
                </a:solidFill>
                <a:latin typeface="Calibri"/>
                <a:cs typeface="Calibri"/>
              </a:rPr>
              <a:t>bearbeitet</a:t>
            </a:r>
            <a:r>
              <a:rPr b="0" dirty="0">
                <a:solidFill>
                  <a:srgbClr val="FFFFFF"/>
                </a:solidFill>
                <a:latin typeface="Calibri"/>
                <a:cs typeface="Calibri"/>
              </a:rPr>
              <a:t> </a:t>
            </a:r>
            <a:r>
              <a:rPr b="0" spc="-5" dirty="0">
                <a:solidFill>
                  <a:srgbClr val="FFFFFF"/>
                </a:solidFill>
                <a:latin typeface="Calibri"/>
                <a:cs typeface="Calibri"/>
              </a:rPr>
              <a:t>werden?</a:t>
            </a:r>
            <a:r>
              <a:rPr b="0" spc="-20" dirty="0">
                <a:solidFill>
                  <a:srgbClr val="FFFFFF"/>
                </a:solidFill>
                <a:latin typeface="Calibri"/>
                <a:cs typeface="Calibri"/>
              </a:rPr>
              <a:t> </a:t>
            </a:r>
            <a:r>
              <a:rPr b="0" spc="-5" dirty="0">
                <a:solidFill>
                  <a:srgbClr val="FFFFFF"/>
                </a:solidFill>
                <a:latin typeface="Calibri"/>
                <a:cs typeface="Calibri"/>
              </a:rPr>
              <a:t>(Wikipedia)</a:t>
            </a:r>
          </a:p>
          <a:p>
            <a:pPr>
              <a:lnSpc>
                <a:spcPts val="1670"/>
              </a:lnSpc>
              <a:spcBef>
                <a:spcPts val="580"/>
              </a:spcBef>
            </a:pPr>
            <a:r>
              <a:rPr kern="1200" dirty="0">
                <a:solidFill>
                  <a:srgbClr val="FFAA14"/>
                </a:solidFill>
                <a:ea typeface="+mj-ea"/>
              </a:rPr>
              <a:t>ZITATE</a:t>
            </a:r>
          </a:p>
          <a:p>
            <a:pPr marL="812165" indent="-355600">
              <a:lnSpc>
                <a:spcPts val="1664"/>
              </a:lnSpc>
              <a:buFont typeface="Wingdings"/>
              <a:buChar char=""/>
              <a:tabLst>
                <a:tab pos="812165" algn="l"/>
                <a:tab pos="812800" algn="l"/>
              </a:tabLst>
            </a:pPr>
            <a:r>
              <a:rPr b="0" spc="-5" dirty="0">
                <a:solidFill>
                  <a:srgbClr val="FFFFFF"/>
                </a:solidFill>
                <a:latin typeface="Calibri"/>
                <a:cs typeface="Calibri"/>
              </a:rPr>
              <a:t>Sind</a:t>
            </a:r>
            <a:r>
              <a:rPr b="0" spc="-25" dirty="0">
                <a:solidFill>
                  <a:srgbClr val="FFFFFF"/>
                </a:solidFill>
                <a:latin typeface="Calibri"/>
                <a:cs typeface="Calibri"/>
              </a:rPr>
              <a:t> </a:t>
            </a:r>
            <a:r>
              <a:rPr b="0" spc="-5" dirty="0">
                <a:solidFill>
                  <a:srgbClr val="FFFFFF"/>
                </a:solidFill>
                <a:latin typeface="Calibri"/>
                <a:cs typeface="Calibri"/>
              </a:rPr>
              <a:t>sie</a:t>
            </a:r>
            <a:r>
              <a:rPr b="0" spc="-20" dirty="0">
                <a:solidFill>
                  <a:srgbClr val="FFFFFF"/>
                </a:solidFill>
                <a:latin typeface="Calibri"/>
                <a:cs typeface="Calibri"/>
              </a:rPr>
              <a:t> </a:t>
            </a:r>
            <a:r>
              <a:rPr b="0" dirty="0">
                <a:solidFill>
                  <a:srgbClr val="FFFFFF"/>
                </a:solidFill>
                <a:latin typeface="Calibri"/>
                <a:cs typeface="Calibri"/>
              </a:rPr>
              <a:t>aus</a:t>
            </a:r>
            <a:r>
              <a:rPr b="0" spc="-20" dirty="0">
                <a:solidFill>
                  <a:srgbClr val="FFFFFF"/>
                </a:solidFill>
                <a:latin typeface="Calibri"/>
                <a:cs typeface="Calibri"/>
              </a:rPr>
              <a:t> </a:t>
            </a:r>
            <a:r>
              <a:rPr b="0" spc="-10" dirty="0">
                <a:solidFill>
                  <a:srgbClr val="FFFFFF"/>
                </a:solidFill>
                <a:latin typeface="Calibri"/>
                <a:cs typeface="Calibri"/>
              </a:rPr>
              <a:t>dem</a:t>
            </a:r>
          </a:p>
          <a:p>
            <a:pPr marL="812165" marR="760095">
              <a:lnSpc>
                <a:spcPts val="1670"/>
              </a:lnSpc>
              <a:spcBef>
                <a:spcPts val="65"/>
              </a:spcBef>
            </a:pPr>
            <a:r>
              <a:rPr b="0" spc="-15" dirty="0" err="1">
                <a:solidFill>
                  <a:srgbClr val="FFFFFF"/>
                </a:solidFill>
                <a:latin typeface="Calibri"/>
                <a:cs typeface="Calibri"/>
              </a:rPr>
              <a:t>Z</a:t>
            </a:r>
            <a:r>
              <a:rPr b="0" spc="-20" dirty="0" err="1">
                <a:solidFill>
                  <a:srgbClr val="FFFFFF"/>
                </a:solidFill>
                <a:latin typeface="Calibri"/>
                <a:cs typeface="Calibri"/>
              </a:rPr>
              <a:t>us</a:t>
            </a:r>
            <a:r>
              <a:rPr b="0" spc="-5" dirty="0" err="1">
                <a:solidFill>
                  <a:srgbClr val="FFFFFF"/>
                </a:solidFill>
                <a:latin typeface="Calibri"/>
                <a:cs typeface="Calibri"/>
              </a:rPr>
              <a:t>a</a:t>
            </a:r>
            <a:r>
              <a:rPr b="0" spc="-20" dirty="0" err="1">
                <a:solidFill>
                  <a:srgbClr val="FFFFFF"/>
                </a:solidFill>
                <a:latin typeface="Calibri"/>
                <a:cs typeface="Calibri"/>
              </a:rPr>
              <a:t>mm</a:t>
            </a:r>
            <a:r>
              <a:rPr b="0" spc="-10" dirty="0" err="1">
                <a:solidFill>
                  <a:srgbClr val="FFFFFF"/>
                </a:solidFill>
                <a:latin typeface="Calibri"/>
                <a:cs typeface="Calibri"/>
              </a:rPr>
              <a:t>e</a:t>
            </a:r>
            <a:r>
              <a:rPr b="0" spc="-15" dirty="0" err="1">
                <a:solidFill>
                  <a:srgbClr val="FFFFFF"/>
                </a:solidFill>
                <a:latin typeface="Calibri"/>
                <a:cs typeface="Calibri"/>
              </a:rPr>
              <a:t>n</a:t>
            </a:r>
            <a:r>
              <a:rPr b="0" spc="-20" dirty="0" err="1">
                <a:solidFill>
                  <a:srgbClr val="FFFFFF"/>
                </a:solidFill>
                <a:latin typeface="Calibri"/>
                <a:cs typeface="Calibri"/>
              </a:rPr>
              <a:t>h</a:t>
            </a:r>
            <a:r>
              <a:rPr b="0" spc="-5" dirty="0" err="1">
                <a:solidFill>
                  <a:srgbClr val="FFFFFF"/>
                </a:solidFill>
                <a:latin typeface="Calibri"/>
                <a:cs typeface="Calibri"/>
              </a:rPr>
              <a:t>a</a:t>
            </a:r>
            <a:r>
              <a:rPr b="0" spc="-25" dirty="0" err="1">
                <a:solidFill>
                  <a:srgbClr val="FFFFFF"/>
                </a:solidFill>
                <a:latin typeface="Calibri"/>
                <a:cs typeface="Calibri"/>
              </a:rPr>
              <a:t>n</a:t>
            </a:r>
            <a:r>
              <a:rPr b="0" spc="-5" dirty="0" err="1">
                <a:solidFill>
                  <a:srgbClr val="FFFFFF"/>
                </a:solidFill>
                <a:latin typeface="Calibri"/>
                <a:cs typeface="Calibri"/>
              </a:rPr>
              <a:t>g</a:t>
            </a:r>
            <a:r>
              <a:rPr b="0" spc="-5" dirty="0">
                <a:solidFill>
                  <a:srgbClr val="FFFFFF"/>
                </a:solidFill>
                <a:latin typeface="Calibri"/>
                <a:cs typeface="Calibri"/>
              </a:rPr>
              <a:t> </a:t>
            </a:r>
            <a:r>
              <a:rPr b="0" spc="-15" dirty="0" err="1">
                <a:solidFill>
                  <a:srgbClr val="FFFFFF"/>
                </a:solidFill>
                <a:latin typeface="Calibri"/>
                <a:cs typeface="Calibri"/>
              </a:rPr>
              <a:t>gerissen</a:t>
            </a:r>
            <a:r>
              <a:rPr b="0" spc="-15" dirty="0">
                <a:solidFill>
                  <a:srgbClr val="FFFFFF"/>
                </a:solidFill>
                <a:latin typeface="Calibri"/>
                <a:cs typeface="Calibri"/>
              </a:rPr>
              <a:t>?</a:t>
            </a:r>
          </a:p>
          <a:p>
            <a:pPr marL="812165" marR="902335" indent="-355600">
              <a:lnSpc>
                <a:spcPts val="1689"/>
              </a:lnSpc>
              <a:spcBef>
                <a:spcPts val="40"/>
              </a:spcBef>
              <a:buFont typeface="Wingdings"/>
              <a:buChar char=""/>
              <a:tabLst>
                <a:tab pos="812165" algn="l"/>
                <a:tab pos="812800" algn="l"/>
              </a:tabLst>
            </a:pPr>
            <a:r>
              <a:rPr b="0" spc="-5" dirty="0">
                <a:solidFill>
                  <a:srgbClr val="FFFFFF"/>
                </a:solidFill>
                <a:latin typeface="Calibri"/>
                <a:cs typeface="Calibri"/>
              </a:rPr>
              <a:t>Prüfen</a:t>
            </a:r>
            <a:r>
              <a:rPr b="0" spc="-45" dirty="0">
                <a:solidFill>
                  <a:srgbClr val="FFFFFF"/>
                </a:solidFill>
                <a:latin typeface="Calibri"/>
                <a:cs typeface="Calibri"/>
              </a:rPr>
              <a:t> </a:t>
            </a:r>
            <a:r>
              <a:rPr b="0" dirty="0">
                <a:solidFill>
                  <a:srgbClr val="FFFFFF"/>
                </a:solidFill>
                <a:latin typeface="Calibri"/>
                <a:cs typeface="Calibri"/>
              </a:rPr>
              <a:t>Sie</a:t>
            </a:r>
            <a:r>
              <a:rPr b="0" spc="-35" dirty="0">
                <a:solidFill>
                  <a:srgbClr val="FFFFFF"/>
                </a:solidFill>
                <a:latin typeface="Calibri"/>
                <a:cs typeface="Calibri"/>
              </a:rPr>
              <a:t> </a:t>
            </a:r>
            <a:r>
              <a:rPr b="0" spc="-10" dirty="0">
                <a:solidFill>
                  <a:srgbClr val="FFFFFF"/>
                </a:solidFill>
                <a:latin typeface="Calibri"/>
                <a:cs typeface="Calibri"/>
              </a:rPr>
              <a:t>die </a:t>
            </a:r>
            <a:r>
              <a:rPr b="0" spc="-305" dirty="0">
                <a:solidFill>
                  <a:srgbClr val="FFFFFF"/>
                </a:solidFill>
                <a:latin typeface="Calibri"/>
                <a:cs typeface="Calibri"/>
              </a:rPr>
              <a:t> </a:t>
            </a:r>
            <a:r>
              <a:rPr lang="de-AT" b="0" spc="-15" dirty="0">
                <a:solidFill>
                  <a:srgbClr val="FFFFFF"/>
                </a:solidFill>
                <a:latin typeface="Calibri"/>
                <a:cs typeface="Calibri"/>
              </a:rPr>
              <a:t>Zuordnung</a:t>
            </a:r>
            <a:endParaRPr b="0" spc="-15" dirty="0">
              <a:solidFill>
                <a:srgbClr val="FFFFFF"/>
              </a:solidFill>
              <a:latin typeface="Calibri"/>
              <a:cs typeface="Calibri"/>
            </a:endParaRPr>
          </a:p>
        </p:txBody>
      </p:sp>
      <p:sp>
        <p:nvSpPr>
          <p:cNvPr id="5" name="object 5"/>
          <p:cNvSpPr txBox="1"/>
          <p:nvPr/>
        </p:nvSpPr>
        <p:spPr>
          <a:xfrm>
            <a:off x="5415788" y="2113533"/>
            <a:ext cx="3531870" cy="887359"/>
          </a:xfrm>
          <a:prstGeom prst="rect">
            <a:avLst/>
          </a:prstGeom>
        </p:spPr>
        <p:txBody>
          <a:bodyPr vert="horz" wrap="square" lIns="0" tIns="12065" rIns="0" bIns="0" rtlCol="0">
            <a:spAutoFit/>
          </a:bodyPr>
          <a:lstStyle/>
          <a:p>
            <a:pPr>
              <a:lnSpc>
                <a:spcPct val="100000"/>
              </a:lnSpc>
              <a:spcBef>
                <a:spcPts val="95"/>
              </a:spcBef>
            </a:pPr>
            <a:r>
              <a:rPr sz="1400" b="1" dirty="0">
                <a:solidFill>
                  <a:srgbClr val="FFAA14"/>
                </a:solidFill>
                <a:latin typeface="Calibri"/>
                <a:ea typeface="+mj-ea"/>
                <a:cs typeface="Calibri"/>
              </a:rPr>
              <a:t>STATISTIK</a:t>
            </a:r>
          </a:p>
          <a:p>
            <a:pPr marL="812165" indent="-356235">
              <a:lnSpc>
                <a:spcPts val="1664"/>
              </a:lnSpc>
              <a:spcBef>
                <a:spcPts val="5"/>
              </a:spcBef>
              <a:buFont typeface="Wingdings"/>
              <a:buChar char=""/>
              <a:tabLst>
                <a:tab pos="812165" algn="l"/>
                <a:tab pos="812800" algn="l"/>
              </a:tabLst>
            </a:pPr>
            <a:r>
              <a:rPr sz="1400" spc="-5" dirty="0">
                <a:solidFill>
                  <a:srgbClr val="FFFFFF"/>
                </a:solidFill>
                <a:latin typeface="Calibri"/>
                <a:cs typeface="Calibri"/>
              </a:rPr>
              <a:t>Prüfen</a:t>
            </a:r>
            <a:r>
              <a:rPr sz="1400" spc="-15" dirty="0">
                <a:solidFill>
                  <a:srgbClr val="FFFFFF"/>
                </a:solidFill>
                <a:latin typeface="Calibri"/>
                <a:cs typeface="Calibri"/>
              </a:rPr>
              <a:t> </a:t>
            </a:r>
            <a:r>
              <a:rPr sz="1400" dirty="0">
                <a:solidFill>
                  <a:srgbClr val="FFFFFF"/>
                </a:solidFill>
                <a:latin typeface="Calibri"/>
                <a:cs typeface="Calibri"/>
              </a:rPr>
              <a:t>Sie</a:t>
            </a:r>
            <a:r>
              <a:rPr sz="1400" spc="-10" dirty="0">
                <a:solidFill>
                  <a:srgbClr val="FFFFFF"/>
                </a:solidFill>
                <a:latin typeface="Calibri"/>
                <a:cs typeface="Calibri"/>
              </a:rPr>
              <a:t> die</a:t>
            </a:r>
            <a:r>
              <a:rPr sz="1400" dirty="0">
                <a:solidFill>
                  <a:srgbClr val="FFFFFF"/>
                </a:solidFill>
                <a:latin typeface="Calibri"/>
                <a:cs typeface="Calibri"/>
              </a:rPr>
              <a:t> </a:t>
            </a:r>
            <a:r>
              <a:rPr sz="1400" spc="-15" dirty="0">
                <a:solidFill>
                  <a:srgbClr val="FFFFFF"/>
                </a:solidFill>
                <a:latin typeface="Calibri"/>
                <a:cs typeface="Calibri"/>
              </a:rPr>
              <a:t>Gültigkeit</a:t>
            </a:r>
            <a:endParaRPr sz="1400" dirty="0">
              <a:latin typeface="Calibri"/>
              <a:cs typeface="Calibri"/>
            </a:endParaRPr>
          </a:p>
          <a:p>
            <a:pPr marL="812165" marR="5080" indent="-356235">
              <a:lnSpc>
                <a:spcPts val="1670"/>
              </a:lnSpc>
              <a:spcBef>
                <a:spcPts val="50"/>
              </a:spcBef>
              <a:buFont typeface="Wingdings"/>
              <a:buChar char=""/>
              <a:tabLst>
                <a:tab pos="812165" algn="l"/>
                <a:tab pos="812800" algn="l"/>
              </a:tabLst>
            </a:pPr>
            <a:r>
              <a:rPr sz="1400" spc="-10" dirty="0">
                <a:solidFill>
                  <a:srgbClr val="FFFFFF"/>
                </a:solidFill>
                <a:latin typeface="Calibri"/>
                <a:cs typeface="Calibri"/>
              </a:rPr>
              <a:t>Stellen </a:t>
            </a:r>
            <a:r>
              <a:rPr sz="1400" spc="-5" dirty="0">
                <a:solidFill>
                  <a:srgbClr val="FFFFFF"/>
                </a:solidFill>
                <a:latin typeface="Calibri"/>
                <a:cs typeface="Calibri"/>
              </a:rPr>
              <a:t>Sie</a:t>
            </a:r>
            <a:r>
              <a:rPr sz="1400" dirty="0">
                <a:solidFill>
                  <a:srgbClr val="FFFFFF"/>
                </a:solidFill>
                <a:latin typeface="Calibri"/>
                <a:cs typeface="Calibri"/>
              </a:rPr>
              <a:t> </a:t>
            </a:r>
            <a:r>
              <a:rPr sz="1400" spc="-10" dirty="0">
                <a:solidFill>
                  <a:srgbClr val="FFFFFF"/>
                </a:solidFill>
                <a:latin typeface="Calibri"/>
                <a:cs typeface="Calibri"/>
              </a:rPr>
              <a:t>sicher,</a:t>
            </a:r>
            <a:r>
              <a:rPr sz="1400" dirty="0">
                <a:solidFill>
                  <a:srgbClr val="FFFFFF"/>
                </a:solidFill>
                <a:latin typeface="Calibri"/>
                <a:cs typeface="Calibri"/>
              </a:rPr>
              <a:t> </a:t>
            </a:r>
            <a:r>
              <a:rPr sz="1400" spc="-5" dirty="0">
                <a:solidFill>
                  <a:srgbClr val="FFFFFF"/>
                </a:solidFill>
                <a:latin typeface="Calibri"/>
                <a:cs typeface="Calibri"/>
              </a:rPr>
              <a:t>dass die </a:t>
            </a:r>
            <a:r>
              <a:rPr sz="1400" spc="-305" dirty="0">
                <a:solidFill>
                  <a:srgbClr val="FFFFFF"/>
                </a:solidFill>
                <a:latin typeface="Calibri"/>
                <a:cs typeface="Calibri"/>
              </a:rPr>
              <a:t> </a:t>
            </a:r>
            <a:r>
              <a:rPr sz="1400" spc="-15" dirty="0">
                <a:solidFill>
                  <a:srgbClr val="FFFFFF"/>
                </a:solidFill>
                <a:latin typeface="Calibri"/>
                <a:cs typeface="Calibri"/>
              </a:rPr>
              <a:t>Statistiken</a:t>
            </a:r>
            <a:r>
              <a:rPr sz="1400" spc="-25" dirty="0">
                <a:solidFill>
                  <a:srgbClr val="FFFFFF"/>
                </a:solidFill>
                <a:latin typeface="Calibri"/>
                <a:cs typeface="Calibri"/>
              </a:rPr>
              <a:t> </a:t>
            </a:r>
            <a:r>
              <a:rPr sz="1400" spc="-5" dirty="0">
                <a:solidFill>
                  <a:srgbClr val="FFFFFF"/>
                </a:solidFill>
                <a:latin typeface="Calibri"/>
                <a:cs typeface="Calibri"/>
              </a:rPr>
              <a:t>aktuell sind</a:t>
            </a:r>
            <a:endParaRPr sz="1400" dirty="0">
              <a:latin typeface="Calibri"/>
              <a:cs typeface="Calibri"/>
            </a:endParaRPr>
          </a:p>
        </p:txBody>
      </p:sp>
      <p:sp>
        <p:nvSpPr>
          <p:cNvPr id="6" name="object 6"/>
          <p:cNvSpPr txBox="1"/>
          <p:nvPr/>
        </p:nvSpPr>
        <p:spPr>
          <a:xfrm>
            <a:off x="5403088" y="3256026"/>
            <a:ext cx="4274312" cy="1307987"/>
          </a:xfrm>
          <a:prstGeom prst="rect">
            <a:avLst/>
          </a:prstGeom>
        </p:spPr>
        <p:txBody>
          <a:bodyPr vert="horz" wrap="square" lIns="0" tIns="12065" rIns="0" bIns="0" rtlCol="0">
            <a:spAutoFit/>
          </a:bodyPr>
          <a:lstStyle/>
          <a:p>
            <a:pPr marL="12700" marR="536575">
              <a:lnSpc>
                <a:spcPct val="100000"/>
              </a:lnSpc>
              <a:spcBef>
                <a:spcPts val="95"/>
              </a:spcBef>
            </a:pPr>
            <a:r>
              <a:rPr sz="1400" b="1" dirty="0">
                <a:solidFill>
                  <a:srgbClr val="FFAA14"/>
                </a:solidFill>
                <a:latin typeface="Calibri"/>
                <a:ea typeface="+mj-ea"/>
                <a:cs typeface="Calibri"/>
              </a:rPr>
              <a:t>UNKONVENTIONELLE POSITIONEN ODER  KONTROVERSE AUSSAGEN</a:t>
            </a:r>
          </a:p>
          <a:p>
            <a:pPr marL="824865" marR="915669" indent="-356235">
              <a:lnSpc>
                <a:spcPts val="1670"/>
              </a:lnSpc>
              <a:spcBef>
                <a:spcPts val="40"/>
              </a:spcBef>
              <a:buFont typeface="Wingdings"/>
              <a:buChar char=""/>
              <a:tabLst>
                <a:tab pos="824865" algn="l"/>
                <a:tab pos="825500" algn="l"/>
              </a:tabLst>
            </a:pPr>
            <a:r>
              <a:rPr sz="1400" spc="-5" dirty="0" err="1">
                <a:solidFill>
                  <a:srgbClr val="FFFFFF"/>
                </a:solidFill>
                <a:latin typeface="Calibri"/>
                <a:cs typeface="Calibri"/>
              </a:rPr>
              <a:t>Wird</a:t>
            </a:r>
            <a:r>
              <a:rPr sz="1400" spc="-10" dirty="0">
                <a:solidFill>
                  <a:srgbClr val="FFFFFF"/>
                </a:solidFill>
                <a:latin typeface="Calibri"/>
                <a:cs typeface="Calibri"/>
              </a:rPr>
              <a:t> </a:t>
            </a:r>
            <a:r>
              <a:rPr sz="1400" spc="-5" dirty="0">
                <a:solidFill>
                  <a:srgbClr val="FFFFFF"/>
                </a:solidFill>
                <a:latin typeface="Calibri"/>
                <a:cs typeface="Calibri"/>
              </a:rPr>
              <a:t>der</a:t>
            </a:r>
            <a:r>
              <a:rPr lang="de-AT" sz="1400" spc="-5" dirty="0">
                <a:solidFill>
                  <a:srgbClr val="FFFFFF"/>
                </a:solidFill>
                <a:latin typeface="Calibri"/>
                <a:cs typeface="Calibri"/>
              </a:rPr>
              <a:t> </a:t>
            </a:r>
            <a:r>
              <a:rPr sz="1400" spc="-5" dirty="0" err="1">
                <a:solidFill>
                  <a:srgbClr val="FFFFFF"/>
                </a:solidFill>
                <a:latin typeface="Calibri"/>
                <a:cs typeface="Calibri"/>
              </a:rPr>
              <a:t>Nachweis</a:t>
            </a:r>
            <a:r>
              <a:rPr sz="1400" dirty="0">
                <a:solidFill>
                  <a:srgbClr val="FFFFFF"/>
                </a:solidFill>
                <a:latin typeface="Calibri"/>
                <a:cs typeface="Calibri"/>
              </a:rPr>
              <a:t> </a:t>
            </a:r>
            <a:r>
              <a:rPr sz="1400" spc="-5" dirty="0">
                <a:solidFill>
                  <a:srgbClr val="FFFFFF"/>
                </a:solidFill>
                <a:latin typeface="Calibri"/>
                <a:cs typeface="Calibri"/>
              </a:rPr>
              <a:t>in Form</a:t>
            </a:r>
            <a:r>
              <a:rPr sz="1400" spc="-20" dirty="0">
                <a:solidFill>
                  <a:srgbClr val="FFFFFF"/>
                </a:solidFill>
                <a:latin typeface="Calibri"/>
                <a:cs typeface="Calibri"/>
              </a:rPr>
              <a:t> </a:t>
            </a:r>
            <a:r>
              <a:rPr sz="1400" spc="-5" dirty="0">
                <a:solidFill>
                  <a:srgbClr val="FFFFFF"/>
                </a:solidFill>
                <a:latin typeface="Calibri"/>
                <a:cs typeface="Calibri"/>
              </a:rPr>
              <a:t>von</a:t>
            </a:r>
            <a:r>
              <a:rPr sz="1400" spc="-15" dirty="0">
                <a:solidFill>
                  <a:srgbClr val="FFFFFF"/>
                </a:solidFill>
                <a:latin typeface="Calibri"/>
                <a:cs typeface="Calibri"/>
              </a:rPr>
              <a:t> </a:t>
            </a:r>
            <a:r>
              <a:rPr sz="1400" spc="-5" dirty="0" err="1">
                <a:solidFill>
                  <a:srgbClr val="FFFFFF"/>
                </a:solidFill>
                <a:latin typeface="Calibri"/>
                <a:cs typeface="Calibri"/>
              </a:rPr>
              <a:t>Beweisen</a:t>
            </a:r>
            <a:r>
              <a:rPr sz="1400" spc="-15" dirty="0">
                <a:solidFill>
                  <a:srgbClr val="FFFFFF"/>
                </a:solidFill>
                <a:latin typeface="Calibri"/>
                <a:cs typeface="Calibri"/>
              </a:rPr>
              <a:t> </a:t>
            </a:r>
            <a:r>
              <a:rPr sz="1400" spc="-10" dirty="0" err="1">
                <a:solidFill>
                  <a:srgbClr val="FFFFFF"/>
                </a:solidFill>
                <a:latin typeface="Calibri"/>
                <a:cs typeface="Calibri"/>
              </a:rPr>
              <a:t>oder</a:t>
            </a:r>
            <a:r>
              <a:rPr lang="de-AT" sz="1400" spc="-10" dirty="0">
                <a:solidFill>
                  <a:srgbClr val="FFFFFF"/>
                </a:solidFill>
                <a:latin typeface="Calibri"/>
                <a:cs typeface="Calibri"/>
              </a:rPr>
              <a:t> </a:t>
            </a:r>
            <a:r>
              <a:rPr sz="1400" spc="-5" dirty="0" err="1">
                <a:solidFill>
                  <a:srgbClr val="FFFFFF"/>
                </a:solidFill>
                <a:latin typeface="Calibri"/>
                <a:cs typeface="Calibri"/>
              </a:rPr>
              <a:t>wissenschaftlichen</a:t>
            </a:r>
            <a:r>
              <a:rPr sz="1400" spc="-5" dirty="0">
                <a:solidFill>
                  <a:srgbClr val="FFFFFF"/>
                </a:solidFill>
                <a:latin typeface="Calibri"/>
                <a:cs typeface="Calibri"/>
              </a:rPr>
              <a:t> </a:t>
            </a:r>
            <a:r>
              <a:rPr sz="1400" dirty="0">
                <a:solidFill>
                  <a:srgbClr val="FFFFFF"/>
                </a:solidFill>
                <a:latin typeface="Calibri"/>
                <a:cs typeface="Calibri"/>
              </a:rPr>
              <a:t> </a:t>
            </a:r>
            <a:r>
              <a:rPr sz="1400" spc="-5" dirty="0">
                <a:solidFill>
                  <a:srgbClr val="FFFFFF"/>
                </a:solidFill>
                <a:latin typeface="Calibri"/>
                <a:cs typeface="Calibri"/>
              </a:rPr>
              <a:t>Untersuchungen</a:t>
            </a:r>
            <a:r>
              <a:rPr sz="1400" spc="-25" dirty="0">
                <a:solidFill>
                  <a:srgbClr val="FFFFFF"/>
                </a:solidFill>
                <a:latin typeface="Calibri"/>
                <a:cs typeface="Calibri"/>
              </a:rPr>
              <a:t> </a:t>
            </a:r>
            <a:r>
              <a:rPr sz="1400" spc="-5" dirty="0">
                <a:solidFill>
                  <a:srgbClr val="FFFFFF"/>
                </a:solidFill>
                <a:latin typeface="Calibri"/>
                <a:cs typeface="Calibri"/>
              </a:rPr>
              <a:t>erbracht?</a:t>
            </a:r>
            <a:endParaRPr sz="1400" dirty="0">
              <a:latin typeface="Calibri"/>
              <a:cs typeface="Calibri"/>
            </a:endParaRPr>
          </a:p>
          <a:p>
            <a:pPr marL="824865" indent="-356235">
              <a:lnSpc>
                <a:spcPts val="1680"/>
              </a:lnSpc>
              <a:buFont typeface="Wingdings"/>
              <a:buChar char=""/>
              <a:tabLst>
                <a:tab pos="824865" algn="l"/>
                <a:tab pos="825500" algn="l"/>
              </a:tabLst>
            </a:pPr>
            <a:r>
              <a:rPr sz="1400" spc="-5" dirty="0">
                <a:solidFill>
                  <a:srgbClr val="FFFFFF"/>
                </a:solidFill>
                <a:latin typeface="Calibri"/>
                <a:cs typeface="Calibri"/>
              </a:rPr>
              <a:t>Vergleichen</a:t>
            </a:r>
            <a:r>
              <a:rPr sz="1400" spc="-15" dirty="0">
                <a:solidFill>
                  <a:srgbClr val="FFFFFF"/>
                </a:solidFill>
                <a:latin typeface="Calibri"/>
                <a:cs typeface="Calibri"/>
              </a:rPr>
              <a:t> </a:t>
            </a:r>
            <a:r>
              <a:rPr sz="1400" spc="-5" dirty="0">
                <a:solidFill>
                  <a:srgbClr val="FFFFFF"/>
                </a:solidFill>
                <a:latin typeface="Calibri"/>
                <a:cs typeface="Calibri"/>
              </a:rPr>
              <a:t>Sie</a:t>
            </a:r>
            <a:r>
              <a:rPr sz="1400" spc="-20" dirty="0">
                <a:solidFill>
                  <a:srgbClr val="FFFFFF"/>
                </a:solidFill>
                <a:latin typeface="Calibri"/>
                <a:cs typeface="Calibri"/>
              </a:rPr>
              <a:t> </a:t>
            </a:r>
            <a:r>
              <a:rPr sz="1400" spc="-5" dirty="0">
                <a:solidFill>
                  <a:srgbClr val="FFFFFF"/>
                </a:solidFill>
                <a:latin typeface="Calibri"/>
                <a:cs typeface="Calibri"/>
              </a:rPr>
              <a:t>verschiedene </a:t>
            </a:r>
            <a:r>
              <a:rPr sz="1400" spc="-10" dirty="0">
                <a:solidFill>
                  <a:srgbClr val="FFFFFF"/>
                </a:solidFill>
                <a:latin typeface="Calibri"/>
                <a:cs typeface="Calibri"/>
              </a:rPr>
              <a:t>Quellen</a:t>
            </a:r>
            <a:endParaRPr sz="1400" dirty="0">
              <a:latin typeface="Calibri"/>
              <a:cs typeface="Calibri"/>
            </a:endParaRPr>
          </a:p>
        </p:txBody>
      </p:sp>
      <p:grpSp>
        <p:nvGrpSpPr>
          <p:cNvPr id="7" name="object 7"/>
          <p:cNvGrpSpPr/>
          <p:nvPr/>
        </p:nvGrpSpPr>
        <p:grpSpPr>
          <a:xfrm>
            <a:off x="182880" y="88264"/>
            <a:ext cx="8961120" cy="3246502"/>
            <a:chOff x="182880" y="88264"/>
            <a:chExt cx="8961120" cy="3246502"/>
          </a:xfrm>
        </p:grpSpPr>
        <p:pic>
          <p:nvPicPr>
            <p:cNvPr id="8" name="object 8"/>
            <p:cNvPicPr/>
            <p:nvPr/>
          </p:nvPicPr>
          <p:blipFill>
            <a:blip r:embed="rId3" cstate="print"/>
            <a:stretch>
              <a:fillRect/>
            </a:stretch>
          </p:blipFill>
          <p:spPr>
            <a:xfrm>
              <a:off x="182880" y="112140"/>
              <a:ext cx="1708658" cy="470535"/>
            </a:xfrm>
            <a:prstGeom prst="rect">
              <a:avLst/>
            </a:prstGeom>
          </p:spPr>
        </p:pic>
        <p:sp>
          <p:nvSpPr>
            <p:cNvPr id="9" name="object 9"/>
            <p:cNvSpPr/>
            <p:nvPr/>
          </p:nvSpPr>
          <p:spPr>
            <a:xfrm>
              <a:off x="8151494" y="88264"/>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4" cstate="print"/>
            <a:stretch>
              <a:fillRect/>
            </a:stretch>
          </p:blipFill>
          <p:spPr>
            <a:xfrm>
              <a:off x="8195944" y="212089"/>
              <a:ext cx="765175" cy="608329"/>
            </a:xfrm>
            <a:prstGeom prst="rect">
              <a:avLst/>
            </a:prstGeom>
          </p:spPr>
        </p:pic>
        <p:pic>
          <p:nvPicPr>
            <p:cNvPr id="11" name="object 11"/>
            <p:cNvPicPr/>
            <p:nvPr/>
          </p:nvPicPr>
          <p:blipFill>
            <a:blip r:embed="rId5" cstate="print"/>
            <a:stretch>
              <a:fillRect/>
            </a:stretch>
          </p:blipFill>
          <p:spPr>
            <a:xfrm>
              <a:off x="7617460" y="473074"/>
              <a:ext cx="1526540" cy="1304289"/>
            </a:xfrm>
            <a:prstGeom prst="rect">
              <a:avLst/>
            </a:prstGeom>
          </p:spPr>
        </p:pic>
        <p:pic>
          <p:nvPicPr>
            <p:cNvPr id="12" name="object 12"/>
            <p:cNvPicPr/>
            <p:nvPr/>
          </p:nvPicPr>
          <p:blipFill>
            <a:blip r:embed="rId6" cstate="print"/>
            <a:stretch>
              <a:fillRect/>
            </a:stretch>
          </p:blipFill>
          <p:spPr>
            <a:xfrm>
              <a:off x="359410" y="2467991"/>
              <a:ext cx="702259" cy="866775"/>
            </a:xfrm>
            <a:prstGeom prst="rect">
              <a:avLst/>
            </a:prstGeom>
          </p:spPr>
        </p:pic>
      </p:grpSp>
      <p:pic>
        <p:nvPicPr>
          <p:cNvPr id="14" name="Picture 6" descr="Parts, Networking, Social Media, Network, Icon">
            <a:extLst>
              <a:ext uri="{FF2B5EF4-FFF2-40B4-BE49-F238E27FC236}">
                <a16:creationId xmlns:a16="http://schemas.microsoft.com/office/drawing/2014/main" id="{D57FE057-E882-9CA7-C536-6F260F58EDE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710" y="4192424"/>
            <a:ext cx="841596" cy="8415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FAF41625-6C26-4769-8069-8FF12AAF3855}"/>
              </a:ext>
            </a:extLst>
          </p:cNvPr>
          <p:cNvGraphicFramePr/>
          <p:nvPr/>
        </p:nvGraphicFramePr>
        <p:xfrm>
          <a:off x="-713507" y="1503218"/>
          <a:ext cx="4890655" cy="3311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C052A57E-2C86-404D-8C34-8682AB0B6376}"/>
              </a:ext>
            </a:extLst>
          </p:cNvPr>
          <p:cNvSpPr>
            <a:spLocks noGrp="1"/>
          </p:cNvSpPr>
          <p:nvPr>
            <p:ph type="ctrTitle"/>
          </p:nvPr>
        </p:nvSpPr>
        <p:spPr>
          <a:xfrm>
            <a:off x="1504308" y="612595"/>
            <a:ext cx="6135384" cy="613953"/>
          </a:xfrm>
        </p:spPr>
        <p:txBody>
          <a:bodyPr/>
          <a:lstStyle/>
          <a:p>
            <a:pPr marL="554355" marR="0" lvl="0" indent="0" algn="ctr" defTabSz="914400" eaLnBrk="1" fontAlgn="auto" latinLnBrk="0" hangingPunct="1">
              <a:lnSpc>
                <a:spcPts val="2155"/>
              </a:lnSpc>
              <a:spcBef>
                <a:spcPts val="100"/>
              </a:spcBef>
              <a:spcAft>
                <a:spcPts val="0"/>
              </a:spcAft>
              <a:buClrTx/>
              <a:buSzTx/>
              <a:buFontTx/>
              <a:buNone/>
              <a:tabLst/>
              <a:defRPr/>
            </a:pPr>
            <a:r>
              <a:rPr kumimoji="0" lang="de-DE" sz="1800" b="1" i="0" u="none" strike="noStrike" kern="0" cap="none" spc="-5" normalizeH="0" baseline="0" noProof="0" dirty="0">
                <a:ln>
                  <a:noFill/>
                </a:ln>
                <a:solidFill>
                  <a:srgbClr val="FFAA14"/>
                </a:solidFill>
                <a:effectLst/>
                <a:uLnTx/>
                <a:uFillTx/>
                <a:latin typeface="Calibri"/>
                <a:ea typeface="+mj-ea"/>
                <a:cs typeface="Calibri"/>
              </a:rPr>
              <a:t>WIE</a:t>
            </a:r>
            <a:r>
              <a:rPr kumimoji="0" lang="de-DE" sz="1800" b="1" i="0" u="none" strike="noStrike" kern="0" cap="none" spc="-15" normalizeH="0" baseline="0" noProof="0" dirty="0">
                <a:ln>
                  <a:noFill/>
                </a:ln>
                <a:solidFill>
                  <a:srgbClr val="FFAA14"/>
                </a:solidFill>
                <a:effectLst/>
                <a:uLnTx/>
                <a:uFillTx/>
                <a:latin typeface="Calibri"/>
                <a:ea typeface="+mj-ea"/>
                <a:cs typeface="Calibri"/>
              </a:rPr>
              <a:t> </a:t>
            </a:r>
            <a:r>
              <a:rPr kumimoji="0" lang="de-DE" sz="1800" b="1" i="0" u="none" strike="noStrike" kern="0" cap="none" spc="0" normalizeH="0" baseline="0" noProof="0" dirty="0">
                <a:ln>
                  <a:noFill/>
                </a:ln>
                <a:solidFill>
                  <a:srgbClr val="FFAA14"/>
                </a:solidFill>
                <a:effectLst/>
                <a:uLnTx/>
                <a:uFillTx/>
                <a:latin typeface="Calibri"/>
                <a:ea typeface="+mj-ea"/>
                <a:cs typeface="Calibri"/>
              </a:rPr>
              <a:t>KANN</a:t>
            </a:r>
            <a:r>
              <a:rPr kumimoji="0" lang="de-DE" sz="1800" b="1" i="0" u="none" strike="noStrike" kern="0" cap="none" spc="-5" normalizeH="0" baseline="0" noProof="0" dirty="0">
                <a:ln>
                  <a:noFill/>
                </a:ln>
                <a:solidFill>
                  <a:srgbClr val="FFAA14"/>
                </a:solidFill>
                <a:effectLst/>
                <a:uLnTx/>
                <a:uFillTx/>
                <a:latin typeface="Calibri"/>
                <a:ea typeface="+mj-ea"/>
                <a:cs typeface="Calibri"/>
              </a:rPr>
              <a:t> </a:t>
            </a:r>
            <a:r>
              <a:rPr kumimoji="0" lang="de-DE" sz="1800" b="1" i="0" u="none" strike="noStrike" kern="0" cap="none" spc="0" normalizeH="0" baseline="0" noProof="0" dirty="0">
                <a:ln>
                  <a:noFill/>
                </a:ln>
                <a:solidFill>
                  <a:srgbClr val="FFAA14"/>
                </a:solidFill>
                <a:effectLst/>
                <a:uLnTx/>
                <a:uFillTx/>
                <a:latin typeface="Calibri"/>
                <a:ea typeface="+mj-ea"/>
                <a:cs typeface="Calibri"/>
              </a:rPr>
              <a:t>ICH</a:t>
            </a:r>
            <a:r>
              <a:rPr kumimoji="0" lang="de-DE" sz="1800" b="1" i="0" u="none" strike="noStrike" kern="0" cap="none" spc="-10" normalizeH="0" baseline="0" noProof="0" dirty="0">
                <a:ln>
                  <a:noFill/>
                </a:ln>
                <a:solidFill>
                  <a:srgbClr val="FFAA14"/>
                </a:solidFill>
                <a:effectLst/>
                <a:uLnTx/>
                <a:uFillTx/>
                <a:latin typeface="Calibri"/>
                <a:ea typeface="+mj-ea"/>
                <a:cs typeface="Calibri"/>
              </a:rPr>
              <a:t> </a:t>
            </a:r>
            <a:r>
              <a:rPr kumimoji="0" lang="de-DE" sz="1800" b="1" i="0" u="none" strike="noStrike" kern="0" cap="none" spc="0" normalizeH="0" baseline="0" noProof="0" dirty="0">
                <a:ln>
                  <a:noFill/>
                </a:ln>
                <a:solidFill>
                  <a:srgbClr val="FFAA14"/>
                </a:solidFill>
                <a:effectLst/>
                <a:uLnTx/>
                <a:uFillTx/>
                <a:latin typeface="Calibri"/>
                <a:ea typeface="+mj-ea"/>
                <a:cs typeface="Calibri"/>
              </a:rPr>
              <a:t>INFORMATIONEN</a:t>
            </a:r>
            <a:r>
              <a:rPr kumimoji="0" lang="de-DE" sz="1800" b="1" i="0" u="none" strike="noStrike" kern="0" cap="none" spc="-5" normalizeH="0" baseline="0" noProof="0" dirty="0">
                <a:ln>
                  <a:noFill/>
                </a:ln>
                <a:solidFill>
                  <a:srgbClr val="FFAA14"/>
                </a:solidFill>
                <a:effectLst/>
                <a:uLnTx/>
                <a:uFillTx/>
                <a:latin typeface="Calibri"/>
                <a:ea typeface="+mj-ea"/>
                <a:cs typeface="Calibri"/>
              </a:rPr>
              <a:t> </a:t>
            </a:r>
            <a:r>
              <a:rPr kumimoji="0" lang="de-DE" sz="1800" b="1" i="0" u="none" strike="noStrike" kern="0" cap="none" spc="0" normalizeH="0" baseline="0" noProof="0" dirty="0">
                <a:ln>
                  <a:noFill/>
                </a:ln>
                <a:solidFill>
                  <a:srgbClr val="FFAA14"/>
                </a:solidFill>
                <a:effectLst/>
                <a:uLnTx/>
                <a:uFillTx/>
                <a:latin typeface="Calibri"/>
                <a:ea typeface="+mj-ea"/>
                <a:cs typeface="Calibri"/>
              </a:rPr>
              <a:t>IN</a:t>
            </a:r>
            <a:r>
              <a:rPr kumimoji="0" lang="de-DE" sz="1800" b="1" i="0" u="none" strike="noStrike" kern="0" cap="none" spc="-10" normalizeH="0" baseline="0" noProof="0" dirty="0">
                <a:ln>
                  <a:noFill/>
                </a:ln>
                <a:solidFill>
                  <a:srgbClr val="FFAA14"/>
                </a:solidFill>
                <a:effectLst/>
                <a:uLnTx/>
                <a:uFillTx/>
                <a:latin typeface="Calibri"/>
                <a:ea typeface="+mj-ea"/>
                <a:cs typeface="Calibri"/>
              </a:rPr>
              <a:t> </a:t>
            </a:r>
            <a:r>
              <a:rPr kumimoji="0" lang="de-DE" sz="1800" b="1" i="0" u="none" strike="noStrike" kern="0" cap="none" spc="-5" normalizeH="0" baseline="0" noProof="0" dirty="0">
                <a:ln>
                  <a:noFill/>
                </a:ln>
                <a:solidFill>
                  <a:srgbClr val="FFAA14"/>
                </a:solidFill>
                <a:effectLst/>
                <a:uLnTx/>
                <a:uFillTx/>
                <a:latin typeface="Calibri"/>
                <a:ea typeface="+mj-ea"/>
                <a:cs typeface="Calibri"/>
              </a:rPr>
              <a:t>SOZIALEN</a:t>
            </a:r>
            <a:r>
              <a:rPr kumimoji="0" lang="de-DE" sz="1800" b="1" i="0" u="none" strike="noStrike" kern="0" cap="none" spc="-25" normalizeH="0" baseline="0" noProof="0" dirty="0">
                <a:ln>
                  <a:noFill/>
                </a:ln>
                <a:solidFill>
                  <a:srgbClr val="FFAA14"/>
                </a:solidFill>
                <a:effectLst/>
                <a:uLnTx/>
                <a:uFillTx/>
                <a:latin typeface="Calibri"/>
                <a:ea typeface="+mj-ea"/>
                <a:cs typeface="Calibri"/>
              </a:rPr>
              <a:t> </a:t>
            </a:r>
            <a:br>
              <a:rPr kumimoji="0" lang="de-DE" sz="1800" b="1" i="0" u="none" strike="noStrike" kern="0" cap="none" spc="-25" normalizeH="0" baseline="0" noProof="0" dirty="0">
                <a:ln>
                  <a:noFill/>
                </a:ln>
                <a:solidFill>
                  <a:srgbClr val="FFAA14"/>
                </a:solidFill>
                <a:effectLst/>
                <a:uLnTx/>
                <a:uFillTx/>
                <a:latin typeface="Calibri"/>
                <a:ea typeface="+mj-ea"/>
                <a:cs typeface="Calibri"/>
              </a:rPr>
            </a:br>
            <a:r>
              <a:rPr kumimoji="0" lang="de-DE" sz="1800" b="1" i="0" u="none" strike="noStrike" kern="0" cap="none" spc="-15" normalizeH="0" baseline="0" noProof="0" dirty="0">
                <a:ln>
                  <a:noFill/>
                </a:ln>
                <a:solidFill>
                  <a:srgbClr val="FFAA14"/>
                </a:solidFill>
                <a:effectLst/>
                <a:uLnTx/>
                <a:uFillTx/>
                <a:latin typeface="Calibri"/>
                <a:ea typeface="+mj-ea"/>
                <a:cs typeface="Calibri"/>
              </a:rPr>
              <a:t>MEDIEN </a:t>
            </a:r>
            <a:r>
              <a:rPr kumimoji="0" lang="de-DE" sz="1800" b="1" i="0" u="none" strike="noStrike" kern="0" cap="none" spc="0" normalizeH="0" baseline="0" noProof="0" dirty="0">
                <a:ln>
                  <a:noFill/>
                </a:ln>
                <a:solidFill>
                  <a:srgbClr val="FFAA14"/>
                </a:solidFill>
                <a:effectLst/>
                <a:uLnTx/>
                <a:uFillTx/>
                <a:latin typeface="Calibri"/>
                <a:ea typeface="+mj-ea"/>
                <a:cs typeface="Calibri"/>
              </a:rPr>
              <a:t>ÜBERPRÜFEN?</a:t>
            </a:r>
            <a:endParaRPr lang="en-IE" sz="1800" dirty="0">
              <a:solidFill>
                <a:srgbClr val="FFAA15"/>
              </a:solidFill>
              <a:latin typeface="Calibri" panose="020F0502020204030204" pitchFamily="34" charset="0"/>
              <a:cs typeface="Calibri" panose="020F0502020204030204" pitchFamily="34" charset="0"/>
            </a:endParaRPr>
          </a:p>
        </p:txBody>
      </p:sp>
      <p:graphicFrame>
        <p:nvGraphicFramePr>
          <p:cNvPr id="9" name="Diagram 8">
            <a:extLst>
              <a:ext uri="{FF2B5EF4-FFF2-40B4-BE49-F238E27FC236}">
                <a16:creationId xmlns:a16="http://schemas.microsoft.com/office/drawing/2014/main" id="{912642E9-AD20-4F02-8705-9DEA2D062A69}"/>
              </a:ext>
            </a:extLst>
          </p:cNvPr>
          <p:cNvGraphicFramePr/>
          <p:nvPr/>
        </p:nvGraphicFramePr>
        <p:xfrm>
          <a:off x="4741721" y="1437409"/>
          <a:ext cx="5091545" cy="34428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a:extLst>
              <a:ext uri="{FF2B5EF4-FFF2-40B4-BE49-F238E27FC236}">
                <a16:creationId xmlns:a16="http://schemas.microsoft.com/office/drawing/2014/main" id="{EC7376CC-386F-4319-BA16-51CE818FF0D2}"/>
              </a:ext>
            </a:extLst>
          </p:cNvPr>
          <p:cNvSpPr txBox="1"/>
          <p:nvPr/>
        </p:nvSpPr>
        <p:spPr>
          <a:xfrm>
            <a:off x="3789218" y="2396259"/>
            <a:ext cx="1738746"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e-DE" sz="1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Diese Websites  stellen Ihnen Tools  zur Verfügung, mit  denen Sie  Desinformationen  bekämpfen und die Verbreitung von Fake News stoppen können.</a:t>
            </a:r>
          </a:p>
        </p:txBody>
      </p:sp>
      <p:cxnSp>
        <p:nvCxnSpPr>
          <p:cNvPr id="12" name="Straight Arrow Connector 11">
            <a:extLst>
              <a:ext uri="{FF2B5EF4-FFF2-40B4-BE49-F238E27FC236}">
                <a16:creationId xmlns:a16="http://schemas.microsoft.com/office/drawing/2014/main" id="{22E5FD45-5275-4995-B5B4-A3F81CF5D8B1}"/>
              </a:ext>
            </a:extLst>
          </p:cNvPr>
          <p:cNvCxnSpPr>
            <a:cxnSpLocks/>
          </p:cNvCxnSpPr>
          <p:nvPr/>
        </p:nvCxnSpPr>
        <p:spPr>
          <a:xfrm>
            <a:off x="5586847" y="3162878"/>
            <a:ext cx="495301" cy="1"/>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4" name="Straight Arrow Connector 13">
            <a:extLst>
              <a:ext uri="{FF2B5EF4-FFF2-40B4-BE49-F238E27FC236}">
                <a16:creationId xmlns:a16="http://schemas.microsoft.com/office/drawing/2014/main" id="{531062A7-B727-4218-93B6-1359C39AACFF}"/>
              </a:ext>
            </a:extLst>
          </p:cNvPr>
          <p:cNvCxnSpPr>
            <a:cxnSpLocks/>
          </p:cNvCxnSpPr>
          <p:nvPr/>
        </p:nvCxnSpPr>
        <p:spPr>
          <a:xfrm flipH="1">
            <a:off x="2964873" y="3158837"/>
            <a:ext cx="581890"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592437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33681" y="-28575"/>
            <a:ext cx="9377681" cy="5172073"/>
            <a:chOff x="-233681" y="-28575"/>
            <a:chExt cx="9377681" cy="5172073"/>
          </a:xfrm>
        </p:grpSpPr>
        <p:pic>
          <p:nvPicPr>
            <p:cNvPr id="3" name="object 3"/>
            <p:cNvPicPr/>
            <p:nvPr/>
          </p:nvPicPr>
          <p:blipFill>
            <a:blip r:embed="rId2" cstate="print"/>
            <a:stretch>
              <a:fillRect/>
            </a:stretch>
          </p:blipFill>
          <p:spPr>
            <a:xfrm>
              <a:off x="0" y="0"/>
              <a:ext cx="9144000" cy="5143498"/>
            </a:xfrm>
            <a:prstGeom prst="rect">
              <a:avLst/>
            </a:prstGeom>
          </p:spPr>
        </p:pic>
        <p:pic>
          <p:nvPicPr>
            <p:cNvPr id="4" name="object 4"/>
            <p:cNvPicPr/>
            <p:nvPr/>
          </p:nvPicPr>
          <p:blipFill>
            <a:blip r:embed="rId3" cstate="print"/>
            <a:stretch>
              <a:fillRect/>
            </a:stretch>
          </p:blipFill>
          <p:spPr>
            <a:xfrm>
              <a:off x="182879" y="111760"/>
              <a:ext cx="1727200" cy="475614"/>
            </a:xfrm>
            <a:prstGeom prst="rect">
              <a:avLst/>
            </a:prstGeom>
          </p:spPr>
        </p:pic>
        <p:pic>
          <p:nvPicPr>
            <p:cNvPr id="5" name="object 5"/>
            <p:cNvPicPr/>
            <p:nvPr/>
          </p:nvPicPr>
          <p:blipFill>
            <a:blip r:embed="rId4" cstate="print"/>
            <a:stretch>
              <a:fillRect/>
            </a:stretch>
          </p:blipFill>
          <p:spPr>
            <a:xfrm>
              <a:off x="-233681" y="-28575"/>
              <a:ext cx="2560320" cy="2349500"/>
            </a:xfrm>
            <a:prstGeom prst="rect">
              <a:avLst/>
            </a:prstGeom>
          </p:spPr>
        </p:pic>
      </p:grpSp>
      <p:sp>
        <p:nvSpPr>
          <p:cNvPr id="6" name="object 6"/>
          <p:cNvSpPr txBox="1">
            <a:spLocks noGrp="1"/>
          </p:cNvSpPr>
          <p:nvPr>
            <p:ph type="title"/>
          </p:nvPr>
        </p:nvSpPr>
        <p:spPr>
          <a:xfrm>
            <a:off x="1769554" y="212089"/>
            <a:ext cx="6297296" cy="560603"/>
          </a:xfrm>
          <a:prstGeom prst="rect">
            <a:avLst/>
          </a:prstGeom>
        </p:spPr>
        <p:txBody>
          <a:bodyPr vert="horz" wrap="square" lIns="0" tIns="12700" rIns="0" bIns="0" rtlCol="0">
            <a:spAutoFit/>
          </a:bodyPr>
          <a:lstStyle/>
          <a:p>
            <a:pPr marL="3175" algn="ctr">
              <a:lnSpc>
                <a:spcPct val="100000"/>
              </a:lnSpc>
              <a:spcBef>
                <a:spcPts val="100"/>
              </a:spcBef>
            </a:pPr>
            <a:r>
              <a:rPr spc="-5" dirty="0"/>
              <a:t>TÄTIGKEIT</a:t>
            </a:r>
            <a:r>
              <a:rPr spc="-50" dirty="0"/>
              <a:t> </a:t>
            </a:r>
            <a:r>
              <a:rPr spc="-15" dirty="0"/>
              <a:t>4.2.4</a:t>
            </a:r>
          </a:p>
          <a:p>
            <a:pPr marL="12700" marR="5080" algn="ctr">
              <a:lnSpc>
                <a:spcPct val="100800"/>
              </a:lnSpc>
              <a:spcBef>
                <a:spcPts val="5"/>
              </a:spcBef>
            </a:pPr>
            <a:r>
              <a:rPr spc="-5" dirty="0">
                <a:solidFill>
                  <a:srgbClr val="FFFFFF"/>
                </a:solidFill>
              </a:rPr>
              <a:t>CHECKLISTE </a:t>
            </a:r>
            <a:r>
              <a:rPr dirty="0">
                <a:solidFill>
                  <a:srgbClr val="FFFFFF"/>
                </a:solidFill>
              </a:rPr>
              <a:t>FÜR </a:t>
            </a:r>
            <a:r>
              <a:rPr spc="-5" dirty="0">
                <a:solidFill>
                  <a:srgbClr val="FFFFFF"/>
                </a:solidFill>
              </a:rPr>
              <a:t>DIE GENAUIGKEIT </a:t>
            </a:r>
            <a:r>
              <a:rPr lang="de-AT" spc="-5" dirty="0">
                <a:solidFill>
                  <a:srgbClr val="FFFFFF"/>
                </a:solidFill>
              </a:rPr>
              <a:t>–</a:t>
            </a:r>
            <a:r>
              <a:rPr dirty="0">
                <a:solidFill>
                  <a:srgbClr val="FFFFFF"/>
                </a:solidFill>
              </a:rPr>
              <a:t> </a:t>
            </a:r>
            <a:r>
              <a:rPr lang="en-IE" sz="1800" dirty="0">
                <a:solidFill>
                  <a:schemeClr val="bg1"/>
                </a:solidFill>
                <a:latin typeface="Calibri" panose="020F0502020204030204" pitchFamily="34" charset="0"/>
                <a:cs typeface="Calibri" panose="020F0502020204030204" pitchFamily="34" charset="0"/>
              </a:rPr>
              <a:t>FAKE IT ‘TIL YOU MAKE IT! </a:t>
            </a:r>
            <a:endParaRPr spc="-5" dirty="0">
              <a:solidFill>
                <a:srgbClr val="FFFFFF"/>
              </a:solidFill>
            </a:endParaRPr>
          </a:p>
        </p:txBody>
      </p:sp>
      <p:sp>
        <p:nvSpPr>
          <p:cNvPr id="7" name="object 7"/>
          <p:cNvSpPr txBox="1"/>
          <p:nvPr/>
        </p:nvSpPr>
        <p:spPr>
          <a:xfrm>
            <a:off x="473455" y="2365248"/>
            <a:ext cx="3905885" cy="2400016"/>
          </a:xfrm>
          <a:prstGeom prst="rect">
            <a:avLst/>
          </a:prstGeom>
        </p:spPr>
        <p:txBody>
          <a:bodyPr vert="horz" wrap="square" lIns="0" tIns="12065" rIns="0" bIns="0" rtlCol="0">
            <a:spAutoFit/>
          </a:bodyPr>
          <a:lstStyle/>
          <a:p>
            <a:pPr marL="89535">
              <a:lnSpc>
                <a:spcPct val="100000"/>
              </a:lnSpc>
              <a:spcBef>
                <a:spcPts val="95"/>
              </a:spcBef>
            </a:pPr>
            <a:r>
              <a:rPr sz="1400" b="1" spc="-5" dirty="0">
                <a:latin typeface="Calibri"/>
                <a:cs typeface="Calibri"/>
              </a:rPr>
              <a:t>Schritt</a:t>
            </a:r>
            <a:r>
              <a:rPr sz="1400" b="1" spc="5" dirty="0">
                <a:latin typeface="Calibri"/>
                <a:cs typeface="Calibri"/>
              </a:rPr>
              <a:t> </a:t>
            </a:r>
            <a:r>
              <a:rPr sz="1400" b="1" spc="-5" dirty="0">
                <a:latin typeface="Calibri"/>
                <a:cs typeface="Calibri"/>
              </a:rPr>
              <a:t>1: </a:t>
            </a:r>
            <a:r>
              <a:rPr sz="1400" spc="-5" dirty="0">
                <a:solidFill>
                  <a:srgbClr val="FFFFFF"/>
                </a:solidFill>
                <a:latin typeface="Calibri"/>
                <a:cs typeface="Calibri"/>
              </a:rPr>
              <a:t>Lesen</a:t>
            </a:r>
            <a:r>
              <a:rPr sz="1400" dirty="0">
                <a:solidFill>
                  <a:srgbClr val="FFFFFF"/>
                </a:solidFill>
                <a:latin typeface="Calibri"/>
                <a:cs typeface="Calibri"/>
              </a:rPr>
              <a:t> </a:t>
            </a:r>
            <a:r>
              <a:rPr sz="1400" spc="-5" dirty="0">
                <a:solidFill>
                  <a:srgbClr val="FFFFFF"/>
                </a:solidFill>
                <a:latin typeface="Calibri"/>
                <a:cs typeface="Calibri"/>
              </a:rPr>
              <a:t>Sie</a:t>
            </a:r>
            <a:r>
              <a:rPr sz="1400" spc="10"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folgenden</a:t>
            </a:r>
            <a:r>
              <a:rPr sz="1400" spc="25" dirty="0">
                <a:solidFill>
                  <a:srgbClr val="FFFFFF"/>
                </a:solidFill>
                <a:latin typeface="Calibri"/>
                <a:cs typeface="Calibri"/>
              </a:rPr>
              <a:t> </a:t>
            </a:r>
            <a:r>
              <a:rPr sz="1400" spc="-15" dirty="0">
                <a:solidFill>
                  <a:srgbClr val="FFFFFF"/>
                </a:solidFill>
                <a:latin typeface="Calibri"/>
                <a:cs typeface="Calibri"/>
              </a:rPr>
              <a:t>Nachrichtenartikel.</a:t>
            </a:r>
            <a:endParaRPr sz="1400" dirty="0">
              <a:latin typeface="Calibri"/>
              <a:cs typeface="Calibri"/>
            </a:endParaRPr>
          </a:p>
          <a:p>
            <a:pPr marL="299720" marR="243204" indent="-287655">
              <a:lnSpc>
                <a:spcPts val="1689"/>
              </a:lnSpc>
              <a:spcBef>
                <a:spcPts val="50"/>
              </a:spcBef>
              <a:buFont typeface="Wingdings"/>
              <a:buChar char=""/>
              <a:tabLst>
                <a:tab pos="299720" algn="l"/>
                <a:tab pos="300355" algn="l"/>
              </a:tabLst>
            </a:pPr>
            <a:r>
              <a:rPr sz="1400" spc="-5" dirty="0">
                <a:solidFill>
                  <a:schemeClr val="bg1"/>
                </a:solidFill>
                <a:latin typeface="Calibri"/>
                <a:cs typeface="Calibri"/>
                <a:hlinkClick r:id="rId5">
                  <a:extLst>
                    <a:ext uri="{A12FA001-AC4F-418D-AE19-62706E023703}">
                      <ahyp:hlinkClr xmlns:ahyp="http://schemas.microsoft.com/office/drawing/2018/hyperlinkcolor" val="tx"/>
                    </a:ext>
                  </a:extLst>
                </a:hlinkClick>
              </a:rPr>
              <a:t>Quelle A: </a:t>
            </a:r>
            <a:r>
              <a:rPr sz="1400" u="sng" spc="-10" dirty="0">
                <a:solidFill>
                  <a:schemeClr val="bg1"/>
                </a:solidFill>
                <a:uFill>
                  <a:solidFill>
                    <a:srgbClr val="FFFFFF"/>
                  </a:solidFill>
                </a:uFill>
                <a:latin typeface="Calibri"/>
                <a:cs typeface="Calibri"/>
                <a:hlinkClick r:id="rId5">
                  <a:extLst>
                    <a:ext uri="{A12FA001-AC4F-418D-AE19-62706E023703}">
                      <ahyp:hlinkClr xmlns:ahyp="http://schemas.microsoft.com/office/drawing/2018/hyperlinkcolor" val="tx"/>
                    </a:ext>
                  </a:extLst>
                </a:hlinkClick>
              </a:rPr>
              <a:t>https://www.thejournal.ie/eu-travel- </a:t>
            </a:r>
            <a:r>
              <a:rPr sz="1400" spc="-305" dirty="0">
                <a:solidFill>
                  <a:schemeClr val="bg1"/>
                </a:solidFill>
                <a:latin typeface="Calibri"/>
                <a:cs typeface="Calibri"/>
              </a:rPr>
              <a:t> </a:t>
            </a:r>
            <a:r>
              <a:rPr sz="1400" u="sng" spc="-15" dirty="0">
                <a:solidFill>
                  <a:schemeClr val="bg1"/>
                </a:solidFill>
                <a:uFill>
                  <a:solidFill>
                    <a:srgbClr val="FFFFFF"/>
                  </a:solidFill>
                </a:uFill>
                <a:latin typeface="Calibri"/>
                <a:cs typeface="Calibri"/>
                <a:hlinkClick r:id="rId5">
                  <a:extLst>
                    <a:ext uri="{A12FA001-AC4F-418D-AE19-62706E023703}">
                      <ahyp:hlinkClr xmlns:ahyp="http://schemas.microsoft.com/office/drawing/2018/hyperlinkcolor" val="tx"/>
                    </a:ext>
                  </a:extLst>
                </a:hlinkClick>
              </a:rPr>
              <a:t>cert-5482483-Jul2021/</a:t>
            </a:r>
            <a:endParaRPr sz="1400" dirty="0">
              <a:solidFill>
                <a:schemeClr val="bg1"/>
              </a:solidFill>
              <a:latin typeface="Calibri"/>
              <a:cs typeface="Calibri"/>
            </a:endParaRPr>
          </a:p>
          <a:p>
            <a:pPr>
              <a:lnSpc>
                <a:spcPct val="100000"/>
              </a:lnSpc>
              <a:buClr>
                <a:srgbClr val="FFFFFF"/>
              </a:buClr>
              <a:buFont typeface="Wingdings"/>
              <a:buChar char=""/>
            </a:pPr>
            <a:endParaRPr sz="1300" dirty="0">
              <a:latin typeface="Calibri"/>
              <a:cs typeface="Calibri"/>
            </a:endParaRPr>
          </a:p>
          <a:p>
            <a:pPr marL="299720" indent="-287655">
              <a:lnSpc>
                <a:spcPts val="1675"/>
              </a:lnSpc>
              <a:buFont typeface="Wingdings"/>
              <a:buChar char=""/>
              <a:tabLst>
                <a:tab pos="299720" algn="l"/>
                <a:tab pos="300355" algn="l"/>
              </a:tabLst>
            </a:pPr>
            <a:r>
              <a:rPr sz="1400" spc="-5" dirty="0">
                <a:solidFill>
                  <a:srgbClr val="FFFFFF"/>
                </a:solidFill>
                <a:latin typeface="Calibri"/>
                <a:cs typeface="Calibri"/>
              </a:rPr>
              <a:t>Quelle</a:t>
            </a:r>
            <a:r>
              <a:rPr sz="1400" spc="-35" dirty="0">
                <a:solidFill>
                  <a:srgbClr val="FFFFFF"/>
                </a:solidFill>
                <a:latin typeface="Calibri"/>
                <a:cs typeface="Calibri"/>
              </a:rPr>
              <a:t> </a:t>
            </a:r>
            <a:r>
              <a:rPr sz="1400" spc="-5" dirty="0">
                <a:solidFill>
                  <a:srgbClr val="FFFFFF"/>
                </a:solidFill>
                <a:latin typeface="Calibri"/>
                <a:cs typeface="Calibri"/>
              </a:rPr>
              <a:t>B:</a:t>
            </a:r>
            <a:endParaRPr sz="1400" dirty="0">
              <a:latin typeface="Calibri"/>
              <a:cs typeface="Calibri"/>
            </a:endParaRPr>
          </a:p>
          <a:p>
            <a:pPr marL="299720" marR="150495">
              <a:lnSpc>
                <a:spcPts val="1670"/>
              </a:lnSpc>
              <a:spcBef>
                <a:spcPts val="60"/>
              </a:spcBef>
            </a:pPr>
            <a:r>
              <a:rPr sz="1400" u="sng" spc="-15" dirty="0">
                <a:solidFill>
                  <a:schemeClr val="bg1"/>
                </a:solidFill>
                <a:uFill>
                  <a:solidFill>
                    <a:srgbClr val="FFFFFF"/>
                  </a:solidFill>
                </a:uFill>
                <a:latin typeface="Calibri"/>
                <a:cs typeface="Calibri"/>
                <a:hlinkClick r:id="rId6">
                  <a:extLst>
                    <a:ext uri="{A12FA001-AC4F-418D-AE19-62706E023703}">
                      <ahyp:hlinkClr xmlns:ahyp="http://schemas.microsoft.com/office/drawing/2018/hyperlinkcolor" val="tx"/>
                    </a:ext>
                  </a:extLst>
                </a:hlinkClick>
              </a:rPr>
              <a:t>https://waterfordwhispersnews.com/2020/07/2 </a:t>
            </a:r>
            <a:r>
              <a:rPr sz="1400" spc="-305" dirty="0">
                <a:solidFill>
                  <a:schemeClr val="bg1"/>
                </a:solidFill>
                <a:latin typeface="Calibri"/>
                <a:cs typeface="Calibri"/>
              </a:rPr>
              <a:t> </a:t>
            </a:r>
            <a:r>
              <a:rPr sz="1400" u="sng" spc="-15" dirty="0">
                <a:solidFill>
                  <a:schemeClr val="bg1"/>
                </a:solidFill>
                <a:uFill>
                  <a:solidFill>
                    <a:srgbClr val="FFFFFF"/>
                  </a:solidFill>
                </a:uFill>
                <a:latin typeface="Calibri"/>
                <a:cs typeface="Calibri"/>
                <a:hlinkClick r:id="rId6">
                  <a:extLst>
                    <a:ext uri="{A12FA001-AC4F-418D-AE19-62706E023703}">
                      <ahyp:hlinkClr xmlns:ahyp="http://schemas.microsoft.com/office/drawing/2018/hyperlinkcolor" val="tx"/>
                    </a:ext>
                  </a:extLst>
                </a:hlinkClick>
              </a:rPr>
              <a:t>0/want-travel-advice-try-our-random- </a:t>
            </a:r>
            <a:r>
              <a:rPr sz="1400" spc="-10" dirty="0">
                <a:solidFill>
                  <a:schemeClr val="bg1"/>
                </a:solidFill>
                <a:latin typeface="Calibri"/>
                <a:cs typeface="Calibri"/>
              </a:rPr>
              <a:t> </a:t>
            </a:r>
            <a:r>
              <a:rPr sz="1400" u="sng" spc="-15" dirty="0">
                <a:solidFill>
                  <a:schemeClr val="bg1"/>
                </a:solidFill>
                <a:uFill>
                  <a:solidFill>
                    <a:srgbClr val="FFFFFF"/>
                  </a:solidFill>
                </a:uFill>
                <a:latin typeface="Calibri"/>
                <a:cs typeface="Calibri"/>
                <a:hlinkClick r:id="rId6">
                  <a:extLst>
                    <a:ext uri="{A12FA001-AC4F-418D-AE19-62706E023703}">
                      <ahyp:hlinkClr xmlns:ahyp="http://schemas.microsoft.com/office/drawing/2018/hyperlinkcolor" val="tx"/>
                    </a:ext>
                  </a:extLst>
                </a:hlinkClick>
              </a:rPr>
              <a:t>government-advice-generator/</a:t>
            </a:r>
            <a:endParaRPr sz="1400" dirty="0">
              <a:solidFill>
                <a:schemeClr val="bg1"/>
              </a:solidFill>
              <a:latin typeface="Calibri"/>
              <a:cs typeface="Calibri"/>
            </a:endParaRPr>
          </a:p>
          <a:p>
            <a:pPr>
              <a:lnSpc>
                <a:spcPct val="100000"/>
              </a:lnSpc>
              <a:spcBef>
                <a:spcPts val="5"/>
              </a:spcBef>
            </a:pPr>
            <a:endParaRPr sz="1350" dirty="0">
              <a:latin typeface="Calibri"/>
              <a:cs typeface="Calibri"/>
            </a:endParaRPr>
          </a:p>
          <a:p>
            <a:pPr marL="470534" marR="417830" indent="-381000">
              <a:lnSpc>
                <a:spcPct val="100000"/>
              </a:lnSpc>
              <a:spcBef>
                <a:spcPts val="5"/>
              </a:spcBef>
            </a:pPr>
            <a:r>
              <a:rPr sz="1400" b="1" spc="-5" dirty="0">
                <a:latin typeface="Calibri"/>
                <a:cs typeface="Calibri"/>
              </a:rPr>
              <a:t>Schritt</a:t>
            </a:r>
            <a:r>
              <a:rPr sz="1400" b="1" dirty="0">
                <a:latin typeface="Calibri"/>
                <a:cs typeface="Calibri"/>
              </a:rPr>
              <a:t> </a:t>
            </a:r>
            <a:r>
              <a:rPr sz="1400" b="1" spc="-5" dirty="0">
                <a:latin typeface="Calibri"/>
                <a:cs typeface="Calibri"/>
              </a:rPr>
              <a:t>2:</a:t>
            </a:r>
            <a:r>
              <a:rPr sz="1400" b="1" spc="-10" dirty="0">
                <a:latin typeface="Calibri"/>
                <a:cs typeface="Calibri"/>
              </a:rPr>
              <a:t> </a:t>
            </a:r>
            <a:r>
              <a:rPr sz="1400" spc="-5" dirty="0">
                <a:solidFill>
                  <a:srgbClr val="FFFFFF"/>
                </a:solidFill>
                <a:latin typeface="Calibri"/>
                <a:cs typeface="Calibri"/>
              </a:rPr>
              <a:t>Bewerten</a:t>
            </a:r>
            <a:r>
              <a:rPr sz="1400" spc="5"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5" dirty="0">
                <a:solidFill>
                  <a:srgbClr val="FFFFFF"/>
                </a:solidFill>
                <a:latin typeface="Calibri"/>
                <a:cs typeface="Calibri"/>
              </a:rPr>
              <a:t>jede Quelle</a:t>
            </a:r>
            <a:r>
              <a:rPr sz="1400" spc="15" dirty="0">
                <a:solidFill>
                  <a:srgbClr val="FFFFFF"/>
                </a:solidFill>
                <a:latin typeface="Calibri"/>
                <a:cs typeface="Calibri"/>
              </a:rPr>
              <a:t> </a:t>
            </a:r>
            <a:r>
              <a:rPr sz="1400" spc="-5" dirty="0">
                <a:solidFill>
                  <a:srgbClr val="FFFFFF"/>
                </a:solidFill>
                <a:latin typeface="Calibri"/>
                <a:cs typeface="Calibri"/>
              </a:rPr>
              <a:t>anhand</a:t>
            </a:r>
            <a:r>
              <a:rPr sz="1400" dirty="0">
                <a:solidFill>
                  <a:srgbClr val="FFFFFF"/>
                </a:solidFill>
                <a:latin typeface="Calibri"/>
                <a:cs typeface="Calibri"/>
              </a:rPr>
              <a:t> </a:t>
            </a:r>
            <a:r>
              <a:rPr sz="1400" spc="-10" dirty="0">
                <a:solidFill>
                  <a:srgbClr val="FFFFFF"/>
                </a:solidFill>
                <a:latin typeface="Calibri"/>
                <a:cs typeface="Calibri"/>
              </a:rPr>
              <a:t>der </a:t>
            </a:r>
            <a:r>
              <a:rPr sz="1400" spc="-300" dirty="0">
                <a:solidFill>
                  <a:srgbClr val="FFFFFF"/>
                </a:solidFill>
                <a:latin typeface="Calibri"/>
                <a:cs typeface="Calibri"/>
              </a:rPr>
              <a:t> </a:t>
            </a:r>
            <a:r>
              <a:rPr sz="1400" spc="-15" dirty="0">
                <a:solidFill>
                  <a:srgbClr val="FFFFFF"/>
                </a:solidFill>
                <a:latin typeface="Calibri"/>
                <a:cs typeface="Calibri"/>
              </a:rPr>
              <a:t>Checkliste für </a:t>
            </a:r>
            <a:r>
              <a:rPr sz="1400" spc="-10"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Genauigkeit.</a:t>
            </a:r>
            <a:endParaRPr sz="1400" dirty="0">
              <a:latin typeface="Calibri"/>
              <a:cs typeface="Calibri"/>
            </a:endParaRPr>
          </a:p>
        </p:txBody>
      </p:sp>
      <p:grpSp>
        <p:nvGrpSpPr>
          <p:cNvPr id="8" name="object 8"/>
          <p:cNvGrpSpPr/>
          <p:nvPr/>
        </p:nvGrpSpPr>
        <p:grpSpPr>
          <a:xfrm>
            <a:off x="4879340" y="88900"/>
            <a:ext cx="4125595" cy="4939665"/>
            <a:chOff x="4879340" y="88900"/>
            <a:chExt cx="4125595" cy="4939665"/>
          </a:xfrm>
        </p:grpSpPr>
        <p:sp>
          <p:nvSpPr>
            <p:cNvPr id="9" name="object 9"/>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7" cstate="print"/>
            <a:stretch>
              <a:fillRect/>
            </a:stretch>
          </p:blipFill>
          <p:spPr>
            <a:xfrm>
              <a:off x="8195945" y="212089"/>
              <a:ext cx="765175" cy="608329"/>
            </a:xfrm>
            <a:prstGeom prst="rect">
              <a:avLst/>
            </a:prstGeom>
          </p:spPr>
        </p:pic>
        <p:pic>
          <p:nvPicPr>
            <p:cNvPr id="11" name="object 11"/>
            <p:cNvPicPr/>
            <p:nvPr/>
          </p:nvPicPr>
          <p:blipFill>
            <a:blip r:embed="rId8" cstate="print"/>
            <a:stretch>
              <a:fillRect/>
            </a:stretch>
          </p:blipFill>
          <p:spPr>
            <a:xfrm>
              <a:off x="4879340" y="1089206"/>
              <a:ext cx="3949700" cy="3939028"/>
            </a:xfrm>
            <a:prstGeom prst="rect">
              <a:avLst/>
            </a:prstGeom>
          </p:spPr>
        </p:pic>
      </p:grpSp>
      <p:pic>
        <p:nvPicPr>
          <p:cNvPr id="12" name="object 12"/>
          <p:cNvPicPr/>
          <p:nvPr/>
        </p:nvPicPr>
        <p:blipFill>
          <a:blip r:embed="rId9" cstate="print"/>
          <a:stretch>
            <a:fillRect/>
          </a:stretch>
        </p:blipFill>
        <p:spPr>
          <a:xfrm>
            <a:off x="4927600" y="1116507"/>
            <a:ext cx="3846067" cy="3934534"/>
          </a:xfrm>
          <a:prstGeom prst="rect">
            <a:avLst/>
          </a:prstGeom>
        </p:spPr>
      </p:pic>
      <p:graphicFrame>
        <p:nvGraphicFramePr>
          <p:cNvPr id="13" name="object 13"/>
          <p:cNvGraphicFramePr>
            <a:graphicFrameLocks noGrp="1"/>
          </p:cNvGraphicFramePr>
          <p:nvPr>
            <p:extLst>
              <p:ext uri="{D42A27DB-BD31-4B8C-83A1-F6EECF244321}">
                <p14:modId xmlns:p14="http://schemas.microsoft.com/office/powerpoint/2010/main" val="3541356727"/>
              </p:ext>
            </p:extLst>
          </p:nvPr>
        </p:nvGraphicFramePr>
        <p:xfrm>
          <a:off x="4918202" y="1112012"/>
          <a:ext cx="3848099" cy="3959521"/>
        </p:xfrm>
        <a:graphic>
          <a:graphicData uri="http://schemas.openxmlformats.org/drawingml/2006/table">
            <a:tbl>
              <a:tblPr firstRow="1" bandRow="1">
                <a:tableStyleId>{2D5ABB26-0587-4C30-8999-92F81FD0307C}</a:tableStyleId>
              </a:tblPr>
              <a:tblGrid>
                <a:gridCol w="1923414">
                  <a:extLst>
                    <a:ext uri="{9D8B030D-6E8A-4147-A177-3AD203B41FA5}">
                      <a16:colId xmlns:a16="http://schemas.microsoft.com/office/drawing/2014/main" val="20000"/>
                    </a:ext>
                  </a:extLst>
                </a:gridCol>
                <a:gridCol w="1924685">
                  <a:extLst>
                    <a:ext uri="{9D8B030D-6E8A-4147-A177-3AD203B41FA5}">
                      <a16:colId xmlns:a16="http://schemas.microsoft.com/office/drawing/2014/main" val="20001"/>
                    </a:ext>
                  </a:extLst>
                </a:gridCol>
              </a:tblGrid>
              <a:tr h="275197">
                <a:tc gridSpan="2">
                  <a:txBody>
                    <a:bodyPr/>
                    <a:lstStyle/>
                    <a:p>
                      <a:pPr marL="1463675" marR="1443990" algn="ctr">
                        <a:lnSpc>
                          <a:spcPts val="1030"/>
                        </a:lnSpc>
                        <a:spcBef>
                          <a:spcPts val="75"/>
                        </a:spcBef>
                      </a:pPr>
                      <a:r>
                        <a:rPr sz="900" b="1" spc="-15" dirty="0">
                          <a:solidFill>
                            <a:srgbClr val="FFFFFF"/>
                          </a:solidFill>
                          <a:latin typeface="Arial"/>
                          <a:cs typeface="Arial"/>
                        </a:rPr>
                        <a:t>C</a:t>
                      </a:r>
                      <a:r>
                        <a:rPr sz="900" b="1" spc="-10" dirty="0">
                          <a:solidFill>
                            <a:srgbClr val="FFFFFF"/>
                          </a:solidFill>
                          <a:latin typeface="Arial"/>
                          <a:cs typeface="Arial"/>
                        </a:rPr>
                        <a:t>hec</a:t>
                      </a:r>
                      <a:r>
                        <a:rPr sz="900" b="1" spc="-15" dirty="0">
                          <a:solidFill>
                            <a:srgbClr val="FFFFFF"/>
                          </a:solidFill>
                          <a:latin typeface="Arial"/>
                          <a:cs typeface="Arial"/>
                        </a:rPr>
                        <a:t>k</a:t>
                      </a:r>
                      <a:r>
                        <a:rPr sz="900" b="1" spc="-10" dirty="0">
                          <a:solidFill>
                            <a:srgbClr val="FFFFFF"/>
                          </a:solidFill>
                          <a:latin typeface="Arial"/>
                          <a:cs typeface="Arial"/>
                        </a:rPr>
                        <a:t>l</a:t>
                      </a:r>
                      <a:r>
                        <a:rPr sz="900" b="1" spc="-5" dirty="0">
                          <a:solidFill>
                            <a:srgbClr val="FFFFFF"/>
                          </a:solidFill>
                          <a:latin typeface="Arial"/>
                          <a:cs typeface="Arial"/>
                        </a:rPr>
                        <a:t>i</a:t>
                      </a:r>
                      <a:r>
                        <a:rPr sz="900" b="1" spc="-15" dirty="0">
                          <a:solidFill>
                            <a:srgbClr val="FFFFFF"/>
                          </a:solidFill>
                          <a:latin typeface="Arial"/>
                          <a:cs typeface="Arial"/>
                        </a:rPr>
                        <a:t>s</a:t>
                      </a:r>
                      <a:r>
                        <a:rPr sz="900" b="1" spc="-10" dirty="0">
                          <a:solidFill>
                            <a:srgbClr val="FFFFFF"/>
                          </a:solidFill>
                          <a:latin typeface="Arial"/>
                          <a:cs typeface="Arial"/>
                        </a:rPr>
                        <a:t>t</a:t>
                      </a:r>
                      <a:r>
                        <a:rPr sz="900" b="1" dirty="0">
                          <a:solidFill>
                            <a:srgbClr val="FFFFFF"/>
                          </a:solidFill>
                          <a:latin typeface="Arial"/>
                          <a:cs typeface="Arial"/>
                        </a:rPr>
                        <a:t>e</a:t>
                      </a:r>
                      <a:r>
                        <a:rPr sz="900" b="1" spc="-25" dirty="0">
                          <a:solidFill>
                            <a:srgbClr val="FFFFFF"/>
                          </a:solidFill>
                          <a:latin typeface="Arial"/>
                          <a:cs typeface="Arial"/>
                        </a:rPr>
                        <a:t> </a:t>
                      </a:r>
                      <a:r>
                        <a:rPr sz="900" b="1" spc="-15" dirty="0">
                          <a:solidFill>
                            <a:srgbClr val="FFFFFF"/>
                          </a:solidFill>
                          <a:latin typeface="Arial"/>
                          <a:cs typeface="Arial"/>
                        </a:rPr>
                        <a:t>f</a:t>
                      </a:r>
                      <a:r>
                        <a:rPr sz="900" b="1" spc="-5" dirty="0">
                          <a:solidFill>
                            <a:srgbClr val="FFFFFF"/>
                          </a:solidFill>
                          <a:latin typeface="Arial"/>
                          <a:cs typeface="Arial"/>
                        </a:rPr>
                        <a:t>ü</a:t>
                      </a:r>
                      <a:r>
                        <a:rPr sz="900" b="1" dirty="0">
                          <a:solidFill>
                            <a:srgbClr val="FFFFFF"/>
                          </a:solidFill>
                          <a:latin typeface="Arial"/>
                          <a:cs typeface="Arial"/>
                        </a:rPr>
                        <a:t>r</a:t>
                      </a:r>
                      <a:r>
                        <a:rPr sz="900" b="1" spc="-20" dirty="0">
                          <a:solidFill>
                            <a:srgbClr val="FFFFFF"/>
                          </a:solidFill>
                          <a:latin typeface="Arial"/>
                          <a:cs typeface="Arial"/>
                        </a:rPr>
                        <a:t> </a:t>
                      </a:r>
                      <a:r>
                        <a:rPr sz="900" b="1" spc="-10" dirty="0">
                          <a:solidFill>
                            <a:srgbClr val="FFFFFF"/>
                          </a:solidFill>
                          <a:latin typeface="Arial"/>
                          <a:cs typeface="Arial"/>
                        </a:rPr>
                        <a:t>di</a:t>
                      </a:r>
                      <a:r>
                        <a:rPr sz="900" b="1" dirty="0">
                          <a:solidFill>
                            <a:srgbClr val="FFFFFF"/>
                          </a:solidFill>
                          <a:latin typeface="Arial"/>
                          <a:cs typeface="Arial"/>
                        </a:rPr>
                        <a:t>e</a:t>
                      </a:r>
                      <a:r>
                        <a:rPr lang="de-AT" sz="900" b="1" dirty="0">
                          <a:solidFill>
                            <a:srgbClr val="FFFFFF"/>
                          </a:solidFill>
                          <a:latin typeface="Arial"/>
                          <a:cs typeface="Arial"/>
                        </a:rPr>
                        <a:t> </a:t>
                      </a:r>
                      <a:r>
                        <a:rPr sz="900" b="1" spc="-5" dirty="0" err="1">
                          <a:solidFill>
                            <a:srgbClr val="FFFFFF"/>
                          </a:solidFill>
                          <a:latin typeface="Arial"/>
                          <a:cs typeface="Arial"/>
                        </a:rPr>
                        <a:t>Genauigkeit</a:t>
                      </a:r>
                      <a:endParaRPr sz="900" dirty="0">
                        <a:latin typeface="Arial"/>
                        <a:cs typeface="Arial"/>
                      </a:endParaRPr>
                    </a:p>
                  </a:txBody>
                  <a:tcPr marL="0" marR="0" marT="9525" marB="0">
                    <a:lnL w="9525">
                      <a:solidFill>
                        <a:srgbClr val="002786"/>
                      </a:solidFill>
                      <a:prstDash val="solid"/>
                    </a:lnL>
                    <a:lnR w="9525">
                      <a:solidFill>
                        <a:srgbClr val="002786"/>
                      </a:solidFill>
                      <a:prstDash val="solid"/>
                    </a:lnR>
                    <a:lnB w="28575">
                      <a:solidFill>
                        <a:srgbClr val="FFFFFF"/>
                      </a:solidFill>
                      <a:prstDash val="solid"/>
                    </a:lnB>
                    <a:solidFill>
                      <a:srgbClr val="002986"/>
                    </a:solidFill>
                  </a:tcPr>
                </a:tc>
                <a:tc hMerge="1">
                  <a:txBody>
                    <a:bodyPr/>
                    <a:lstStyle/>
                    <a:p>
                      <a:endParaRPr/>
                    </a:p>
                  </a:txBody>
                  <a:tcPr marL="0" marR="0" marT="0" marB="0"/>
                </a:tc>
                <a:extLst>
                  <a:ext uri="{0D108BD9-81ED-4DB2-BD59-A6C34878D82A}">
                    <a16:rowId xmlns:a16="http://schemas.microsoft.com/office/drawing/2014/main" val="10000"/>
                  </a:ext>
                </a:extLst>
              </a:tr>
              <a:tr h="424400">
                <a:tc>
                  <a:txBody>
                    <a:bodyPr/>
                    <a:lstStyle/>
                    <a:p>
                      <a:pPr algn="ctr">
                        <a:lnSpc>
                          <a:spcPts val="700"/>
                        </a:lnSpc>
                      </a:pPr>
                      <a:r>
                        <a:rPr sz="600" b="1" spc="-5" dirty="0">
                          <a:latin typeface="Arial"/>
                          <a:cs typeface="Arial"/>
                        </a:rPr>
                        <a:t>Namen</a:t>
                      </a:r>
                      <a:r>
                        <a:rPr sz="600" b="1" spc="-25" dirty="0">
                          <a:latin typeface="Arial"/>
                          <a:cs typeface="Arial"/>
                        </a:rPr>
                        <a:t> </a:t>
                      </a:r>
                      <a:r>
                        <a:rPr sz="600" b="1" dirty="0">
                          <a:latin typeface="Arial"/>
                          <a:cs typeface="Arial"/>
                        </a:rPr>
                        <a:t>und</a:t>
                      </a:r>
                      <a:r>
                        <a:rPr sz="600" b="1" spc="-20" dirty="0">
                          <a:latin typeface="Arial"/>
                          <a:cs typeface="Arial"/>
                        </a:rPr>
                        <a:t> </a:t>
                      </a:r>
                      <a:r>
                        <a:rPr sz="600" b="1" spc="-15" dirty="0">
                          <a:latin typeface="Arial"/>
                          <a:cs typeface="Arial"/>
                        </a:rPr>
                        <a:t>Titel</a:t>
                      </a:r>
                      <a:endParaRPr sz="600">
                        <a:latin typeface="Arial"/>
                        <a:cs typeface="Arial"/>
                      </a:endParaRPr>
                    </a:p>
                  </a:txBody>
                  <a:tcPr marL="0" marR="0" marT="0" marB="0">
                    <a:lnL w="9525">
                      <a:solidFill>
                        <a:srgbClr val="002786"/>
                      </a:solidFill>
                      <a:prstDash val="solid"/>
                    </a:lnL>
                    <a:lnR w="28575">
                      <a:solidFill>
                        <a:srgbClr val="002986"/>
                      </a:solidFill>
                      <a:prstDash val="solid"/>
                    </a:lnR>
                    <a:lnT w="28575">
                      <a:solidFill>
                        <a:srgbClr val="FFFFFF"/>
                      </a:solidFill>
                      <a:prstDash val="solid"/>
                    </a:lnT>
                    <a:lnB w="9525">
                      <a:solidFill>
                        <a:srgbClr val="002786"/>
                      </a:solidFill>
                      <a:prstDash val="solid"/>
                    </a:lnB>
                    <a:solidFill>
                      <a:srgbClr val="99A9CF"/>
                    </a:solidFill>
                  </a:tcPr>
                </a:tc>
                <a:tc>
                  <a:txBody>
                    <a:bodyPr/>
                    <a:lstStyle/>
                    <a:p>
                      <a:pPr marL="31115">
                        <a:lnSpc>
                          <a:spcPts val="830"/>
                        </a:lnSpc>
                      </a:pPr>
                      <a:r>
                        <a:rPr sz="700" spc="-20" dirty="0">
                          <a:latin typeface="Arial MT"/>
                          <a:cs typeface="Arial MT"/>
                        </a:rPr>
                        <a:t>Markennamen</a:t>
                      </a:r>
                      <a:endParaRPr sz="700" dirty="0">
                        <a:latin typeface="Arial MT"/>
                        <a:cs typeface="Arial MT"/>
                      </a:endParaRPr>
                    </a:p>
                    <a:p>
                      <a:pPr marL="31115" marR="925830">
                        <a:lnSpc>
                          <a:spcPts val="830"/>
                        </a:lnSpc>
                        <a:spcBef>
                          <a:spcPts val="30"/>
                        </a:spcBef>
                      </a:pPr>
                      <a:r>
                        <a:rPr sz="700" spc="-5" dirty="0">
                          <a:latin typeface="Arial MT"/>
                          <a:cs typeface="Arial MT"/>
                        </a:rPr>
                        <a:t>Namen von Institutionen </a:t>
                      </a:r>
                      <a:r>
                        <a:rPr sz="700" spc="-180" dirty="0">
                          <a:latin typeface="Arial MT"/>
                          <a:cs typeface="Arial MT"/>
                        </a:rPr>
                        <a:t> </a:t>
                      </a:r>
                      <a:r>
                        <a:rPr sz="700" spc="-5" dirty="0">
                          <a:latin typeface="Arial MT"/>
                          <a:cs typeface="Arial MT"/>
                        </a:rPr>
                        <a:t>Persönliche</a:t>
                      </a:r>
                      <a:r>
                        <a:rPr sz="700" spc="-15" dirty="0">
                          <a:latin typeface="Arial MT"/>
                          <a:cs typeface="Arial MT"/>
                        </a:rPr>
                        <a:t> </a:t>
                      </a:r>
                      <a:r>
                        <a:rPr sz="700" spc="-5" dirty="0">
                          <a:latin typeface="Arial MT"/>
                          <a:cs typeface="Arial MT"/>
                        </a:rPr>
                        <a:t>Namen</a:t>
                      </a:r>
                      <a:endParaRPr sz="700" dirty="0">
                        <a:latin typeface="Arial MT"/>
                        <a:cs typeface="Arial MT"/>
                      </a:endParaRPr>
                    </a:p>
                    <a:p>
                      <a:pPr marL="31115">
                        <a:lnSpc>
                          <a:spcPts val="825"/>
                        </a:lnSpc>
                      </a:pPr>
                      <a:r>
                        <a:rPr sz="700" spc="-15" dirty="0">
                          <a:latin typeface="Arial MT"/>
                          <a:cs typeface="Arial MT"/>
                        </a:rPr>
                        <a:t>Job-Titel</a:t>
                      </a:r>
                      <a:endParaRPr sz="700" dirty="0">
                        <a:latin typeface="Arial MT"/>
                        <a:cs typeface="Arial MT"/>
                      </a:endParaRPr>
                    </a:p>
                  </a:txBody>
                  <a:tcPr marL="0" marR="0" marT="0" marB="0">
                    <a:lnL w="28575">
                      <a:solidFill>
                        <a:srgbClr val="002986"/>
                      </a:solidFill>
                      <a:prstDash val="solid"/>
                    </a:lnL>
                    <a:lnR w="9525">
                      <a:solidFill>
                        <a:srgbClr val="002786"/>
                      </a:solidFill>
                      <a:prstDash val="solid"/>
                    </a:lnR>
                    <a:lnT w="28575">
                      <a:solidFill>
                        <a:srgbClr val="FFFFFF"/>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1"/>
                  </a:ext>
                </a:extLst>
              </a:tr>
              <a:tr h="318300">
                <a:tc>
                  <a:txBody>
                    <a:bodyPr/>
                    <a:lstStyle/>
                    <a:p>
                      <a:pPr marL="1905" algn="ctr">
                        <a:lnSpc>
                          <a:spcPts val="685"/>
                        </a:lnSpc>
                      </a:pPr>
                      <a:r>
                        <a:rPr sz="600" b="1" spc="-10" dirty="0">
                          <a:latin typeface="Arial"/>
                          <a:cs typeface="Arial"/>
                        </a:rPr>
                        <a:t>Daten</a:t>
                      </a:r>
                      <a:endParaRPr sz="60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marL="31115" marR="1235075">
                        <a:lnSpc>
                          <a:spcPts val="830"/>
                        </a:lnSpc>
                      </a:pPr>
                      <a:r>
                        <a:rPr lang="de-DE" sz="700" dirty="0">
                          <a:latin typeface="Arial MT"/>
                          <a:cs typeface="Arial MT"/>
                        </a:rPr>
                        <a:t>Daten überprüfen </a:t>
                      </a:r>
                    </a:p>
                    <a:p>
                      <a:pPr marL="31115" marR="1235075">
                        <a:lnSpc>
                          <a:spcPts val="830"/>
                        </a:lnSpc>
                      </a:pPr>
                      <a:r>
                        <a:rPr lang="de-DE" sz="700" dirty="0">
                          <a:latin typeface="Arial MT"/>
                          <a:cs typeface="Arial MT"/>
                        </a:rPr>
                        <a:t>Tage überprüfen </a:t>
                      </a:r>
                      <a:endParaRPr sz="700" dirty="0">
                        <a:latin typeface="Arial MT"/>
                        <a:cs typeface="Arial MT"/>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2"/>
                  </a:ext>
                </a:extLst>
              </a:tr>
              <a:tr h="401764">
                <a:tc>
                  <a:txBody>
                    <a:bodyPr/>
                    <a:lstStyle/>
                    <a:p>
                      <a:pPr marL="648335" marR="320675" indent="-321310">
                        <a:lnSpc>
                          <a:spcPts val="680"/>
                        </a:lnSpc>
                        <a:spcBef>
                          <a:spcPts val="35"/>
                        </a:spcBef>
                      </a:pPr>
                      <a:r>
                        <a:rPr sz="600" b="1" spc="-5" dirty="0">
                          <a:latin typeface="Arial"/>
                          <a:cs typeface="Arial"/>
                        </a:rPr>
                        <a:t>Kontaktinformationen</a:t>
                      </a:r>
                      <a:r>
                        <a:rPr sz="600" b="1" spc="5" dirty="0">
                          <a:latin typeface="Arial"/>
                          <a:cs typeface="Arial"/>
                        </a:rPr>
                        <a:t> </a:t>
                      </a:r>
                      <a:r>
                        <a:rPr sz="600" b="1" spc="-5" dirty="0">
                          <a:latin typeface="Arial"/>
                          <a:cs typeface="Arial"/>
                        </a:rPr>
                        <a:t>(E-Mails</a:t>
                      </a:r>
                      <a:r>
                        <a:rPr sz="600" b="1" spc="5" dirty="0">
                          <a:latin typeface="Arial"/>
                          <a:cs typeface="Arial"/>
                        </a:rPr>
                        <a:t> </a:t>
                      </a:r>
                      <a:r>
                        <a:rPr sz="600" b="1" dirty="0">
                          <a:latin typeface="Arial"/>
                          <a:cs typeface="Arial"/>
                        </a:rPr>
                        <a:t>und </a:t>
                      </a:r>
                      <a:r>
                        <a:rPr sz="600" b="1" spc="-150" dirty="0">
                          <a:latin typeface="Arial"/>
                          <a:cs typeface="Arial"/>
                        </a:rPr>
                        <a:t> </a:t>
                      </a:r>
                      <a:r>
                        <a:rPr sz="600" b="1" spc="-15" dirty="0">
                          <a:latin typeface="Arial"/>
                          <a:cs typeface="Arial"/>
                        </a:rPr>
                        <a:t>Telefonnummern)</a:t>
                      </a:r>
                      <a:endParaRPr sz="600" dirty="0">
                        <a:latin typeface="Arial"/>
                        <a:cs typeface="Arial"/>
                      </a:endParaRPr>
                    </a:p>
                  </a:txBody>
                  <a:tcPr marL="0" marR="0" marT="4445"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solidFill>
                      <a:srgbClr val="99A9CF"/>
                    </a:solidFill>
                  </a:tcPr>
                </a:tc>
                <a:tc>
                  <a:txBody>
                    <a:bodyPr/>
                    <a:lstStyle/>
                    <a:p>
                      <a:pPr marL="31115" marR="1217295">
                        <a:lnSpc>
                          <a:spcPts val="840"/>
                        </a:lnSpc>
                        <a:spcBef>
                          <a:spcPts val="15"/>
                        </a:spcBef>
                      </a:pPr>
                      <a:r>
                        <a:rPr sz="700" spc="-5" dirty="0" err="1">
                          <a:latin typeface="Arial MT"/>
                          <a:cs typeface="Arial MT"/>
                        </a:rPr>
                        <a:t>Re</a:t>
                      </a:r>
                      <a:r>
                        <a:rPr sz="700" dirty="0" err="1">
                          <a:latin typeface="Arial MT"/>
                          <a:cs typeface="Arial MT"/>
                        </a:rPr>
                        <a:t>c</a:t>
                      </a:r>
                      <a:r>
                        <a:rPr sz="700" spc="-5" dirty="0" err="1">
                          <a:latin typeface="Arial MT"/>
                          <a:cs typeface="Arial MT"/>
                        </a:rPr>
                        <a:t>hts</a:t>
                      </a:r>
                      <a:r>
                        <a:rPr sz="700" dirty="0" err="1">
                          <a:latin typeface="Arial MT"/>
                          <a:cs typeface="Arial MT"/>
                        </a:rPr>
                        <a:t>c</a:t>
                      </a:r>
                      <a:r>
                        <a:rPr sz="700" spc="-5" dirty="0" err="1">
                          <a:latin typeface="Arial MT"/>
                          <a:cs typeface="Arial MT"/>
                        </a:rPr>
                        <a:t>hreibu</a:t>
                      </a:r>
                      <a:r>
                        <a:rPr sz="700" spc="-10" dirty="0" err="1">
                          <a:latin typeface="Arial MT"/>
                          <a:cs typeface="Arial MT"/>
                        </a:rPr>
                        <a:t>n</a:t>
                      </a:r>
                      <a:r>
                        <a:rPr sz="700" dirty="0" err="1">
                          <a:latin typeface="Arial MT"/>
                          <a:cs typeface="Arial MT"/>
                        </a:rPr>
                        <a:t>g</a:t>
                      </a:r>
                      <a:r>
                        <a:rPr sz="700" dirty="0">
                          <a:latin typeface="Arial MT"/>
                          <a:cs typeface="Arial MT"/>
                        </a:rPr>
                        <a:t>  </a:t>
                      </a:r>
                      <a:r>
                        <a:rPr lang="de-AT" sz="700" dirty="0">
                          <a:latin typeface="Arial MT"/>
                          <a:cs typeface="Arial MT"/>
                        </a:rPr>
                        <a:t>über</a:t>
                      </a:r>
                      <a:r>
                        <a:rPr sz="700" spc="-5" dirty="0" err="1">
                          <a:latin typeface="Arial MT"/>
                          <a:cs typeface="Arial MT"/>
                        </a:rPr>
                        <a:t>prüfen</a:t>
                      </a:r>
                      <a:r>
                        <a:rPr sz="700" spc="-5" dirty="0">
                          <a:latin typeface="Arial MT"/>
                          <a:cs typeface="Arial MT"/>
                        </a:rPr>
                        <a:t> </a:t>
                      </a:r>
                      <a:endParaRPr lang="de-AT" sz="700" spc="-5" dirty="0">
                        <a:latin typeface="Arial MT"/>
                        <a:cs typeface="Arial MT"/>
                      </a:endParaRPr>
                    </a:p>
                    <a:p>
                      <a:pPr marL="31115" marR="1217295">
                        <a:lnSpc>
                          <a:spcPts val="840"/>
                        </a:lnSpc>
                        <a:spcBef>
                          <a:spcPts val="15"/>
                        </a:spcBef>
                      </a:pPr>
                      <a:r>
                        <a:rPr sz="700" spc="-5" dirty="0" err="1">
                          <a:latin typeface="Arial MT"/>
                          <a:cs typeface="Arial MT"/>
                        </a:rPr>
                        <a:t>Existenz</a:t>
                      </a:r>
                      <a:r>
                        <a:rPr lang="de-AT" sz="700" spc="-5" dirty="0">
                          <a:latin typeface="Arial MT"/>
                          <a:cs typeface="Arial MT"/>
                        </a:rPr>
                        <a:t> </a:t>
                      </a:r>
                      <a:r>
                        <a:rPr sz="700" spc="-5" dirty="0">
                          <a:latin typeface="Arial MT"/>
                          <a:cs typeface="Arial MT"/>
                        </a:rPr>
                        <a:t> </a:t>
                      </a:r>
                      <a:r>
                        <a:rPr sz="700" dirty="0">
                          <a:latin typeface="Arial MT"/>
                          <a:cs typeface="Arial MT"/>
                        </a:rPr>
                        <a:t> </a:t>
                      </a:r>
                      <a:r>
                        <a:rPr sz="700" spc="-5" dirty="0">
                          <a:latin typeface="Arial MT"/>
                          <a:cs typeface="Arial MT"/>
                        </a:rPr>
                        <a:t>überprüfen</a:t>
                      </a:r>
                      <a:endParaRPr sz="700" dirty="0">
                        <a:latin typeface="Arial MT"/>
                        <a:cs typeface="Arial MT"/>
                      </a:endParaRPr>
                    </a:p>
                  </a:txBody>
                  <a:tcPr marL="0" marR="0" marT="1905"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3"/>
                  </a:ext>
                </a:extLst>
              </a:tr>
              <a:tr h="852779">
                <a:tc>
                  <a:txBody>
                    <a:bodyPr/>
                    <a:lstStyle/>
                    <a:p>
                      <a:pPr marL="1270" algn="ctr">
                        <a:lnSpc>
                          <a:spcPts val="710"/>
                        </a:lnSpc>
                      </a:pPr>
                      <a:r>
                        <a:rPr sz="600" b="1" spc="-15" dirty="0">
                          <a:latin typeface="Arial"/>
                          <a:cs typeface="Arial"/>
                        </a:rPr>
                        <a:t>Orte</a:t>
                      </a:r>
                      <a:endParaRPr sz="60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marL="31115" marR="648970">
                        <a:lnSpc>
                          <a:spcPts val="830"/>
                        </a:lnSpc>
                        <a:spcBef>
                          <a:spcPts val="30"/>
                        </a:spcBef>
                      </a:pPr>
                      <a:r>
                        <a:rPr lang="de-DE" sz="700" dirty="0">
                          <a:latin typeface="Arial MT"/>
                          <a:cs typeface="Arial MT"/>
                        </a:rPr>
                        <a:t>Sind die Informationen auf dem neuesten Stand? </a:t>
                      </a:r>
                    </a:p>
                    <a:p>
                      <a:pPr marL="31115" marR="648970">
                        <a:lnSpc>
                          <a:spcPts val="830"/>
                        </a:lnSpc>
                        <a:spcBef>
                          <a:spcPts val="30"/>
                        </a:spcBef>
                      </a:pPr>
                      <a:r>
                        <a:rPr lang="de-DE" sz="700" dirty="0">
                          <a:latin typeface="Arial MT"/>
                          <a:cs typeface="Arial MT"/>
                        </a:rPr>
                        <a:t>Städte </a:t>
                      </a:r>
                    </a:p>
                    <a:p>
                      <a:pPr marL="31115" marR="648970">
                        <a:lnSpc>
                          <a:spcPts val="830"/>
                        </a:lnSpc>
                        <a:spcBef>
                          <a:spcPts val="30"/>
                        </a:spcBef>
                      </a:pPr>
                      <a:r>
                        <a:rPr lang="de-DE" sz="700" dirty="0">
                          <a:latin typeface="Arial MT"/>
                          <a:cs typeface="Arial MT"/>
                        </a:rPr>
                        <a:t>Hauptstädte</a:t>
                      </a:r>
                    </a:p>
                    <a:p>
                      <a:pPr marL="31115" marR="648970">
                        <a:lnSpc>
                          <a:spcPts val="830"/>
                        </a:lnSpc>
                        <a:spcBef>
                          <a:spcPts val="30"/>
                        </a:spcBef>
                      </a:pPr>
                      <a:r>
                        <a:rPr lang="de-DE" sz="700" dirty="0">
                          <a:latin typeface="Arial MT"/>
                          <a:cs typeface="Arial MT"/>
                        </a:rPr>
                        <a:t>Länder </a:t>
                      </a:r>
                    </a:p>
                    <a:p>
                      <a:pPr marL="31115" marR="648970">
                        <a:lnSpc>
                          <a:spcPts val="830"/>
                        </a:lnSpc>
                        <a:spcBef>
                          <a:spcPts val="30"/>
                        </a:spcBef>
                      </a:pPr>
                      <a:r>
                        <a:rPr lang="de-DE" sz="700" dirty="0">
                          <a:latin typeface="Arial MT"/>
                          <a:cs typeface="Arial MT"/>
                        </a:rPr>
                        <a:t>Regionen </a:t>
                      </a:r>
                    </a:p>
                    <a:p>
                      <a:pPr marL="31115" marR="648970">
                        <a:lnSpc>
                          <a:spcPts val="830"/>
                        </a:lnSpc>
                        <a:spcBef>
                          <a:spcPts val="30"/>
                        </a:spcBef>
                      </a:pPr>
                      <a:r>
                        <a:rPr lang="de-DE" sz="700" dirty="0">
                          <a:latin typeface="Arial MT"/>
                          <a:cs typeface="Arial MT"/>
                        </a:rPr>
                        <a:t>Andere geographische Markierungen </a:t>
                      </a:r>
                      <a:endParaRPr sz="700" dirty="0">
                        <a:latin typeface="Arial MT"/>
                        <a:cs typeface="Arial MT"/>
                      </a:endParaRPr>
                    </a:p>
                  </a:txBody>
                  <a:tcPr marL="0" marR="0" marT="381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4"/>
                  </a:ext>
                </a:extLst>
              </a:tr>
              <a:tr h="746679">
                <a:tc>
                  <a:txBody>
                    <a:bodyPr/>
                    <a:lstStyle/>
                    <a:p>
                      <a:pPr marL="1270" algn="ctr">
                        <a:lnSpc>
                          <a:spcPts val="715"/>
                        </a:lnSpc>
                      </a:pPr>
                      <a:r>
                        <a:rPr sz="600" b="1" spc="-15" dirty="0">
                          <a:latin typeface="Arial"/>
                          <a:cs typeface="Arial"/>
                        </a:rPr>
                        <a:t>Quellen</a:t>
                      </a:r>
                      <a:endParaRPr sz="600" dirty="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solidFill>
                      <a:srgbClr val="99A9CF"/>
                    </a:solidFill>
                  </a:tcPr>
                </a:tc>
                <a:tc>
                  <a:txBody>
                    <a:bodyPr/>
                    <a:lstStyle/>
                    <a:p>
                      <a:pPr marL="31115" marR="886460">
                        <a:lnSpc>
                          <a:spcPts val="830"/>
                        </a:lnSpc>
                        <a:spcBef>
                          <a:spcPts val="30"/>
                        </a:spcBef>
                      </a:pPr>
                      <a:r>
                        <a:rPr lang="de-DE" sz="700" spc="-5" dirty="0">
                          <a:latin typeface="Arial MT"/>
                          <a:cs typeface="Arial MT"/>
                        </a:rPr>
                        <a:t>Handelt es sich um eine Primärquelle? Handelt es sich um eine seriöse Quelle? Kann diese Quelle von jedem bearbeitet werden? (Wikipedia) </a:t>
                      </a:r>
                      <a:endParaRPr sz="700" dirty="0">
                        <a:latin typeface="Arial MT"/>
                        <a:cs typeface="Arial MT"/>
                      </a:endParaRPr>
                    </a:p>
                  </a:txBody>
                  <a:tcPr marL="0" marR="0" marT="381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5"/>
                  </a:ext>
                </a:extLst>
              </a:tr>
              <a:tr h="321615">
                <a:tc>
                  <a:txBody>
                    <a:bodyPr/>
                    <a:lstStyle/>
                    <a:p>
                      <a:pPr marL="1270" algn="ctr">
                        <a:lnSpc>
                          <a:spcPts val="690"/>
                        </a:lnSpc>
                      </a:pPr>
                      <a:r>
                        <a:rPr sz="600" b="1" spc="-15" dirty="0">
                          <a:latin typeface="Arial"/>
                          <a:cs typeface="Arial"/>
                        </a:rPr>
                        <a:t>Zitate</a:t>
                      </a:r>
                      <a:endParaRPr sz="60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marL="31115" marR="877569">
                        <a:lnSpc>
                          <a:spcPts val="840"/>
                        </a:lnSpc>
                        <a:spcBef>
                          <a:spcPts val="25"/>
                        </a:spcBef>
                      </a:pPr>
                      <a:r>
                        <a:rPr sz="700" dirty="0">
                          <a:latin typeface="Arial MT"/>
                          <a:cs typeface="Arial MT"/>
                        </a:rPr>
                        <a:t>Sind</a:t>
                      </a:r>
                      <a:r>
                        <a:rPr sz="700" spc="-20" dirty="0">
                          <a:latin typeface="Arial MT"/>
                          <a:cs typeface="Arial MT"/>
                        </a:rPr>
                        <a:t> </a:t>
                      </a:r>
                      <a:r>
                        <a:rPr sz="700" spc="-5" dirty="0">
                          <a:latin typeface="Arial MT"/>
                          <a:cs typeface="Arial MT"/>
                        </a:rPr>
                        <a:t>sie</a:t>
                      </a:r>
                      <a:r>
                        <a:rPr sz="700" spc="-20" dirty="0">
                          <a:latin typeface="Arial MT"/>
                          <a:cs typeface="Arial MT"/>
                        </a:rPr>
                        <a:t> </a:t>
                      </a:r>
                      <a:r>
                        <a:rPr sz="700" spc="-5" dirty="0">
                          <a:latin typeface="Arial MT"/>
                          <a:cs typeface="Arial MT"/>
                        </a:rPr>
                        <a:t>aus</a:t>
                      </a:r>
                      <a:r>
                        <a:rPr sz="700" spc="-20" dirty="0">
                          <a:latin typeface="Arial MT"/>
                          <a:cs typeface="Arial MT"/>
                        </a:rPr>
                        <a:t> </a:t>
                      </a:r>
                      <a:r>
                        <a:rPr sz="700" spc="-5" dirty="0">
                          <a:latin typeface="Arial MT"/>
                          <a:cs typeface="Arial MT"/>
                        </a:rPr>
                        <a:t>dem</a:t>
                      </a:r>
                      <a:r>
                        <a:rPr sz="700" spc="-20" dirty="0">
                          <a:latin typeface="Arial MT"/>
                          <a:cs typeface="Arial MT"/>
                        </a:rPr>
                        <a:t> </a:t>
                      </a:r>
                      <a:r>
                        <a:rPr sz="700" spc="-5" dirty="0">
                          <a:latin typeface="Arial MT"/>
                          <a:cs typeface="Arial MT"/>
                        </a:rPr>
                        <a:t>Kontext </a:t>
                      </a:r>
                      <a:r>
                        <a:rPr sz="700" spc="-180" dirty="0">
                          <a:latin typeface="Arial MT"/>
                          <a:cs typeface="Arial MT"/>
                        </a:rPr>
                        <a:t> </a:t>
                      </a:r>
                      <a:r>
                        <a:rPr sz="700" spc="-5" dirty="0">
                          <a:latin typeface="Arial MT"/>
                          <a:cs typeface="Arial MT"/>
                        </a:rPr>
                        <a:t>gerissen?</a:t>
                      </a:r>
                      <a:r>
                        <a:rPr sz="700" spc="-15" dirty="0">
                          <a:latin typeface="Arial MT"/>
                          <a:cs typeface="Arial MT"/>
                        </a:rPr>
                        <a:t> </a:t>
                      </a:r>
                      <a:r>
                        <a:rPr sz="700" spc="-5" dirty="0">
                          <a:latin typeface="Arial MT"/>
                          <a:cs typeface="Arial MT"/>
                        </a:rPr>
                        <a:t>Prüfen</a:t>
                      </a:r>
                      <a:r>
                        <a:rPr sz="700" spc="-15" dirty="0">
                          <a:latin typeface="Arial MT"/>
                          <a:cs typeface="Arial MT"/>
                        </a:rPr>
                        <a:t> </a:t>
                      </a:r>
                      <a:r>
                        <a:rPr sz="700" spc="-5" dirty="0">
                          <a:latin typeface="Arial MT"/>
                          <a:cs typeface="Arial MT"/>
                        </a:rPr>
                        <a:t>Sie</a:t>
                      </a:r>
                      <a:r>
                        <a:rPr sz="700" spc="-10" dirty="0">
                          <a:latin typeface="Arial MT"/>
                          <a:cs typeface="Arial MT"/>
                        </a:rPr>
                        <a:t> </a:t>
                      </a:r>
                      <a:r>
                        <a:rPr sz="700" spc="-5" dirty="0">
                          <a:latin typeface="Arial MT"/>
                          <a:cs typeface="Arial MT"/>
                        </a:rPr>
                        <a:t>die</a:t>
                      </a:r>
                      <a:endParaRPr sz="700">
                        <a:latin typeface="Arial MT"/>
                        <a:cs typeface="Arial MT"/>
                      </a:endParaRPr>
                    </a:p>
                    <a:p>
                      <a:pPr marL="31115">
                        <a:lnSpc>
                          <a:spcPts val="819"/>
                        </a:lnSpc>
                      </a:pPr>
                      <a:r>
                        <a:rPr sz="700" spc="-5" dirty="0">
                          <a:latin typeface="Arial MT"/>
                          <a:cs typeface="Arial MT"/>
                        </a:rPr>
                        <a:t>Zuschreibung</a:t>
                      </a:r>
                      <a:endParaRPr sz="700">
                        <a:latin typeface="Arial MT"/>
                        <a:cs typeface="Arial MT"/>
                      </a:endParaRPr>
                    </a:p>
                  </a:txBody>
                  <a:tcPr marL="0" marR="0" marT="3175"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6"/>
                  </a:ext>
                </a:extLst>
              </a:tr>
              <a:tr h="222481">
                <a:tc>
                  <a:txBody>
                    <a:bodyPr/>
                    <a:lstStyle/>
                    <a:p>
                      <a:pPr algn="ctr">
                        <a:lnSpc>
                          <a:spcPts val="690"/>
                        </a:lnSpc>
                      </a:pPr>
                      <a:r>
                        <a:rPr sz="600" b="1" spc="-15" dirty="0">
                          <a:latin typeface="Arial"/>
                          <a:cs typeface="Arial"/>
                        </a:rPr>
                        <a:t>Statistik</a:t>
                      </a:r>
                      <a:endParaRPr sz="60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solidFill>
                      <a:srgbClr val="99A9CF"/>
                    </a:solidFill>
                  </a:tcPr>
                </a:tc>
                <a:tc>
                  <a:txBody>
                    <a:bodyPr/>
                    <a:lstStyle/>
                    <a:p>
                      <a:pPr marL="31115" marR="786765">
                        <a:lnSpc>
                          <a:spcPts val="810"/>
                        </a:lnSpc>
                        <a:spcBef>
                          <a:spcPts val="45"/>
                        </a:spcBef>
                      </a:pPr>
                      <a:r>
                        <a:rPr sz="700" dirty="0">
                          <a:latin typeface="Arial MT"/>
                          <a:cs typeface="Arial MT"/>
                        </a:rPr>
                        <a:t>Prüfen Sie </a:t>
                      </a:r>
                      <a:r>
                        <a:rPr sz="700" spc="-5" dirty="0">
                          <a:latin typeface="Arial MT"/>
                          <a:cs typeface="Arial MT"/>
                        </a:rPr>
                        <a:t>die </a:t>
                      </a:r>
                      <a:r>
                        <a:rPr sz="700" spc="-15" dirty="0">
                          <a:latin typeface="Arial MT"/>
                          <a:cs typeface="Arial MT"/>
                        </a:rPr>
                        <a:t>Gültigkeit </a:t>
                      </a:r>
                      <a:r>
                        <a:rPr sz="700" spc="-10" dirty="0">
                          <a:latin typeface="Arial MT"/>
                          <a:cs typeface="Arial MT"/>
                        </a:rPr>
                        <a:t> </a:t>
                      </a:r>
                      <a:r>
                        <a:rPr sz="700" dirty="0">
                          <a:latin typeface="Arial MT"/>
                          <a:cs typeface="Arial MT"/>
                        </a:rPr>
                        <a:t>Sind</a:t>
                      </a:r>
                      <a:r>
                        <a:rPr sz="700" spc="-15" dirty="0">
                          <a:latin typeface="Arial MT"/>
                          <a:cs typeface="Arial MT"/>
                        </a:rPr>
                        <a:t> </a:t>
                      </a:r>
                      <a:r>
                        <a:rPr sz="700" spc="-5" dirty="0">
                          <a:latin typeface="Arial MT"/>
                          <a:cs typeface="Arial MT"/>
                        </a:rPr>
                        <a:t>es</a:t>
                      </a:r>
                      <a:r>
                        <a:rPr sz="700" spc="-10" dirty="0">
                          <a:latin typeface="Arial MT"/>
                          <a:cs typeface="Arial MT"/>
                        </a:rPr>
                        <a:t> </a:t>
                      </a:r>
                      <a:r>
                        <a:rPr sz="700" spc="-5" dirty="0">
                          <a:latin typeface="Arial MT"/>
                          <a:cs typeface="Arial MT"/>
                        </a:rPr>
                        <a:t>aktuelle</a:t>
                      </a:r>
                      <a:r>
                        <a:rPr sz="700" spc="-15" dirty="0">
                          <a:latin typeface="Arial MT"/>
                          <a:cs typeface="Arial MT"/>
                        </a:rPr>
                        <a:t> Statistiken?</a:t>
                      </a:r>
                      <a:endParaRPr sz="700">
                        <a:latin typeface="Arial MT"/>
                        <a:cs typeface="Arial MT"/>
                      </a:endParaRPr>
                    </a:p>
                  </a:txBody>
                  <a:tcPr marL="0" marR="0" marT="5715"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7"/>
                  </a:ext>
                </a:extLst>
              </a:tr>
              <a:tr h="389765">
                <a:tc>
                  <a:txBody>
                    <a:bodyPr/>
                    <a:lstStyle/>
                    <a:p>
                      <a:pPr marL="156845" algn="ctr">
                        <a:lnSpc>
                          <a:spcPts val="715"/>
                        </a:lnSpc>
                      </a:pPr>
                      <a:r>
                        <a:rPr sz="600" b="1" spc="-5" dirty="0">
                          <a:latin typeface="Arial"/>
                          <a:cs typeface="Arial"/>
                        </a:rPr>
                        <a:t>Unkonventionelle</a:t>
                      </a:r>
                      <a:r>
                        <a:rPr sz="600" b="1" spc="5" dirty="0">
                          <a:latin typeface="Arial"/>
                          <a:cs typeface="Arial"/>
                        </a:rPr>
                        <a:t> </a:t>
                      </a:r>
                      <a:r>
                        <a:rPr sz="600" b="1" spc="-5" dirty="0">
                          <a:latin typeface="Arial"/>
                          <a:cs typeface="Arial"/>
                        </a:rPr>
                        <a:t>Positionen</a:t>
                      </a:r>
                      <a:r>
                        <a:rPr sz="600" b="1" spc="5" dirty="0">
                          <a:latin typeface="Arial"/>
                          <a:cs typeface="Arial"/>
                        </a:rPr>
                        <a:t> </a:t>
                      </a:r>
                      <a:r>
                        <a:rPr sz="600" b="1" dirty="0">
                          <a:latin typeface="Arial"/>
                          <a:cs typeface="Arial"/>
                        </a:rPr>
                        <a:t>oder </a:t>
                      </a:r>
                      <a:r>
                        <a:rPr sz="600" b="1" spc="-5" dirty="0">
                          <a:latin typeface="Arial"/>
                          <a:cs typeface="Arial"/>
                        </a:rPr>
                        <a:t>kontroverse</a:t>
                      </a:r>
                      <a:endParaRPr sz="600" dirty="0">
                        <a:latin typeface="Arial"/>
                        <a:cs typeface="Arial"/>
                      </a:endParaRPr>
                    </a:p>
                    <a:p>
                      <a:pPr marR="49530" algn="ctr">
                        <a:lnSpc>
                          <a:spcPts val="715"/>
                        </a:lnSpc>
                      </a:pPr>
                      <a:r>
                        <a:rPr sz="600" b="1" spc="-10" dirty="0">
                          <a:latin typeface="Arial"/>
                          <a:cs typeface="Arial"/>
                        </a:rPr>
                        <a:t>Aussagen</a:t>
                      </a:r>
                      <a:endParaRPr sz="600" dirty="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marL="31115" marR="31750">
                        <a:lnSpc>
                          <a:spcPct val="97900"/>
                        </a:lnSpc>
                        <a:spcBef>
                          <a:spcPts val="5"/>
                        </a:spcBef>
                      </a:pPr>
                      <a:r>
                        <a:rPr sz="700" spc="-5" dirty="0">
                          <a:latin typeface="Arial MT"/>
                          <a:cs typeface="Arial MT"/>
                        </a:rPr>
                        <a:t>Wird der Nachweis in Form von Beweisen oder </a:t>
                      </a:r>
                      <a:r>
                        <a:rPr sz="700" spc="-180" dirty="0">
                          <a:latin typeface="Arial MT"/>
                          <a:cs typeface="Arial MT"/>
                        </a:rPr>
                        <a:t> </a:t>
                      </a:r>
                      <a:r>
                        <a:rPr sz="700" spc="-5" dirty="0">
                          <a:latin typeface="Arial MT"/>
                          <a:cs typeface="Arial MT"/>
                        </a:rPr>
                        <a:t>wissenschaftlichen Untersuchungen erbracht? </a:t>
                      </a:r>
                      <a:r>
                        <a:rPr sz="700" dirty="0">
                          <a:latin typeface="Arial MT"/>
                          <a:cs typeface="Arial MT"/>
                        </a:rPr>
                        <a:t> </a:t>
                      </a:r>
                      <a:r>
                        <a:rPr sz="700" spc="-5" dirty="0">
                          <a:latin typeface="Arial MT"/>
                          <a:cs typeface="Arial MT"/>
                        </a:rPr>
                        <a:t>Vergleichen</a:t>
                      </a:r>
                      <a:r>
                        <a:rPr sz="700" spc="-10" dirty="0">
                          <a:latin typeface="Arial MT"/>
                          <a:cs typeface="Arial MT"/>
                        </a:rPr>
                        <a:t> </a:t>
                      </a:r>
                      <a:r>
                        <a:rPr sz="700" dirty="0">
                          <a:latin typeface="Arial MT"/>
                          <a:cs typeface="Arial MT"/>
                        </a:rPr>
                        <a:t>Sie </a:t>
                      </a:r>
                      <a:r>
                        <a:rPr sz="700" spc="-5" dirty="0">
                          <a:latin typeface="Arial MT"/>
                          <a:cs typeface="Arial MT"/>
                        </a:rPr>
                        <a:t>verschiedene </a:t>
                      </a:r>
                      <a:r>
                        <a:rPr sz="700" spc="-15" dirty="0">
                          <a:latin typeface="Arial MT"/>
                          <a:cs typeface="Arial MT"/>
                        </a:rPr>
                        <a:t>Quellen</a:t>
                      </a:r>
                      <a:endParaRPr sz="700" dirty="0">
                        <a:latin typeface="Arial MT"/>
                        <a:cs typeface="Arial MT"/>
                      </a:endParaRPr>
                    </a:p>
                  </a:txBody>
                  <a:tcPr marL="0" marR="0" marT="635"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8"/>
                  </a:ext>
                </a:extLst>
              </a:tr>
            </a:tbl>
          </a:graphicData>
        </a:graphic>
      </p:graphicFrame>
      <p:grpSp>
        <p:nvGrpSpPr>
          <p:cNvPr id="14" name="object 14"/>
          <p:cNvGrpSpPr/>
          <p:nvPr/>
        </p:nvGrpSpPr>
        <p:grpSpPr>
          <a:xfrm>
            <a:off x="3564254" y="3957318"/>
            <a:ext cx="1760220" cy="1186180"/>
            <a:chOff x="3564254" y="3957318"/>
            <a:chExt cx="1760220" cy="1186180"/>
          </a:xfrm>
        </p:grpSpPr>
        <p:pic>
          <p:nvPicPr>
            <p:cNvPr id="15" name="object 15"/>
            <p:cNvPicPr/>
            <p:nvPr/>
          </p:nvPicPr>
          <p:blipFill>
            <a:blip r:embed="rId10" cstate="print"/>
            <a:stretch>
              <a:fillRect/>
            </a:stretch>
          </p:blipFill>
          <p:spPr>
            <a:xfrm>
              <a:off x="3564254" y="3957318"/>
              <a:ext cx="1760220" cy="1186181"/>
            </a:xfrm>
            <a:prstGeom prst="rect">
              <a:avLst/>
            </a:prstGeom>
          </p:spPr>
        </p:pic>
        <p:sp>
          <p:nvSpPr>
            <p:cNvPr id="16" name="object 16"/>
            <p:cNvSpPr/>
            <p:nvPr/>
          </p:nvSpPr>
          <p:spPr>
            <a:xfrm>
              <a:off x="3638218" y="4091940"/>
              <a:ext cx="1532255" cy="1051560"/>
            </a:xfrm>
            <a:custGeom>
              <a:avLst/>
              <a:gdLst/>
              <a:ahLst/>
              <a:cxnLst/>
              <a:rect l="l" t="t" r="r" b="b"/>
              <a:pathLst>
                <a:path w="1532254" h="1051560">
                  <a:moveTo>
                    <a:pt x="1427811" y="50165"/>
                  </a:moveTo>
                  <a:lnTo>
                    <a:pt x="0" y="1051559"/>
                  </a:lnTo>
                  <a:lnTo>
                    <a:pt x="65954" y="1051559"/>
                  </a:lnTo>
                  <a:lnTo>
                    <a:pt x="1449401" y="81280"/>
                  </a:lnTo>
                  <a:lnTo>
                    <a:pt x="1427811" y="50165"/>
                  </a:lnTo>
                  <a:close/>
                </a:path>
                <a:path w="1532254" h="1051560">
                  <a:moveTo>
                    <a:pt x="1510996" y="38735"/>
                  </a:moveTo>
                  <a:lnTo>
                    <a:pt x="1443051" y="38735"/>
                  </a:lnTo>
                  <a:lnTo>
                    <a:pt x="1465276" y="70485"/>
                  </a:lnTo>
                  <a:lnTo>
                    <a:pt x="1449401" y="81280"/>
                  </a:lnTo>
                  <a:lnTo>
                    <a:pt x="1471626" y="112395"/>
                  </a:lnTo>
                  <a:lnTo>
                    <a:pt x="1510996" y="38735"/>
                  </a:lnTo>
                  <a:close/>
                </a:path>
                <a:path w="1532254" h="1051560">
                  <a:moveTo>
                    <a:pt x="1443051" y="38735"/>
                  </a:moveTo>
                  <a:lnTo>
                    <a:pt x="1427811" y="50165"/>
                  </a:lnTo>
                  <a:lnTo>
                    <a:pt x="1449401" y="81280"/>
                  </a:lnTo>
                  <a:lnTo>
                    <a:pt x="1465276" y="70485"/>
                  </a:lnTo>
                  <a:lnTo>
                    <a:pt x="1443051" y="38735"/>
                  </a:lnTo>
                  <a:close/>
                </a:path>
                <a:path w="1532254" h="1051560">
                  <a:moveTo>
                    <a:pt x="1531951" y="0"/>
                  </a:moveTo>
                  <a:lnTo>
                    <a:pt x="1405586" y="18415"/>
                  </a:lnTo>
                  <a:lnTo>
                    <a:pt x="1427811" y="50165"/>
                  </a:lnTo>
                  <a:lnTo>
                    <a:pt x="1443051" y="38735"/>
                  </a:lnTo>
                  <a:lnTo>
                    <a:pt x="1510996" y="38735"/>
                  </a:lnTo>
                  <a:lnTo>
                    <a:pt x="1531951" y="0"/>
                  </a:lnTo>
                  <a:close/>
                </a:path>
              </a:pathLst>
            </a:custGeom>
            <a:solidFill>
              <a:srgbClr val="7BFFAF"/>
            </a:solidFill>
          </p:spPr>
          <p:txBody>
            <a:bodyPr wrap="square" lIns="0" tIns="0" rIns="0" bIns="0" rtlCol="0"/>
            <a:lstStyle/>
            <a:p>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950972" y="854709"/>
            <a:ext cx="3249930" cy="299720"/>
          </a:xfrm>
          <a:prstGeom prst="rect">
            <a:avLst/>
          </a:prstGeom>
        </p:spPr>
        <p:txBody>
          <a:bodyPr vert="horz" wrap="square" lIns="0" tIns="12700" rIns="0" bIns="0" rtlCol="0">
            <a:spAutoFit/>
          </a:bodyPr>
          <a:lstStyle/>
          <a:p>
            <a:pPr marL="12700">
              <a:lnSpc>
                <a:spcPct val="100000"/>
              </a:lnSpc>
              <a:spcBef>
                <a:spcPts val="100"/>
              </a:spcBef>
            </a:pPr>
            <a:r>
              <a:rPr spc="-5" dirty="0"/>
              <a:t>1.4</a:t>
            </a:r>
            <a:r>
              <a:rPr spc="-25" dirty="0"/>
              <a:t> </a:t>
            </a:r>
            <a:r>
              <a:rPr dirty="0"/>
              <a:t>SOCIAL</a:t>
            </a:r>
            <a:r>
              <a:rPr spc="-20" dirty="0"/>
              <a:t> </a:t>
            </a:r>
            <a:r>
              <a:rPr spc="-5" dirty="0"/>
              <a:t>MEDIA</a:t>
            </a:r>
            <a:r>
              <a:rPr spc="-25" dirty="0"/>
              <a:t> </a:t>
            </a:r>
            <a:r>
              <a:rPr spc="-15" dirty="0"/>
              <a:t>VERIFIZIERUNG</a:t>
            </a:r>
          </a:p>
        </p:txBody>
      </p:sp>
      <p:sp>
        <p:nvSpPr>
          <p:cNvPr id="4" name="object 4"/>
          <p:cNvSpPr txBox="1"/>
          <p:nvPr/>
        </p:nvSpPr>
        <p:spPr>
          <a:xfrm>
            <a:off x="414019" y="1574038"/>
            <a:ext cx="4843781" cy="2688813"/>
          </a:xfrm>
          <a:prstGeom prst="rect">
            <a:avLst/>
          </a:prstGeom>
        </p:spPr>
        <p:txBody>
          <a:bodyPr vert="horz" wrap="square" lIns="0" tIns="10795" rIns="0" bIns="0" rtlCol="0">
            <a:spAutoFit/>
          </a:bodyPr>
          <a:lstStyle/>
          <a:p>
            <a:pPr marL="393700" marR="153670" indent="-381000">
              <a:lnSpc>
                <a:spcPct val="100699"/>
              </a:lnSpc>
              <a:spcBef>
                <a:spcPts val="85"/>
              </a:spcBef>
              <a:buFont typeface="Wingdings"/>
              <a:buChar char=""/>
              <a:tabLst>
                <a:tab pos="393065" algn="l"/>
                <a:tab pos="393700" algn="l"/>
              </a:tabLst>
            </a:pPr>
            <a:r>
              <a:rPr sz="1400" spc="-5" dirty="0">
                <a:solidFill>
                  <a:srgbClr val="FFFFFF"/>
                </a:solidFill>
                <a:latin typeface="Calibri"/>
                <a:cs typeface="Calibri"/>
              </a:rPr>
              <a:t>Verifizierte</a:t>
            </a:r>
            <a:r>
              <a:rPr sz="1400" spc="5" dirty="0">
                <a:solidFill>
                  <a:srgbClr val="FFFFFF"/>
                </a:solidFill>
                <a:latin typeface="Calibri"/>
                <a:cs typeface="Calibri"/>
              </a:rPr>
              <a:t> </a:t>
            </a:r>
            <a:r>
              <a:rPr sz="1400" spc="-5" dirty="0">
                <a:solidFill>
                  <a:srgbClr val="FFFFFF"/>
                </a:solidFill>
                <a:latin typeface="Calibri"/>
                <a:cs typeface="Calibri"/>
              </a:rPr>
              <a:t>Konten</a:t>
            </a:r>
            <a:r>
              <a:rPr sz="1400" spc="5" dirty="0">
                <a:solidFill>
                  <a:srgbClr val="FFFFFF"/>
                </a:solidFill>
                <a:latin typeface="Calibri"/>
                <a:cs typeface="Calibri"/>
              </a:rPr>
              <a:t> </a:t>
            </a:r>
            <a:r>
              <a:rPr sz="1400" spc="-5" dirty="0">
                <a:solidFill>
                  <a:srgbClr val="FFFFFF"/>
                </a:solidFill>
                <a:latin typeface="Calibri"/>
                <a:cs typeface="Calibri"/>
              </a:rPr>
              <a:t>in</a:t>
            </a:r>
            <a:r>
              <a:rPr sz="1400" spc="10" dirty="0">
                <a:solidFill>
                  <a:srgbClr val="FFFFFF"/>
                </a:solidFill>
                <a:latin typeface="Calibri"/>
                <a:cs typeface="Calibri"/>
              </a:rPr>
              <a:t> </a:t>
            </a:r>
            <a:r>
              <a:rPr sz="1400" spc="-5" dirty="0">
                <a:solidFill>
                  <a:srgbClr val="FFFFFF"/>
                </a:solidFill>
                <a:latin typeface="Calibri"/>
                <a:cs typeface="Calibri"/>
              </a:rPr>
              <a:t>sozialen</a:t>
            </a:r>
            <a:r>
              <a:rPr sz="1400" spc="10" dirty="0">
                <a:solidFill>
                  <a:srgbClr val="FFFFFF"/>
                </a:solidFill>
                <a:latin typeface="Calibri"/>
                <a:cs typeface="Calibri"/>
              </a:rPr>
              <a:t> </a:t>
            </a:r>
            <a:r>
              <a:rPr sz="1400" spc="-5" dirty="0">
                <a:solidFill>
                  <a:srgbClr val="FFFFFF"/>
                </a:solidFill>
                <a:latin typeface="Calibri"/>
                <a:cs typeface="Calibri"/>
              </a:rPr>
              <a:t>Medien</a:t>
            </a:r>
            <a:r>
              <a:rPr sz="1400" dirty="0">
                <a:solidFill>
                  <a:srgbClr val="FFFFFF"/>
                </a:solidFill>
                <a:latin typeface="Calibri"/>
                <a:cs typeface="Calibri"/>
              </a:rPr>
              <a:t> </a:t>
            </a:r>
            <a:r>
              <a:rPr sz="1400" spc="-5" dirty="0">
                <a:solidFill>
                  <a:srgbClr val="FFFFFF"/>
                </a:solidFill>
                <a:latin typeface="Calibri"/>
                <a:cs typeface="Calibri"/>
              </a:rPr>
              <a:t>sind</a:t>
            </a:r>
            <a:r>
              <a:rPr sz="1400" spc="10" dirty="0">
                <a:solidFill>
                  <a:srgbClr val="FFFFFF"/>
                </a:solidFill>
                <a:latin typeface="Calibri"/>
                <a:cs typeface="Calibri"/>
              </a:rPr>
              <a:t> </a:t>
            </a:r>
            <a:r>
              <a:rPr sz="1400" spc="-5" dirty="0">
                <a:solidFill>
                  <a:srgbClr val="FFFFFF"/>
                </a:solidFill>
                <a:latin typeface="Calibri"/>
                <a:cs typeface="Calibri"/>
              </a:rPr>
              <a:t>für</a:t>
            </a:r>
            <a:r>
              <a:rPr sz="1400" spc="5" dirty="0">
                <a:solidFill>
                  <a:srgbClr val="FFFFFF"/>
                </a:solidFill>
                <a:latin typeface="Calibri"/>
                <a:cs typeface="Calibri"/>
              </a:rPr>
              <a:t> </a:t>
            </a:r>
            <a:r>
              <a:rPr lang="de-AT" sz="1400" spc="-5" dirty="0">
                <a:solidFill>
                  <a:srgbClr val="FFFFFF"/>
                </a:solidFill>
                <a:latin typeface="Calibri"/>
                <a:cs typeface="Calibri"/>
              </a:rPr>
              <a:t>„anerkannte</a:t>
            </a:r>
            <a:r>
              <a:rPr sz="1400" spc="25" dirty="0">
                <a:solidFill>
                  <a:srgbClr val="FFFFFF"/>
                </a:solidFill>
                <a:latin typeface="Calibri"/>
                <a:cs typeface="Calibri"/>
              </a:rPr>
              <a:t> </a:t>
            </a:r>
            <a:r>
              <a:rPr sz="1400" spc="-15" dirty="0" err="1">
                <a:solidFill>
                  <a:srgbClr val="FFFFFF"/>
                </a:solidFill>
                <a:latin typeface="Calibri"/>
                <a:cs typeface="Calibri"/>
              </a:rPr>
              <a:t>Marken</a:t>
            </a:r>
            <a:r>
              <a:rPr sz="1400" spc="-15" dirty="0">
                <a:solidFill>
                  <a:srgbClr val="FFFFFF"/>
                </a:solidFill>
                <a:latin typeface="Calibri"/>
                <a:cs typeface="Calibri"/>
              </a:rPr>
              <a:t>, </a:t>
            </a:r>
            <a:r>
              <a:rPr sz="1400" spc="-10" dirty="0">
                <a:solidFill>
                  <a:srgbClr val="FFFFFF"/>
                </a:solidFill>
                <a:latin typeface="Calibri"/>
                <a:cs typeface="Calibri"/>
              </a:rPr>
              <a:t> </a:t>
            </a:r>
            <a:r>
              <a:rPr sz="1400" spc="-5" dirty="0">
                <a:solidFill>
                  <a:srgbClr val="FFFFFF"/>
                </a:solidFill>
                <a:latin typeface="Calibri"/>
                <a:cs typeface="Calibri"/>
              </a:rPr>
              <a:t>Medienorganisationen</a:t>
            </a:r>
            <a:r>
              <a:rPr sz="1400" spc="20" dirty="0">
                <a:solidFill>
                  <a:srgbClr val="FFFFFF"/>
                </a:solidFill>
                <a:latin typeface="Calibri"/>
                <a:cs typeface="Calibri"/>
              </a:rPr>
              <a:t> </a:t>
            </a:r>
            <a:r>
              <a:rPr sz="1400" spc="-5" dirty="0">
                <a:solidFill>
                  <a:srgbClr val="FFFFFF"/>
                </a:solidFill>
                <a:latin typeface="Calibri"/>
                <a:cs typeface="Calibri"/>
              </a:rPr>
              <a:t>und</a:t>
            </a:r>
            <a:r>
              <a:rPr sz="1400" spc="15" dirty="0">
                <a:solidFill>
                  <a:srgbClr val="FFFFFF"/>
                </a:solidFill>
                <a:latin typeface="Calibri"/>
                <a:cs typeface="Calibri"/>
              </a:rPr>
              <a:t> </a:t>
            </a:r>
            <a:r>
              <a:rPr sz="1400" spc="-5" dirty="0">
                <a:solidFill>
                  <a:srgbClr val="FFFFFF"/>
                </a:solidFill>
                <a:latin typeface="Calibri"/>
                <a:cs typeface="Calibri"/>
              </a:rPr>
              <a:t>Persönlichkeiten</a:t>
            </a:r>
            <a:r>
              <a:rPr sz="1400" spc="15" dirty="0">
                <a:solidFill>
                  <a:srgbClr val="FFFFFF"/>
                </a:solidFill>
                <a:latin typeface="Calibri"/>
                <a:cs typeface="Calibri"/>
              </a:rPr>
              <a:t> </a:t>
            </a:r>
            <a:r>
              <a:rPr sz="1400" spc="-5" dirty="0">
                <a:solidFill>
                  <a:srgbClr val="FFFFFF"/>
                </a:solidFill>
                <a:latin typeface="Calibri"/>
                <a:cs typeface="Calibri"/>
              </a:rPr>
              <a:t>des</a:t>
            </a:r>
            <a:r>
              <a:rPr sz="1400" spc="20" dirty="0">
                <a:solidFill>
                  <a:srgbClr val="FFFFFF"/>
                </a:solidFill>
                <a:latin typeface="Calibri"/>
                <a:cs typeface="Calibri"/>
              </a:rPr>
              <a:t> </a:t>
            </a:r>
            <a:r>
              <a:rPr sz="1400" spc="-5" dirty="0" err="1">
                <a:solidFill>
                  <a:srgbClr val="FFFFFF"/>
                </a:solidFill>
                <a:latin typeface="Calibri"/>
                <a:cs typeface="Calibri"/>
              </a:rPr>
              <a:t>öffentlichen</a:t>
            </a:r>
            <a:r>
              <a:rPr sz="1400" spc="30" dirty="0">
                <a:solidFill>
                  <a:srgbClr val="FFFFFF"/>
                </a:solidFill>
                <a:latin typeface="Calibri"/>
                <a:cs typeface="Calibri"/>
              </a:rPr>
              <a:t> </a:t>
            </a:r>
            <a:r>
              <a:rPr sz="1400" spc="-10" dirty="0">
                <a:solidFill>
                  <a:srgbClr val="FFFFFF"/>
                </a:solidFill>
                <a:latin typeface="Calibri"/>
                <a:cs typeface="Calibri"/>
              </a:rPr>
              <a:t>Lebens</a:t>
            </a:r>
            <a:r>
              <a:rPr lang="de-AT" sz="1400" spc="-10" dirty="0">
                <a:solidFill>
                  <a:srgbClr val="FFFFFF"/>
                </a:solidFill>
                <a:latin typeface="Calibri"/>
                <a:cs typeface="Calibri"/>
              </a:rPr>
              <a:t>“</a:t>
            </a:r>
            <a:r>
              <a:rPr sz="1400" spc="-10" dirty="0">
                <a:solidFill>
                  <a:srgbClr val="FFFFFF"/>
                </a:solidFill>
                <a:latin typeface="Calibri"/>
                <a:cs typeface="Calibri"/>
              </a:rPr>
              <a:t>.</a:t>
            </a:r>
            <a:endParaRPr sz="1400" dirty="0">
              <a:latin typeface="Calibri"/>
              <a:cs typeface="Calibri"/>
            </a:endParaRPr>
          </a:p>
          <a:p>
            <a:pPr>
              <a:lnSpc>
                <a:spcPct val="100000"/>
              </a:lnSpc>
              <a:buClr>
                <a:srgbClr val="FFFFFF"/>
              </a:buClr>
              <a:buFont typeface="Wingdings"/>
              <a:buChar char=""/>
            </a:pPr>
            <a:endParaRPr sz="1400" dirty="0">
              <a:latin typeface="Calibri"/>
              <a:cs typeface="Calibri"/>
            </a:endParaRPr>
          </a:p>
          <a:p>
            <a:pPr marL="393700" marR="5080" indent="-381000">
              <a:lnSpc>
                <a:spcPct val="100699"/>
              </a:lnSpc>
              <a:spcBef>
                <a:spcPts val="1155"/>
              </a:spcBef>
              <a:buFont typeface="Wingdings"/>
              <a:buChar char=""/>
              <a:tabLst>
                <a:tab pos="393065" algn="l"/>
                <a:tab pos="393700" algn="l"/>
              </a:tabLst>
            </a:pPr>
            <a:r>
              <a:rPr sz="1400" spc="-10" dirty="0">
                <a:solidFill>
                  <a:srgbClr val="FFFFFF"/>
                </a:solidFill>
                <a:latin typeface="Calibri"/>
                <a:cs typeface="Calibri"/>
              </a:rPr>
              <a:t>Soziale</a:t>
            </a:r>
            <a:r>
              <a:rPr sz="1400" spc="10" dirty="0">
                <a:solidFill>
                  <a:srgbClr val="FFFFFF"/>
                </a:solidFill>
                <a:latin typeface="Calibri"/>
                <a:cs typeface="Calibri"/>
              </a:rPr>
              <a:t> </a:t>
            </a:r>
            <a:r>
              <a:rPr sz="1400" spc="-5" dirty="0">
                <a:solidFill>
                  <a:srgbClr val="FFFFFF"/>
                </a:solidFill>
                <a:latin typeface="Calibri"/>
                <a:cs typeface="Calibri"/>
              </a:rPr>
              <a:t>Medienplattformen</a:t>
            </a:r>
            <a:r>
              <a:rPr sz="1400" dirty="0">
                <a:solidFill>
                  <a:srgbClr val="FFFFFF"/>
                </a:solidFill>
                <a:latin typeface="Calibri"/>
                <a:cs typeface="Calibri"/>
              </a:rPr>
              <a:t> </a:t>
            </a:r>
            <a:r>
              <a:rPr sz="1400" spc="-5" dirty="0">
                <a:solidFill>
                  <a:srgbClr val="FFFFFF"/>
                </a:solidFill>
                <a:latin typeface="Calibri"/>
                <a:cs typeface="Calibri"/>
              </a:rPr>
              <a:t>sind</a:t>
            </a:r>
            <a:r>
              <a:rPr sz="1400" dirty="0">
                <a:solidFill>
                  <a:srgbClr val="FFFFFF"/>
                </a:solidFill>
                <a:latin typeface="Calibri"/>
                <a:cs typeface="Calibri"/>
              </a:rPr>
              <a:t> </a:t>
            </a:r>
            <a:r>
              <a:rPr sz="1400" spc="-5" dirty="0">
                <a:solidFill>
                  <a:srgbClr val="FFFFFF"/>
                </a:solidFill>
                <a:latin typeface="Calibri"/>
                <a:cs typeface="Calibri"/>
              </a:rPr>
              <a:t>oft</a:t>
            </a:r>
            <a:r>
              <a:rPr sz="1400" dirty="0">
                <a:solidFill>
                  <a:srgbClr val="FFFFFF"/>
                </a:solidFill>
                <a:latin typeface="Calibri"/>
                <a:cs typeface="Calibri"/>
              </a:rPr>
              <a:t> </a:t>
            </a:r>
            <a:r>
              <a:rPr sz="1400" spc="-5" dirty="0">
                <a:solidFill>
                  <a:srgbClr val="FFFFFF"/>
                </a:solidFill>
                <a:latin typeface="Calibri"/>
                <a:cs typeface="Calibri"/>
              </a:rPr>
              <a:t>mit</a:t>
            </a:r>
            <a:r>
              <a:rPr sz="1400" spc="5" dirty="0">
                <a:solidFill>
                  <a:srgbClr val="FFFFFF"/>
                </a:solidFill>
                <a:latin typeface="Calibri"/>
                <a:cs typeface="Calibri"/>
              </a:rPr>
              <a:t> </a:t>
            </a:r>
            <a:r>
              <a:rPr sz="1400" spc="-5" dirty="0">
                <a:solidFill>
                  <a:srgbClr val="FFFFFF"/>
                </a:solidFill>
                <a:latin typeface="Calibri"/>
                <a:cs typeface="Calibri"/>
              </a:rPr>
              <a:t>einem</a:t>
            </a:r>
            <a:r>
              <a:rPr sz="1400" dirty="0">
                <a:solidFill>
                  <a:srgbClr val="FFFFFF"/>
                </a:solidFill>
                <a:latin typeface="Calibri"/>
                <a:cs typeface="Calibri"/>
              </a:rPr>
              <a:t> </a:t>
            </a:r>
            <a:r>
              <a:rPr sz="1400" spc="-5" dirty="0">
                <a:solidFill>
                  <a:srgbClr val="FFFFFF"/>
                </a:solidFill>
                <a:latin typeface="Calibri"/>
                <a:cs typeface="Calibri"/>
              </a:rPr>
              <a:t>blauen</a:t>
            </a:r>
            <a:r>
              <a:rPr sz="1400" spc="30" dirty="0">
                <a:solidFill>
                  <a:srgbClr val="FFFFFF"/>
                </a:solidFill>
                <a:latin typeface="Calibri"/>
                <a:cs typeface="Calibri"/>
              </a:rPr>
              <a:t> </a:t>
            </a:r>
            <a:r>
              <a:rPr sz="1400" spc="-10" dirty="0">
                <a:solidFill>
                  <a:srgbClr val="FFFFFF"/>
                </a:solidFill>
                <a:latin typeface="Calibri"/>
                <a:cs typeface="Calibri"/>
              </a:rPr>
              <a:t>Häkchen</a:t>
            </a:r>
            <a:r>
              <a:rPr sz="1400" spc="-15" dirty="0">
                <a:solidFill>
                  <a:srgbClr val="FFFFFF"/>
                </a:solidFill>
                <a:latin typeface="Calibri"/>
                <a:cs typeface="Calibri"/>
              </a:rPr>
              <a:t> versehen </a:t>
            </a:r>
            <a:r>
              <a:rPr sz="1400" spc="-300" dirty="0">
                <a:solidFill>
                  <a:srgbClr val="FFFFFF"/>
                </a:solidFill>
                <a:latin typeface="Calibri"/>
                <a:cs typeface="Calibri"/>
              </a:rPr>
              <a:t> </a:t>
            </a:r>
            <a:r>
              <a:rPr sz="1400" spc="-10"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anzeigt, dass ein</a:t>
            </a:r>
            <a:r>
              <a:rPr sz="1400" spc="5" dirty="0">
                <a:solidFill>
                  <a:srgbClr val="FFFFFF"/>
                </a:solidFill>
                <a:latin typeface="Calibri"/>
                <a:cs typeface="Calibri"/>
              </a:rPr>
              <a:t> </a:t>
            </a:r>
            <a:r>
              <a:rPr sz="1400" spc="-5" dirty="0">
                <a:solidFill>
                  <a:srgbClr val="FFFFFF"/>
                </a:solidFill>
                <a:latin typeface="Calibri"/>
                <a:cs typeface="Calibri"/>
              </a:rPr>
              <a:t>Konto</a:t>
            </a:r>
            <a:r>
              <a:rPr sz="1400" spc="10" dirty="0">
                <a:solidFill>
                  <a:srgbClr val="FFFFFF"/>
                </a:solidFill>
                <a:latin typeface="Calibri"/>
                <a:cs typeface="Calibri"/>
              </a:rPr>
              <a:t> </a:t>
            </a:r>
            <a:r>
              <a:rPr sz="1400" spc="-15" dirty="0">
                <a:solidFill>
                  <a:srgbClr val="FFFFFF"/>
                </a:solidFill>
                <a:latin typeface="Calibri"/>
                <a:cs typeface="Calibri"/>
              </a:rPr>
              <a:t>verifiziert</a:t>
            </a:r>
            <a:r>
              <a:rPr sz="1400" spc="-25" dirty="0">
                <a:solidFill>
                  <a:srgbClr val="FFFFFF"/>
                </a:solidFill>
                <a:latin typeface="Calibri"/>
                <a:cs typeface="Calibri"/>
              </a:rPr>
              <a:t> </a:t>
            </a:r>
            <a:r>
              <a:rPr sz="1400" spc="-5" dirty="0">
                <a:solidFill>
                  <a:srgbClr val="FFFFFF"/>
                </a:solidFill>
                <a:latin typeface="Calibri"/>
                <a:cs typeface="Calibri"/>
              </a:rPr>
              <a:t>wurde.</a:t>
            </a:r>
            <a:endParaRPr sz="1400" dirty="0">
              <a:latin typeface="Calibri"/>
              <a:cs typeface="Calibri"/>
            </a:endParaRPr>
          </a:p>
          <a:p>
            <a:pPr>
              <a:lnSpc>
                <a:spcPct val="100000"/>
              </a:lnSpc>
              <a:buClr>
                <a:srgbClr val="FFFFFF"/>
              </a:buClr>
              <a:buFont typeface="Wingdings"/>
              <a:buChar char=""/>
            </a:pPr>
            <a:endParaRPr sz="1400" dirty="0">
              <a:latin typeface="Calibri"/>
              <a:cs typeface="Calibri"/>
            </a:endParaRPr>
          </a:p>
          <a:p>
            <a:pPr marL="393700" marR="1437640" indent="-381000">
              <a:lnSpc>
                <a:spcPct val="100000"/>
              </a:lnSpc>
              <a:spcBef>
                <a:spcPts val="1135"/>
              </a:spcBef>
              <a:buFont typeface="Wingdings"/>
              <a:buChar char=""/>
              <a:tabLst>
                <a:tab pos="393065" algn="l"/>
                <a:tab pos="393700" algn="l"/>
              </a:tabLst>
            </a:pPr>
            <a:r>
              <a:rPr lang="de-AT" sz="1400" spc="-5" dirty="0">
                <a:solidFill>
                  <a:srgbClr val="FFFFFF"/>
                </a:solidFill>
                <a:latin typeface="Calibri"/>
                <a:cs typeface="Calibri"/>
              </a:rPr>
              <a:t>Etablierte</a:t>
            </a:r>
            <a:r>
              <a:rPr sz="1400" dirty="0">
                <a:solidFill>
                  <a:srgbClr val="FFFFFF"/>
                </a:solidFill>
                <a:latin typeface="Calibri"/>
                <a:cs typeface="Calibri"/>
              </a:rPr>
              <a:t> </a:t>
            </a:r>
            <a:r>
              <a:rPr sz="1400" spc="-5" dirty="0">
                <a:solidFill>
                  <a:srgbClr val="FFFFFF"/>
                </a:solidFill>
                <a:latin typeface="Calibri"/>
                <a:cs typeface="Calibri"/>
              </a:rPr>
              <a:t>Konten</a:t>
            </a:r>
            <a:r>
              <a:rPr sz="1400" dirty="0">
                <a:solidFill>
                  <a:srgbClr val="FFFFFF"/>
                </a:solidFill>
                <a:latin typeface="Calibri"/>
                <a:cs typeface="Calibri"/>
              </a:rPr>
              <a:t> in</a:t>
            </a:r>
            <a:r>
              <a:rPr sz="1400" spc="-5" dirty="0">
                <a:solidFill>
                  <a:srgbClr val="FFFFFF"/>
                </a:solidFill>
                <a:latin typeface="Calibri"/>
                <a:cs typeface="Calibri"/>
              </a:rPr>
              <a:t> </a:t>
            </a:r>
            <a:r>
              <a:rPr sz="1400" spc="-5" dirty="0" err="1">
                <a:solidFill>
                  <a:srgbClr val="FFFFFF"/>
                </a:solidFill>
                <a:latin typeface="Calibri"/>
                <a:cs typeface="Calibri"/>
              </a:rPr>
              <a:t>sozialen</a:t>
            </a:r>
            <a:r>
              <a:rPr sz="1400" spc="-5" dirty="0">
                <a:solidFill>
                  <a:srgbClr val="FFFFFF"/>
                </a:solidFill>
                <a:latin typeface="Calibri"/>
                <a:cs typeface="Calibri"/>
              </a:rPr>
              <a:t> </a:t>
            </a:r>
            <a:r>
              <a:rPr sz="1400" spc="-5" dirty="0" err="1">
                <a:solidFill>
                  <a:srgbClr val="FFFFFF"/>
                </a:solidFill>
                <a:latin typeface="Calibri"/>
                <a:cs typeface="Calibri"/>
              </a:rPr>
              <a:t>Medien</a:t>
            </a:r>
            <a:r>
              <a:rPr lang="de-AT" sz="1400" spc="-5" dirty="0">
                <a:solidFill>
                  <a:srgbClr val="FFFFFF"/>
                </a:solidFill>
                <a:latin typeface="Calibri"/>
                <a:cs typeface="Calibri"/>
              </a:rPr>
              <a:t> </a:t>
            </a:r>
            <a:r>
              <a:rPr sz="1400" spc="-5" dirty="0" err="1">
                <a:solidFill>
                  <a:srgbClr val="FFFFFF"/>
                </a:solidFill>
                <a:latin typeface="Calibri"/>
                <a:cs typeface="Calibri"/>
              </a:rPr>
              <a:t>werden</a:t>
            </a:r>
            <a:r>
              <a:rPr sz="1400" spc="-5" dirty="0">
                <a:solidFill>
                  <a:srgbClr val="FFFFFF"/>
                </a:solidFill>
                <a:latin typeface="Calibri"/>
                <a:cs typeface="Calibri"/>
              </a:rPr>
              <a:t> oft aus </a:t>
            </a:r>
            <a:r>
              <a:rPr sz="1400" spc="-305" dirty="0">
                <a:solidFill>
                  <a:srgbClr val="FFFFFF"/>
                </a:solidFill>
                <a:latin typeface="Calibri"/>
                <a:cs typeface="Calibri"/>
              </a:rPr>
              <a:t> </a:t>
            </a:r>
            <a:r>
              <a:rPr sz="1400" spc="-5" dirty="0">
                <a:solidFill>
                  <a:srgbClr val="FFFFFF"/>
                </a:solidFill>
                <a:latin typeface="Calibri"/>
                <a:cs typeface="Calibri"/>
              </a:rPr>
              <a:t>Gründen</a:t>
            </a:r>
            <a:r>
              <a:rPr sz="1400" spc="-10" dirty="0">
                <a:solidFill>
                  <a:srgbClr val="FFFFFF"/>
                </a:solidFill>
                <a:latin typeface="Calibri"/>
                <a:cs typeface="Calibri"/>
              </a:rPr>
              <a:t> </a:t>
            </a:r>
            <a:r>
              <a:rPr sz="1400" dirty="0">
                <a:solidFill>
                  <a:srgbClr val="FFFFFF"/>
                </a:solidFill>
                <a:latin typeface="Calibri"/>
                <a:cs typeface="Calibri"/>
              </a:rPr>
              <a:t>der </a:t>
            </a:r>
            <a:r>
              <a:rPr sz="1400" spc="-5" dirty="0" err="1">
                <a:solidFill>
                  <a:srgbClr val="FFFFFF"/>
                </a:solidFill>
                <a:latin typeface="Calibri"/>
                <a:cs typeface="Calibri"/>
              </a:rPr>
              <a:t>Legitimität</a:t>
            </a:r>
            <a:r>
              <a:rPr lang="de-AT" sz="1400" spc="-5" dirty="0">
                <a:solidFill>
                  <a:srgbClr val="FFFFFF"/>
                </a:solidFill>
                <a:latin typeface="Calibri"/>
                <a:cs typeface="Calibri"/>
              </a:rPr>
              <a:t> </a:t>
            </a:r>
            <a:r>
              <a:rPr sz="1400" spc="-5" dirty="0" err="1">
                <a:solidFill>
                  <a:srgbClr val="FFFFFF"/>
                </a:solidFill>
                <a:latin typeface="Calibri"/>
                <a:cs typeface="Calibri"/>
              </a:rPr>
              <a:t>verifiziert</a:t>
            </a:r>
            <a:r>
              <a:rPr sz="1400" spc="-5" dirty="0">
                <a:solidFill>
                  <a:srgbClr val="FFFFFF"/>
                </a:solidFill>
                <a:latin typeface="Calibri"/>
                <a:cs typeface="Calibri"/>
              </a:rPr>
              <a:t>.</a:t>
            </a:r>
            <a:endParaRPr sz="1400" dirty="0">
              <a:latin typeface="Calibri"/>
              <a:cs typeface="Calibri"/>
            </a:endParaRPr>
          </a:p>
        </p:txBody>
      </p:sp>
      <p:sp>
        <p:nvSpPr>
          <p:cNvPr id="5" name="object 5"/>
          <p:cNvSpPr/>
          <p:nvPr/>
        </p:nvSpPr>
        <p:spPr>
          <a:xfrm>
            <a:off x="8906764" y="4900421"/>
            <a:ext cx="138430" cy="5080"/>
          </a:xfrm>
          <a:custGeom>
            <a:avLst/>
            <a:gdLst/>
            <a:ahLst/>
            <a:cxnLst/>
            <a:rect l="l" t="t" r="r" b="b"/>
            <a:pathLst>
              <a:path w="138429" h="5079">
                <a:moveTo>
                  <a:pt x="137922" y="0"/>
                </a:moveTo>
                <a:lnTo>
                  <a:pt x="0" y="0"/>
                </a:lnTo>
                <a:lnTo>
                  <a:pt x="0" y="4571"/>
                </a:lnTo>
                <a:lnTo>
                  <a:pt x="137922" y="4571"/>
                </a:lnTo>
                <a:lnTo>
                  <a:pt x="137922" y="0"/>
                </a:lnTo>
                <a:close/>
              </a:path>
            </a:pathLst>
          </a:custGeom>
          <a:solidFill>
            <a:srgbClr val="FFFFFF"/>
          </a:solidFill>
        </p:spPr>
        <p:txBody>
          <a:bodyPr wrap="square" lIns="0" tIns="0" rIns="0" bIns="0" rtlCol="0"/>
          <a:lstStyle/>
          <a:p>
            <a:endParaRPr/>
          </a:p>
        </p:txBody>
      </p:sp>
      <p:sp>
        <p:nvSpPr>
          <p:cNvPr id="6" name="object 6"/>
          <p:cNvSpPr txBox="1"/>
          <p:nvPr/>
        </p:nvSpPr>
        <p:spPr>
          <a:xfrm>
            <a:off x="7587995" y="4817617"/>
            <a:ext cx="1470025" cy="177165"/>
          </a:xfrm>
          <a:prstGeom prst="rect">
            <a:avLst/>
          </a:prstGeom>
        </p:spPr>
        <p:txBody>
          <a:bodyPr vert="horz" wrap="square" lIns="0" tIns="12065" rIns="0" bIns="0" rtlCol="0">
            <a:spAutoFit/>
          </a:bodyPr>
          <a:lstStyle/>
          <a:p>
            <a:pPr marL="12700" marR="5080">
              <a:lnSpc>
                <a:spcPct val="100000"/>
              </a:lnSpc>
              <a:spcBef>
                <a:spcPts val="95"/>
              </a:spcBef>
            </a:pPr>
            <a:r>
              <a:rPr sz="500" spc="-15" dirty="0">
                <a:latin typeface="Arial MT"/>
                <a:cs typeface="Arial MT"/>
                <a:hlinkClick r:id="rId3"/>
              </a:rPr>
              <a:t>Bildquelle:</a:t>
            </a:r>
            <a:r>
              <a:rPr sz="500" dirty="0">
                <a:latin typeface="Arial MT"/>
                <a:cs typeface="Arial MT"/>
                <a:hlinkClick r:id="rId3"/>
              </a:rPr>
              <a:t> </a:t>
            </a:r>
            <a:r>
              <a:rPr sz="500" u="sng" spc="-15" dirty="0">
                <a:solidFill>
                  <a:srgbClr val="FFFFFF"/>
                </a:solidFill>
                <a:uFill>
                  <a:solidFill>
                    <a:srgbClr val="FFFFFF"/>
                  </a:solidFill>
                </a:uFill>
                <a:latin typeface="Arial MT"/>
                <a:cs typeface="Arial MT"/>
                <a:hlinkClick r:id="rId3"/>
              </a:rPr>
              <a:t>https</a:t>
            </a:r>
            <a:r>
              <a:rPr sz="500" spc="-15" dirty="0">
                <a:solidFill>
                  <a:srgbClr val="FFFFFF"/>
                </a:solidFill>
                <a:latin typeface="Arial MT"/>
                <a:cs typeface="Arial MT"/>
                <a:hlinkClick r:id="rId3"/>
              </a:rPr>
              <a:t>://help.twitter.com/en/managing-</a:t>
            </a:r>
            <a:r>
              <a:rPr sz="500" spc="5" dirty="0">
                <a:solidFill>
                  <a:srgbClr val="FFFFFF"/>
                </a:solidFill>
                <a:latin typeface="Arial MT"/>
                <a:cs typeface="Arial MT"/>
                <a:hlinkClick r:id="rId3"/>
              </a:rPr>
              <a:t> </a:t>
            </a:r>
            <a:r>
              <a:rPr sz="500" spc="-15" dirty="0">
                <a:solidFill>
                  <a:srgbClr val="FFFFFF"/>
                </a:solidFill>
                <a:latin typeface="Arial MT"/>
                <a:cs typeface="Arial MT"/>
                <a:hlinkClick r:id="rId3"/>
              </a:rPr>
              <a:t>your- </a:t>
            </a:r>
            <a:r>
              <a:rPr sz="500" spc="-10" dirty="0">
                <a:solidFill>
                  <a:srgbClr val="FFFFFF"/>
                </a:solidFill>
                <a:latin typeface="Arial MT"/>
                <a:cs typeface="Arial MT"/>
              </a:rPr>
              <a:t> </a:t>
            </a:r>
            <a:r>
              <a:rPr sz="500" u="sng" spc="-15" dirty="0">
                <a:solidFill>
                  <a:srgbClr val="FFFFFF"/>
                </a:solidFill>
                <a:uFill>
                  <a:solidFill>
                    <a:srgbClr val="FFFFFF"/>
                  </a:solidFill>
                </a:uFill>
                <a:latin typeface="Arial MT"/>
                <a:cs typeface="Arial MT"/>
                <a:hlinkClick r:id="rId3"/>
              </a:rPr>
              <a:t>account/about-twitter-verified-account</a:t>
            </a:r>
            <a:r>
              <a:rPr sz="500" spc="-15" dirty="0">
                <a:solidFill>
                  <a:srgbClr val="FFFFFF"/>
                </a:solidFill>
                <a:latin typeface="Arial MT"/>
                <a:cs typeface="Arial MT"/>
                <a:hlinkClick r:id="rId3"/>
              </a:rPr>
              <a:t>s</a:t>
            </a:r>
            <a:endParaRPr sz="500">
              <a:latin typeface="Arial MT"/>
              <a:cs typeface="Arial MT"/>
            </a:endParaRPr>
          </a:p>
        </p:txBody>
      </p:sp>
      <p:grpSp>
        <p:nvGrpSpPr>
          <p:cNvPr id="7" name="object 7"/>
          <p:cNvGrpSpPr/>
          <p:nvPr/>
        </p:nvGrpSpPr>
        <p:grpSpPr>
          <a:xfrm>
            <a:off x="182879" y="88900"/>
            <a:ext cx="8822055" cy="853440"/>
            <a:chOff x="182879" y="88900"/>
            <a:chExt cx="8822055" cy="853440"/>
          </a:xfrm>
        </p:grpSpPr>
        <p:pic>
          <p:nvPicPr>
            <p:cNvPr id="8" name="object 8"/>
            <p:cNvPicPr/>
            <p:nvPr/>
          </p:nvPicPr>
          <p:blipFill>
            <a:blip r:embed="rId4" cstate="print"/>
            <a:stretch>
              <a:fillRect/>
            </a:stretch>
          </p:blipFill>
          <p:spPr>
            <a:xfrm>
              <a:off x="182879" y="112141"/>
              <a:ext cx="1708658" cy="470535"/>
            </a:xfrm>
            <a:prstGeom prst="rect">
              <a:avLst/>
            </a:prstGeom>
          </p:spPr>
        </p:pic>
        <p:sp>
          <p:nvSpPr>
            <p:cNvPr id="9" name="object 9"/>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5" cstate="print"/>
            <a:stretch>
              <a:fillRect/>
            </a:stretch>
          </p:blipFill>
          <p:spPr>
            <a:xfrm>
              <a:off x="8195945" y="212725"/>
              <a:ext cx="765175" cy="608329"/>
            </a:xfrm>
            <a:prstGeom prst="rect">
              <a:avLst/>
            </a:prstGeom>
          </p:spPr>
        </p:pic>
      </p:grpSp>
      <p:grpSp>
        <p:nvGrpSpPr>
          <p:cNvPr id="11" name="object 11"/>
          <p:cNvGrpSpPr/>
          <p:nvPr/>
        </p:nvGrpSpPr>
        <p:grpSpPr>
          <a:xfrm>
            <a:off x="5397500" y="1590039"/>
            <a:ext cx="3402329" cy="2260600"/>
            <a:chOff x="5397500" y="1590039"/>
            <a:chExt cx="3402329" cy="2260600"/>
          </a:xfrm>
        </p:grpSpPr>
        <p:pic>
          <p:nvPicPr>
            <p:cNvPr id="12" name="object 12"/>
            <p:cNvPicPr/>
            <p:nvPr/>
          </p:nvPicPr>
          <p:blipFill>
            <a:blip r:embed="rId6" cstate="print"/>
            <a:stretch>
              <a:fillRect/>
            </a:stretch>
          </p:blipFill>
          <p:spPr>
            <a:xfrm>
              <a:off x="6539230" y="1590039"/>
              <a:ext cx="2260600" cy="2260600"/>
            </a:xfrm>
            <a:prstGeom prst="rect">
              <a:avLst/>
            </a:prstGeom>
          </p:spPr>
        </p:pic>
        <p:pic>
          <p:nvPicPr>
            <p:cNvPr id="13" name="object 13"/>
            <p:cNvPicPr/>
            <p:nvPr/>
          </p:nvPicPr>
          <p:blipFill>
            <a:blip r:embed="rId7" cstate="print"/>
            <a:stretch>
              <a:fillRect/>
            </a:stretch>
          </p:blipFill>
          <p:spPr>
            <a:xfrm>
              <a:off x="5397500" y="2437129"/>
              <a:ext cx="1239520" cy="311150"/>
            </a:xfrm>
            <a:prstGeom prst="rect">
              <a:avLst/>
            </a:prstGeom>
          </p:spPr>
        </p:pic>
        <p:sp>
          <p:nvSpPr>
            <p:cNvPr id="14" name="object 14"/>
            <p:cNvSpPr/>
            <p:nvPr/>
          </p:nvSpPr>
          <p:spPr>
            <a:xfrm>
              <a:off x="5441315" y="2515234"/>
              <a:ext cx="1042669" cy="114300"/>
            </a:xfrm>
            <a:custGeom>
              <a:avLst/>
              <a:gdLst/>
              <a:ahLst/>
              <a:cxnLst/>
              <a:rect l="l" t="t" r="r" b="b"/>
              <a:pathLst>
                <a:path w="1042670" h="114300">
                  <a:moveTo>
                    <a:pt x="928369" y="0"/>
                  </a:moveTo>
                  <a:lnTo>
                    <a:pt x="928369" y="114300"/>
                  </a:lnTo>
                  <a:lnTo>
                    <a:pt x="1004569" y="76200"/>
                  </a:lnTo>
                  <a:lnTo>
                    <a:pt x="947419" y="76200"/>
                  </a:lnTo>
                  <a:lnTo>
                    <a:pt x="947419" y="38100"/>
                  </a:lnTo>
                  <a:lnTo>
                    <a:pt x="1004569" y="38100"/>
                  </a:lnTo>
                  <a:lnTo>
                    <a:pt x="928369" y="0"/>
                  </a:lnTo>
                  <a:close/>
                </a:path>
                <a:path w="1042670" h="114300">
                  <a:moveTo>
                    <a:pt x="928369" y="38100"/>
                  </a:moveTo>
                  <a:lnTo>
                    <a:pt x="0" y="38100"/>
                  </a:lnTo>
                  <a:lnTo>
                    <a:pt x="0" y="76200"/>
                  </a:lnTo>
                  <a:lnTo>
                    <a:pt x="928369" y="76200"/>
                  </a:lnTo>
                  <a:lnTo>
                    <a:pt x="928369" y="38100"/>
                  </a:lnTo>
                  <a:close/>
                </a:path>
                <a:path w="1042670" h="114300">
                  <a:moveTo>
                    <a:pt x="1004569" y="38100"/>
                  </a:moveTo>
                  <a:lnTo>
                    <a:pt x="947419" y="38100"/>
                  </a:lnTo>
                  <a:lnTo>
                    <a:pt x="947419" y="76200"/>
                  </a:lnTo>
                  <a:lnTo>
                    <a:pt x="1004569" y="76200"/>
                  </a:lnTo>
                  <a:lnTo>
                    <a:pt x="1042669" y="57150"/>
                  </a:lnTo>
                  <a:lnTo>
                    <a:pt x="1004569" y="38100"/>
                  </a:lnTo>
                  <a:close/>
                </a:path>
              </a:pathLst>
            </a:custGeom>
            <a:solidFill>
              <a:srgbClr val="FFFFFF"/>
            </a:solidFill>
          </p:spPr>
          <p:txBody>
            <a:bodyPr wrap="square" lIns="0" tIns="0" rIns="0" bIns="0" rtlCol="0"/>
            <a:lstStyle/>
            <a:p>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915157" y="789940"/>
            <a:ext cx="2905125" cy="299720"/>
          </a:xfrm>
          <a:prstGeom prst="rect">
            <a:avLst/>
          </a:prstGeom>
        </p:spPr>
        <p:txBody>
          <a:bodyPr vert="horz" wrap="square" lIns="0" tIns="12700" rIns="0" bIns="0" rtlCol="0">
            <a:spAutoFit/>
          </a:bodyPr>
          <a:lstStyle/>
          <a:p>
            <a:pPr marL="12700">
              <a:lnSpc>
                <a:spcPct val="100000"/>
              </a:lnSpc>
              <a:spcBef>
                <a:spcPts val="100"/>
              </a:spcBef>
            </a:pPr>
            <a:r>
              <a:rPr dirty="0"/>
              <a:t>SOCIAL</a:t>
            </a:r>
            <a:r>
              <a:rPr spc="-35" dirty="0"/>
              <a:t> </a:t>
            </a:r>
            <a:r>
              <a:rPr spc="-5" dirty="0"/>
              <a:t>MEDIA</a:t>
            </a:r>
            <a:r>
              <a:rPr spc="-40" dirty="0"/>
              <a:t> </a:t>
            </a:r>
            <a:r>
              <a:rPr spc="-15" dirty="0"/>
              <a:t>VERIFIZIERUNG</a:t>
            </a:r>
          </a:p>
        </p:txBody>
      </p:sp>
      <p:sp>
        <p:nvSpPr>
          <p:cNvPr id="4" name="object 4"/>
          <p:cNvSpPr txBox="1"/>
          <p:nvPr/>
        </p:nvSpPr>
        <p:spPr>
          <a:xfrm>
            <a:off x="1053338" y="1622806"/>
            <a:ext cx="5970270" cy="1520288"/>
          </a:xfrm>
          <a:prstGeom prst="rect">
            <a:avLst/>
          </a:prstGeom>
        </p:spPr>
        <p:txBody>
          <a:bodyPr vert="horz" wrap="square" lIns="0" tIns="12065" rIns="0" bIns="0" rtlCol="0">
            <a:spAutoFit/>
          </a:bodyPr>
          <a:lstStyle/>
          <a:p>
            <a:pPr marL="12700" marR="603250">
              <a:lnSpc>
                <a:spcPct val="100000"/>
              </a:lnSpc>
              <a:spcBef>
                <a:spcPts val="95"/>
              </a:spcBef>
            </a:pPr>
            <a:r>
              <a:rPr lang="de-DE" sz="1400" spc="-5" dirty="0">
                <a:solidFill>
                  <a:srgbClr val="FFFFFF"/>
                </a:solidFill>
                <a:latin typeface="Calibri"/>
                <a:cs typeface="Calibri"/>
              </a:rPr>
              <a:t>Damit diese Konten verifiziert werden und ein Echtheitsmerkmal erhalten, müssen diese sozialen Medienkonten: </a:t>
            </a:r>
          </a:p>
          <a:p>
            <a:pPr marL="850900" marR="278765" indent="-382270">
              <a:buFont typeface="Courier New"/>
              <a:buChar char="o"/>
              <a:tabLst>
                <a:tab pos="850900" algn="l"/>
                <a:tab pos="851535" algn="l"/>
              </a:tabLst>
            </a:pPr>
            <a:r>
              <a:rPr lang="de-DE" sz="1400" spc="-10" dirty="0">
                <a:solidFill>
                  <a:srgbClr val="FFFFFF"/>
                </a:solidFill>
                <a:cs typeface="Calibri"/>
              </a:rPr>
              <a:t>Sich an</a:t>
            </a:r>
            <a:r>
              <a:rPr lang="de-DE" sz="1400" spc="5" dirty="0">
                <a:solidFill>
                  <a:srgbClr val="FFFFFF"/>
                </a:solidFill>
                <a:cs typeface="Calibri"/>
              </a:rPr>
              <a:t> </a:t>
            </a:r>
            <a:r>
              <a:rPr lang="de-DE" sz="1400" spc="-10" dirty="0">
                <a:solidFill>
                  <a:srgbClr val="FFFFFF"/>
                </a:solidFill>
                <a:cs typeface="Calibri"/>
              </a:rPr>
              <a:t>die</a:t>
            </a:r>
            <a:r>
              <a:rPr lang="de-DE" sz="1400" spc="5" dirty="0">
                <a:solidFill>
                  <a:srgbClr val="FFFFFF"/>
                </a:solidFill>
                <a:cs typeface="Calibri"/>
              </a:rPr>
              <a:t> </a:t>
            </a:r>
            <a:r>
              <a:rPr lang="de-DE" sz="1400" spc="-5" dirty="0">
                <a:solidFill>
                  <a:srgbClr val="FFFFFF"/>
                </a:solidFill>
                <a:cs typeface="Calibri"/>
              </a:rPr>
              <a:t>Nutzungsbedingungen der</a:t>
            </a:r>
            <a:r>
              <a:rPr lang="de-DE" sz="1400" dirty="0">
                <a:solidFill>
                  <a:srgbClr val="FFFFFF"/>
                </a:solidFill>
                <a:cs typeface="Calibri"/>
              </a:rPr>
              <a:t> </a:t>
            </a:r>
            <a:r>
              <a:rPr lang="de-DE" sz="1400" spc="-5" dirty="0">
                <a:solidFill>
                  <a:srgbClr val="FFFFFF"/>
                </a:solidFill>
                <a:cs typeface="Calibri"/>
              </a:rPr>
              <a:t>sozialen Medienplattform halten</a:t>
            </a:r>
            <a:endParaRPr lang="de-DE" sz="1400" dirty="0">
              <a:cs typeface="Calibri"/>
            </a:endParaRPr>
          </a:p>
          <a:p>
            <a:pPr marL="850900" marR="278765" indent="-382270">
              <a:buFont typeface="Courier New"/>
              <a:buChar char="o"/>
              <a:tabLst>
                <a:tab pos="850900" algn="l"/>
                <a:tab pos="851535" algn="l"/>
              </a:tabLst>
            </a:pPr>
            <a:r>
              <a:rPr lang="de-DE" sz="1400" spc="-5" dirty="0">
                <a:solidFill>
                  <a:srgbClr val="FFFFFF"/>
                </a:solidFill>
                <a:cs typeface="Calibri"/>
              </a:rPr>
              <a:t>Eine vollständige</a:t>
            </a:r>
            <a:r>
              <a:rPr lang="de-DE" sz="1400" dirty="0">
                <a:solidFill>
                  <a:srgbClr val="FFFFFF"/>
                </a:solidFill>
                <a:cs typeface="Calibri"/>
              </a:rPr>
              <a:t> </a:t>
            </a:r>
            <a:r>
              <a:rPr lang="de-DE" sz="1400" spc="-5" dirty="0" err="1">
                <a:solidFill>
                  <a:srgbClr val="FFFFFF"/>
                </a:solidFill>
                <a:cs typeface="Calibri"/>
              </a:rPr>
              <a:t>Social</a:t>
            </a:r>
            <a:r>
              <a:rPr lang="de-DE" sz="1400" dirty="0">
                <a:solidFill>
                  <a:srgbClr val="FFFFFF"/>
                </a:solidFill>
                <a:cs typeface="Calibri"/>
              </a:rPr>
              <a:t> Media-Seite </a:t>
            </a:r>
            <a:r>
              <a:rPr lang="de-DE" sz="1400" spc="-5" dirty="0">
                <a:solidFill>
                  <a:srgbClr val="FFFFFF"/>
                </a:solidFill>
                <a:cs typeface="Calibri"/>
              </a:rPr>
              <a:t>(Profilfoto,</a:t>
            </a:r>
            <a:r>
              <a:rPr lang="de-DE" sz="1400" spc="15" dirty="0">
                <a:solidFill>
                  <a:srgbClr val="FFFFFF"/>
                </a:solidFill>
                <a:cs typeface="Calibri"/>
              </a:rPr>
              <a:t> Titel</a:t>
            </a:r>
            <a:r>
              <a:rPr lang="de-DE" sz="1400" spc="-15" dirty="0">
                <a:solidFill>
                  <a:srgbClr val="FFFFFF"/>
                </a:solidFill>
                <a:cs typeface="Calibri"/>
              </a:rPr>
              <a:t>foto, </a:t>
            </a:r>
            <a:r>
              <a:rPr lang="de-DE" sz="1400" spc="-300" dirty="0">
                <a:solidFill>
                  <a:srgbClr val="FFFFFF"/>
                </a:solidFill>
                <a:cs typeface="Calibri"/>
              </a:rPr>
              <a:t> </a:t>
            </a:r>
            <a:r>
              <a:rPr lang="de-DE" sz="1400" spc="-5" dirty="0">
                <a:solidFill>
                  <a:srgbClr val="FFFFFF"/>
                </a:solidFill>
                <a:cs typeface="Calibri"/>
              </a:rPr>
              <a:t>Name</a:t>
            </a:r>
            <a:r>
              <a:rPr lang="de-DE" sz="1400" dirty="0">
                <a:solidFill>
                  <a:srgbClr val="FFFFFF"/>
                </a:solidFill>
                <a:cs typeface="Calibri"/>
              </a:rPr>
              <a:t> </a:t>
            </a:r>
            <a:r>
              <a:rPr lang="de-DE" sz="1400" spc="-5" dirty="0">
                <a:solidFill>
                  <a:srgbClr val="FFFFFF"/>
                </a:solidFill>
                <a:cs typeface="Calibri"/>
              </a:rPr>
              <a:t>und</a:t>
            </a:r>
            <a:r>
              <a:rPr lang="de-DE" sz="1400" dirty="0">
                <a:solidFill>
                  <a:srgbClr val="FFFFFF"/>
                </a:solidFill>
                <a:cs typeface="Calibri"/>
              </a:rPr>
              <a:t> </a:t>
            </a:r>
            <a:r>
              <a:rPr lang="de-DE" sz="1400" spc="-10" dirty="0">
                <a:solidFill>
                  <a:srgbClr val="FFFFFF"/>
                </a:solidFill>
                <a:cs typeface="Calibri"/>
              </a:rPr>
              <a:t>Inhalt</a:t>
            </a:r>
            <a:r>
              <a:rPr lang="de-DE" sz="1400" spc="-15" dirty="0">
                <a:solidFill>
                  <a:srgbClr val="FFFFFF"/>
                </a:solidFill>
                <a:cs typeface="Calibri"/>
              </a:rPr>
              <a:t> der</a:t>
            </a:r>
            <a:r>
              <a:rPr lang="de-DE" sz="1400" spc="-20" dirty="0">
                <a:solidFill>
                  <a:srgbClr val="FFFFFF"/>
                </a:solidFill>
                <a:cs typeface="Calibri"/>
              </a:rPr>
              <a:t> </a:t>
            </a:r>
            <a:r>
              <a:rPr lang="de-DE" sz="1400" spc="-5" dirty="0">
                <a:solidFill>
                  <a:srgbClr val="FFFFFF"/>
                </a:solidFill>
                <a:cs typeface="Calibri"/>
              </a:rPr>
              <a:t>entsprechenden</a:t>
            </a:r>
            <a:r>
              <a:rPr lang="de-DE" sz="1400" dirty="0">
                <a:solidFill>
                  <a:srgbClr val="FFFFFF"/>
                </a:solidFill>
                <a:cs typeface="Calibri"/>
              </a:rPr>
              <a:t> </a:t>
            </a:r>
            <a:r>
              <a:rPr lang="de-DE" sz="1400" spc="-5" dirty="0">
                <a:solidFill>
                  <a:srgbClr val="FFFFFF"/>
                </a:solidFill>
                <a:cs typeface="Calibri"/>
              </a:rPr>
              <a:t>Seite) haben</a:t>
            </a:r>
            <a:endParaRPr sz="1400" dirty="0">
              <a:latin typeface="Calibri"/>
              <a:cs typeface="Calibri"/>
            </a:endParaRPr>
          </a:p>
          <a:p>
            <a:pPr marL="850900" indent="-382905">
              <a:lnSpc>
                <a:spcPct val="100000"/>
              </a:lnSpc>
              <a:spcBef>
                <a:spcPts val="30"/>
              </a:spcBef>
              <a:buFont typeface="Courier New"/>
              <a:buChar char="o"/>
              <a:tabLst>
                <a:tab pos="850900" algn="l"/>
                <a:tab pos="851535" algn="l"/>
              </a:tabLst>
            </a:pPr>
            <a:r>
              <a:rPr lang="de-AT" sz="1400" spc="-10" dirty="0">
                <a:solidFill>
                  <a:srgbClr val="FFFFFF"/>
                </a:solidFill>
                <a:latin typeface="Calibri"/>
                <a:cs typeface="Calibri"/>
              </a:rPr>
              <a:t>E</a:t>
            </a:r>
            <a:r>
              <a:rPr sz="1400" spc="-5" dirty="0" err="1">
                <a:solidFill>
                  <a:srgbClr val="FFFFFF"/>
                </a:solidFill>
                <a:latin typeface="Calibri"/>
                <a:cs typeface="Calibri"/>
              </a:rPr>
              <a:t>ine</a:t>
            </a:r>
            <a:r>
              <a:rPr sz="1400" spc="5" dirty="0">
                <a:solidFill>
                  <a:srgbClr val="FFFFFF"/>
                </a:solidFill>
                <a:latin typeface="Calibri"/>
                <a:cs typeface="Calibri"/>
              </a:rPr>
              <a:t> </a:t>
            </a:r>
            <a:r>
              <a:rPr sz="1400" spc="-15" dirty="0">
                <a:solidFill>
                  <a:srgbClr val="FFFFFF"/>
                </a:solidFill>
                <a:latin typeface="Calibri"/>
                <a:cs typeface="Calibri"/>
              </a:rPr>
              <a:t>Follow-</a:t>
            </a:r>
            <a:r>
              <a:rPr sz="1400" spc="-15" dirty="0" err="1">
                <a:solidFill>
                  <a:srgbClr val="FFFFFF"/>
                </a:solidFill>
                <a:latin typeface="Calibri"/>
                <a:cs typeface="Calibri"/>
              </a:rPr>
              <a:t>Funktion</a:t>
            </a:r>
            <a:r>
              <a:rPr lang="de-AT" sz="1400" spc="-15" dirty="0">
                <a:solidFill>
                  <a:srgbClr val="FFFFFF"/>
                </a:solidFill>
                <a:latin typeface="Calibri"/>
                <a:cs typeface="Calibri"/>
              </a:rPr>
              <a:t> haben</a:t>
            </a:r>
            <a:endParaRPr sz="1400" dirty="0">
              <a:latin typeface="Calibri"/>
              <a:cs typeface="Calibri"/>
            </a:endParaRPr>
          </a:p>
        </p:txBody>
      </p:sp>
      <p:grpSp>
        <p:nvGrpSpPr>
          <p:cNvPr id="5" name="object 5"/>
          <p:cNvGrpSpPr/>
          <p:nvPr/>
        </p:nvGrpSpPr>
        <p:grpSpPr>
          <a:xfrm>
            <a:off x="182879" y="88900"/>
            <a:ext cx="8822055" cy="4926330"/>
            <a:chOff x="182879" y="88900"/>
            <a:chExt cx="8822055" cy="4926330"/>
          </a:xfrm>
        </p:grpSpPr>
        <p:pic>
          <p:nvPicPr>
            <p:cNvPr id="6" name="object 6"/>
            <p:cNvPicPr/>
            <p:nvPr/>
          </p:nvPicPr>
          <p:blipFill>
            <a:blip r:embed="rId3" cstate="print"/>
            <a:stretch>
              <a:fillRect/>
            </a:stretch>
          </p:blipFill>
          <p:spPr>
            <a:xfrm>
              <a:off x="182879" y="112775"/>
              <a:ext cx="1708658" cy="470153"/>
            </a:xfrm>
            <a:prstGeom prst="rect">
              <a:avLst/>
            </a:prstGeom>
          </p:spPr>
        </p:pic>
        <p:pic>
          <p:nvPicPr>
            <p:cNvPr id="7" name="object 7"/>
            <p:cNvPicPr/>
            <p:nvPr/>
          </p:nvPicPr>
          <p:blipFill>
            <a:blip r:embed="rId4" cstate="print"/>
            <a:stretch>
              <a:fillRect/>
            </a:stretch>
          </p:blipFill>
          <p:spPr>
            <a:xfrm>
              <a:off x="6101714" y="3643629"/>
              <a:ext cx="2744469" cy="1371473"/>
            </a:xfrm>
            <a:prstGeom prst="rect">
              <a:avLst/>
            </a:prstGeom>
          </p:spPr>
        </p:pic>
        <p:sp>
          <p:nvSpPr>
            <p:cNvPr id="8" name="object 8"/>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9" name="object 9"/>
            <p:cNvPicPr/>
            <p:nvPr/>
          </p:nvPicPr>
          <p:blipFill>
            <a:blip r:embed="rId5" cstate="print"/>
            <a:stretch>
              <a:fillRect/>
            </a:stretch>
          </p:blipFill>
          <p:spPr>
            <a:xfrm>
              <a:off x="8195945" y="212089"/>
              <a:ext cx="765175" cy="608329"/>
            </a:xfrm>
            <a:prstGeom prst="rect">
              <a:avLst/>
            </a:prstGeom>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3082035" y="661923"/>
            <a:ext cx="2905125" cy="299720"/>
          </a:xfrm>
          <a:prstGeom prst="rect">
            <a:avLst/>
          </a:prstGeom>
        </p:spPr>
        <p:txBody>
          <a:bodyPr vert="horz" wrap="square" lIns="0" tIns="12700" rIns="0" bIns="0" rtlCol="0">
            <a:spAutoFit/>
          </a:bodyPr>
          <a:lstStyle/>
          <a:p>
            <a:pPr marL="12700">
              <a:lnSpc>
                <a:spcPct val="100000"/>
              </a:lnSpc>
              <a:spcBef>
                <a:spcPts val="100"/>
              </a:spcBef>
            </a:pPr>
            <a:r>
              <a:rPr dirty="0"/>
              <a:t>SOCIAL</a:t>
            </a:r>
            <a:r>
              <a:rPr spc="-35" dirty="0"/>
              <a:t> </a:t>
            </a:r>
            <a:r>
              <a:rPr spc="-5" dirty="0"/>
              <a:t>MEDIA</a:t>
            </a:r>
            <a:r>
              <a:rPr spc="-40" dirty="0"/>
              <a:t> </a:t>
            </a:r>
            <a:r>
              <a:rPr spc="-15" dirty="0"/>
              <a:t>VERIFIZIERUNG</a:t>
            </a:r>
          </a:p>
        </p:txBody>
      </p:sp>
      <p:sp>
        <p:nvSpPr>
          <p:cNvPr id="4" name="object 4"/>
          <p:cNvSpPr txBox="1"/>
          <p:nvPr/>
        </p:nvSpPr>
        <p:spPr>
          <a:xfrm>
            <a:off x="1938273" y="1586992"/>
            <a:ext cx="5201285" cy="1590179"/>
          </a:xfrm>
          <a:prstGeom prst="rect">
            <a:avLst/>
          </a:prstGeom>
        </p:spPr>
        <p:txBody>
          <a:bodyPr vert="horz" wrap="square" lIns="0" tIns="12700" rIns="0" bIns="0" rtlCol="0">
            <a:spAutoFit/>
          </a:bodyPr>
          <a:lstStyle/>
          <a:p>
            <a:pPr marL="12700" marR="14604">
              <a:lnSpc>
                <a:spcPct val="100000"/>
              </a:lnSpc>
              <a:spcBef>
                <a:spcPts val="100"/>
              </a:spcBef>
            </a:pPr>
            <a:r>
              <a:rPr sz="1400" dirty="0">
                <a:solidFill>
                  <a:srgbClr val="FFFFFF"/>
                </a:solidFill>
                <a:latin typeface="Calibri"/>
                <a:cs typeface="Calibri"/>
              </a:rPr>
              <a:t>Konten </a:t>
            </a:r>
            <a:r>
              <a:rPr sz="1400" spc="-5" dirty="0">
                <a:solidFill>
                  <a:srgbClr val="FFFFFF"/>
                </a:solidFill>
                <a:latin typeface="Calibri"/>
                <a:cs typeface="Calibri"/>
              </a:rPr>
              <a:t>müssen</a:t>
            </a:r>
            <a:r>
              <a:rPr sz="1400" dirty="0">
                <a:solidFill>
                  <a:srgbClr val="FFFFFF"/>
                </a:solidFill>
                <a:latin typeface="Calibri"/>
                <a:cs typeface="Calibri"/>
              </a:rPr>
              <a:t> außerdem</a:t>
            </a:r>
            <a:r>
              <a:rPr sz="1400" spc="-15" dirty="0">
                <a:solidFill>
                  <a:srgbClr val="FFFFFF"/>
                </a:solidFill>
                <a:latin typeface="Calibri"/>
                <a:cs typeface="Calibri"/>
              </a:rPr>
              <a:t> </a:t>
            </a:r>
            <a:r>
              <a:rPr sz="1400" spc="-5" dirty="0">
                <a:solidFill>
                  <a:srgbClr val="FFFFFF"/>
                </a:solidFill>
                <a:latin typeface="Calibri"/>
                <a:cs typeface="Calibri"/>
              </a:rPr>
              <a:t>Folgendes</a:t>
            </a:r>
            <a:r>
              <a:rPr sz="1400" spc="5" dirty="0">
                <a:solidFill>
                  <a:srgbClr val="FFFFFF"/>
                </a:solidFill>
                <a:latin typeface="Calibri"/>
                <a:cs typeface="Calibri"/>
              </a:rPr>
              <a:t> </a:t>
            </a:r>
            <a:r>
              <a:rPr sz="1400" spc="-5" dirty="0">
                <a:solidFill>
                  <a:srgbClr val="FFFFFF"/>
                </a:solidFill>
                <a:latin typeface="Calibri"/>
                <a:cs typeface="Calibri"/>
              </a:rPr>
              <a:t>einreichen,</a:t>
            </a:r>
            <a:r>
              <a:rPr sz="1400" dirty="0">
                <a:solidFill>
                  <a:srgbClr val="FFFFFF"/>
                </a:solidFill>
                <a:latin typeface="Calibri"/>
                <a:cs typeface="Calibri"/>
              </a:rPr>
              <a:t> </a:t>
            </a:r>
            <a:r>
              <a:rPr sz="1400" spc="-5" dirty="0">
                <a:solidFill>
                  <a:srgbClr val="FFFFFF"/>
                </a:solidFill>
                <a:latin typeface="Calibri"/>
                <a:cs typeface="Calibri"/>
              </a:rPr>
              <a:t>um</a:t>
            </a:r>
            <a:r>
              <a:rPr sz="1400" spc="-10" dirty="0">
                <a:solidFill>
                  <a:srgbClr val="FFFFFF"/>
                </a:solidFill>
                <a:latin typeface="Calibri"/>
                <a:cs typeface="Calibri"/>
              </a:rPr>
              <a:t> </a:t>
            </a:r>
            <a:r>
              <a:rPr sz="1400" spc="-15" dirty="0">
                <a:solidFill>
                  <a:srgbClr val="FFFFFF"/>
                </a:solidFill>
                <a:latin typeface="Calibri"/>
                <a:cs typeface="Calibri"/>
              </a:rPr>
              <a:t>verifiziert </a:t>
            </a:r>
            <a:r>
              <a:rPr sz="1400" spc="-345" dirty="0">
                <a:solidFill>
                  <a:srgbClr val="FFFFFF"/>
                </a:solidFill>
                <a:latin typeface="Calibri"/>
                <a:cs typeface="Calibri"/>
              </a:rPr>
              <a:t> </a:t>
            </a:r>
            <a:r>
              <a:rPr sz="1400" spc="-5" dirty="0">
                <a:solidFill>
                  <a:srgbClr val="FFFFFF"/>
                </a:solidFill>
                <a:latin typeface="Calibri"/>
                <a:cs typeface="Calibri"/>
              </a:rPr>
              <a:t>zu</a:t>
            </a:r>
            <a:r>
              <a:rPr sz="1400" spc="-15" dirty="0">
                <a:solidFill>
                  <a:srgbClr val="FFFFFF"/>
                </a:solidFill>
                <a:latin typeface="Calibri"/>
                <a:cs typeface="Calibri"/>
              </a:rPr>
              <a:t> </a:t>
            </a:r>
            <a:r>
              <a:rPr sz="1400" dirty="0">
                <a:solidFill>
                  <a:srgbClr val="FFFFFF"/>
                </a:solidFill>
                <a:latin typeface="Calibri"/>
                <a:cs typeface="Calibri"/>
              </a:rPr>
              <a:t>werden:</a:t>
            </a:r>
            <a:endParaRPr sz="1400" dirty="0">
              <a:latin typeface="Calibri"/>
              <a:cs typeface="Calibri"/>
            </a:endParaRPr>
          </a:p>
          <a:p>
            <a:pPr marL="850900" indent="-382270">
              <a:lnSpc>
                <a:spcPts val="1664"/>
              </a:lnSpc>
              <a:buSzPct val="150000"/>
              <a:buFont typeface="Times New Roman"/>
              <a:buChar char="○"/>
              <a:tabLst>
                <a:tab pos="850265" algn="l"/>
                <a:tab pos="850900" algn="l"/>
              </a:tabLst>
            </a:pPr>
            <a:r>
              <a:rPr sz="1400" spc="-15" dirty="0">
                <a:solidFill>
                  <a:srgbClr val="FFFFFF"/>
                </a:solidFill>
                <a:latin typeface="Calibri"/>
                <a:cs typeface="Calibri"/>
              </a:rPr>
              <a:t>Foto-Identifikation</a:t>
            </a:r>
            <a:endParaRPr sz="1400" dirty="0">
              <a:latin typeface="Calibri"/>
              <a:cs typeface="Calibri"/>
            </a:endParaRPr>
          </a:p>
          <a:p>
            <a:pPr marL="850900" indent="-382270">
              <a:lnSpc>
                <a:spcPts val="1885"/>
              </a:lnSpc>
              <a:buSzPct val="150000"/>
              <a:buFont typeface="Times New Roman"/>
              <a:buChar char="○"/>
              <a:tabLst>
                <a:tab pos="850265" algn="l"/>
                <a:tab pos="850900" algn="l"/>
              </a:tabLst>
            </a:pPr>
            <a:r>
              <a:rPr sz="1400" spc="-5" dirty="0">
                <a:solidFill>
                  <a:srgbClr val="FFFFFF"/>
                </a:solidFill>
                <a:latin typeface="Calibri"/>
                <a:cs typeface="Calibri"/>
              </a:rPr>
              <a:t>Eine Erklärung,</a:t>
            </a:r>
            <a:r>
              <a:rPr sz="1400" dirty="0">
                <a:solidFill>
                  <a:srgbClr val="FFFFFF"/>
                </a:solidFill>
                <a:latin typeface="Calibri"/>
                <a:cs typeface="Calibri"/>
              </a:rPr>
              <a:t> warum </a:t>
            </a:r>
            <a:r>
              <a:rPr sz="1400" spc="-5" dirty="0">
                <a:solidFill>
                  <a:srgbClr val="FFFFFF"/>
                </a:solidFill>
                <a:latin typeface="Calibri"/>
                <a:cs typeface="Calibri"/>
              </a:rPr>
              <a:t>sie</a:t>
            </a:r>
            <a:r>
              <a:rPr sz="1400" spc="-10" dirty="0">
                <a:solidFill>
                  <a:srgbClr val="FFFFFF"/>
                </a:solidFill>
                <a:latin typeface="Calibri"/>
                <a:cs typeface="Calibri"/>
              </a:rPr>
              <a:t> </a:t>
            </a:r>
            <a:r>
              <a:rPr sz="1400" spc="-15" dirty="0">
                <a:solidFill>
                  <a:srgbClr val="FFFFFF"/>
                </a:solidFill>
                <a:latin typeface="Calibri"/>
                <a:cs typeface="Calibri"/>
              </a:rPr>
              <a:t>überprüft</a:t>
            </a:r>
            <a:r>
              <a:rPr sz="1400" spc="-30" dirty="0">
                <a:solidFill>
                  <a:srgbClr val="FFFFFF"/>
                </a:solidFill>
                <a:latin typeface="Calibri"/>
                <a:cs typeface="Calibri"/>
              </a:rPr>
              <a:t> </a:t>
            </a:r>
            <a:r>
              <a:rPr sz="1400" dirty="0">
                <a:solidFill>
                  <a:srgbClr val="FFFFFF"/>
                </a:solidFill>
                <a:latin typeface="Calibri"/>
                <a:cs typeface="Calibri"/>
              </a:rPr>
              <a:t>werden </a:t>
            </a:r>
            <a:r>
              <a:rPr sz="1400" spc="-5" dirty="0">
                <a:solidFill>
                  <a:srgbClr val="FFFFFF"/>
                </a:solidFill>
                <a:latin typeface="Calibri"/>
                <a:cs typeface="Calibri"/>
              </a:rPr>
              <a:t>sollten</a:t>
            </a:r>
            <a:endParaRPr sz="1400" dirty="0">
              <a:latin typeface="Calibri"/>
              <a:cs typeface="Calibri"/>
            </a:endParaRPr>
          </a:p>
          <a:p>
            <a:pPr marL="850900" indent="-382270">
              <a:lnSpc>
                <a:spcPct val="100000"/>
              </a:lnSpc>
              <a:spcBef>
                <a:spcPts val="290"/>
              </a:spcBef>
              <a:buSzPct val="150000"/>
              <a:buFont typeface="Times New Roman"/>
              <a:buChar char="○"/>
              <a:tabLst>
                <a:tab pos="850265" algn="l"/>
                <a:tab pos="850900" algn="l"/>
              </a:tabLst>
            </a:pPr>
            <a:r>
              <a:rPr sz="1400" spc="-5" dirty="0">
                <a:solidFill>
                  <a:srgbClr val="FFFFFF"/>
                </a:solidFill>
                <a:latin typeface="Calibri"/>
                <a:cs typeface="Calibri"/>
              </a:rPr>
              <a:t>Relevante</a:t>
            </a:r>
            <a:r>
              <a:rPr sz="1400" dirty="0">
                <a:solidFill>
                  <a:srgbClr val="FFFFFF"/>
                </a:solidFill>
                <a:latin typeface="Calibri"/>
                <a:cs typeface="Calibri"/>
              </a:rPr>
              <a:t> </a:t>
            </a:r>
            <a:r>
              <a:rPr sz="1400" spc="-5" dirty="0">
                <a:solidFill>
                  <a:srgbClr val="FFFFFF"/>
                </a:solidFill>
                <a:latin typeface="Calibri"/>
                <a:cs typeface="Calibri"/>
              </a:rPr>
              <a:t>URLs,</a:t>
            </a:r>
            <a:r>
              <a:rPr sz="1400" dirty="0">
                <a:solidFill>
                  <a:srgbClr val="FFFFFF"/>
                </a:solidFill>
                <a:latin typeface="Calibri"/>
                <a:cs typeface="Calibri"/>
              </a:rPr>
              <a:t> </a:t>
            </a:r>
            <a:r>
              <a:rPr sz="1400" spc="-5"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zeigen,</a:t>
            </a:r>
            <a:r>
              <a:rPr sz="1400" spc="-10" dirty="0">
                <a:solidFill>
                  <a:srgbClr val="FFFFFF"/>
                </a:solidFill>
                <a:latin typeface="Calibri"/>
                <a:cs typeface="Calibri"/>
              </a:rPr>
              <a:t> </a:t>
            </a:r>
            <a:r>
              <a:rPr sz="1400" dirty="0">
                <a:solidFill>
                  <a:srgbClr val="FFFFFF"/>
                </a:solidFill>
                <a:latin typeface="Calibri"/>
                <a:cs typeface="Calibri"/>
              </a:rPr>
              <a:t>warum</a:t>
            </a:r>
            <a:r>
              <a:rPr sz="1400" spc="-5" dirty="0">
                <a:solidFill>
                  <a:srgbClr val="FFFFFF"/>
                </a:solidFill>
                <a:latin typeface="Calibri"/>
                <a:cs typeface="Calibri"/>
              </a:rPr>
              <a:t> </a:t>
            </a:r>
            <a:r>
              <a:rPr sz="1400" spc="-20" dirty="0">
                <a:solidFill>
                  <a:srgbClr val="FFFFFF"/>
                </a:solidFill>
                <a:latin typeface="Calibri"/>
                <a:cs typeface="Calibri"/>
              </a:rPr>
              <a:t>die</a:t>
            </a:r>
            <a:r>
              <a:rPr sz="1400" spc="-50" dirty="0">
                <a:solidFill>
                  <a:srgbClr val="FFFFFF"/>
                </a:solidFill>
                <a:latin typeface="Calibri"/>
                <a:cs typeface="Calibri"/>
              </a:rPr>
              <a:t> </a:t>
            </a:r>
            <a:r>
              <a:rPr sz="1400" spc="-5" dirty="0">
                <a:solidFill>
                  <a:srgbClr val="FFFFFF"/>
                </a:solidFill>
                <a:latin typeface="Calibri"/>
                <a:cs typeface="Calibri"/>
              </a:rPr>
              <a:t>Leute</a:t>
            </a:r>
            <a:endParaRPr sz="1400" dirty="0">
              <a:latin typeface="Calibri"/>
              <a:cs typeface="Calibri"/>
            </a:endParaRPr>
          </a:p>
          <a:p>
            <a:pPr marL="850900" marR="5080">
              <a:lnSpc>
                <a:spcPct val="100000"/>
              </a:lnSpc>
              <a:spcBef>
                <a:spcPts val="30"/>
              </a:spcBef>
            </a:pPr>
            <a:r>
              <a:rPr sz="1400" dirty="0">
                <a:solidFill>
                  <a:srgbClr val="FFFFFF"/>
                </a:solidFill>
                <a:latin typeface="Calibri"/>
                <a:cs typeface="Calibri"/>
              </a:rPr>
              <a:t>an </a:t>
            </a:r>
            <a:r>
              <a:rPr sz="1400" spc="-5" dirty="0">
                <a:solidFill>
                  <a:srgbClr val="FFFFFF"/>
                </a:solidFill>
                <a:latin typeface="Calibri"/>
                <a:cs typeface="Calibri"/>
              </a:rPr>
              <a:t>den </a:t>
            </a:r>
            <a:r>
              <a:rPr sz="1400" dirty="0">
                <a:solidFill>
                  <a:srgbClr val="FFFFFF"/>
                </a:solidFill>
                <a:latin typeface="Calibri"/>
                <a:cs typeface="Calibri"/>
              </a:rPr>
              <a:t>Inhalten </a:t>
            </a:r>
            <a:r>
              <a:rPr sz="1400" spc="-5" dirty="0">
                <a:solidFill>
                  <a:srgbClr val="FFFFFF"/>
                </a:solidFill>
                <a:latin typeface="Calibri"/>
                <a:cs typeface="Calibri"/>
              </a:rPr>
              <a:t>interessiert sind, die </a:t>
            </a:r>
            <a:r>
              <a:rPr sz="1400" dirty="0">
                <a:solidFill>
                  <a:srgbClr val="FFFFFF"/>
                </a:solidFill>
                <a:latin typeface="Calibri"/>
                <a:cs typeface="Calibri"/>
              </a:rPr>
              <a:t>auf </a:t>
            </a:r>
            <a:r>
              <a:rPr sz="1400" spc="-5" dirty="0">
                <a:solidFill>
                  <a:srgbClr val="FFFFFF"/>
                </a:solidFill>
                <a:latin typeface="Calibri"/>
                <a:cs typeface="Calibri"/>
              </a:rPr>
              <a:t>dieser Seite </a:t>
            </a:r>
            <a:r>
              <a:rPr sz="1400" spc="-350" dirty="0">
                <a:solidFill>
                  <a:srgbClr val="FFFFFF"/>
                </a:solidFill>
                <a:latin typeface="Calibri"/>
                <a:cs typeface="Calibri"/>
              </a:rPr>
              <a:t> </a:t>
            </a:r>
            <a:r>
              <a:rPr sz="1400" dirty="0">
                <a:solidFill>
                  <a:srgbClr val="FFFFFF"/>
                </a:solidFill>
                <a:latin typeface="Calibri"/>
                <a:cs typeface="Calibri"/>
              </a:rPr>
              <a:t>gepostet</a:t>
            </a:r>
            <a:r>
              <a:rPr sz="1400" spc="-10" dirty="0">
                <a:solidFill>
                  <a:srgbClr val="FFFFFF"/>
                </a:solidFill>
                <a:latin typeface="Calibri"/>
                <a:cs typeface="Calibri"/>
              </a:rPr>
              <a:t> </a:t>
            </a:r>
            <a:r>
              <a:rPr sz="1400" spc="-5" dirty="0">
                <a:solidFill>
                  <a:srgbClr val="FFFFFF"/>
                </a:solidFill>
                <a:latin typeface="Calibri"/>
                <a:cs typeface="Calibri"/>
              </a:rPr>
              <a:t>oder geteilt</a:t>
            </a:r>
            <a:r>
              <a:rPr sz="1400" spc="-10" dirty="0">
                <a:solidFill>
                  <a:srgbClr val="FFFFFF"/>
                </a:solidFill>
                <a:latin typeface="Calibri"/>
                <a:cs typeface="Calibri"/>
              </a:rPr>
              <a:t> </a:t>
            </a:r>
            <a:r>
              <a:rPr sz="1400" dirty="0">
                <a:solidFill>
                  <a:srgbClr val="FFFFFF"/>
                </a:solidFill>
                <a:latin typeface="Calibri"/>
                <a:cs typeface="Calibri"/>
              </a:rPr>
              <a:t>werden.</a:t>
            </a:r>
            <a:endParaRPr sz="1400" dirty="0">
              <a:latin typeface="Calibri"/>
              <a:cs typeface="Calibri"/>
            </a:endParaRPr>
          </a:p>
        </p:txBody>
      </p:sp>
      <p:grpSp>
        <p:nvGrpSpPr>
          <p:cNvPr id="5" name="object 5"/>
          <p:cNvGrpSpPr/>
          <p:nvPr/>
        </p:nvGrpSpPr>
        <p:grpSpPr>
          <a:xfrm>
            <a:off x="182879" y="88900"/>
            <a:ext cx="8822055" cy="853440"/>
            <a:chOff x="182879" y="88900"/>
            <a:chExt cx="8822055" cy="853440"/>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725"/>
              <a:ext cx="765175" cy="608329"/>
            </a:xfrm>
            <a:prstGeom prst="rect">
              <a:avLst/>
            </a:prstGeom>
          </p:spPr>
        </p:pic>
      </p:grpSp>
      <p:pic>
        <p:nvPicPr>
          <p:cNvPr id="9" name="object 9"/>
          <p:cNvPicPr/>
          <p:nvPr/>
        </p:nvPicPr>
        <p:blipFill>
          <a:blip r:embed="rId5" cstate="print"/>
          <a:stretch>
            <a:fillRect/>
          </a:stretch>
        </p:blipFill>
        <p:spPr>
          <a:xfrm>
            <a:off x="6920230" y="2951162"/>
            <a:ext cx="1084579" cy="108458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0"/>
              <a:ext cx="9144000" cy="5143498"/>
            </a:xfrm>
            <a:prstGeom prst="rect">
              <a:avLst/>
            </a:prstGeom>
          </p:spPr>
        </p:pic>
        <p:pic>
          <p:nvPicPr>
            <p:cNvPr id="4" name="object 4"/>
            <p:cNvPicPr/>
            <p:nvPr/>
          </p:nvPicPr>
          <p:blipFill>
            <a:blip r:embed="rId3" cstate="print"/>
            <a:stretch>
              <a:fillRect/>
            </a:stretch>
          </p:blipFill>
          <p:spPr>
            <a:xfrm>
              <a:off x="182879" y="112395"/>
              <a:ext cx="1727200" cy="475614"/>
            </a:xfrm>
            <a:prstGeom prst="rect">
              <a:avLst/>
            </a:prstGeom>
          </p:spPr>
        </p:pic>
        <p:pic>
          <p:nvPicPr>
            <p:cNvPr id="5" name="object 5"/>
            <p:cNvPicPr/>
            <p:nvPr/>
          </p:nvPicPr>
          <p:blipFill>
            <a:blip r:embed="rId4" cstate="print"/>
            <a:stretch>
              <a:fillRect/>
            </a:stretch>
          </p:blipFill>
          <p:spPr>
            <a:xfrm>
              <a:off x="487680" y="845819"/>
              <a:ext cx="3074035" cy="2182494"/>
            </a:xfrm>
            <a:prstGeom prst="rect">
              <a:avLst/>
            </a:prstGeom>
          </p:spPr>
        </p:pic>
        <p:pic>
          <p:nvPicPr>
            <p:cNvPr id="6" name="object 6"/>
            <p:cNvPicPr/>
            <p:nvPr/>
          </p:nvPicPr>
          <p:blipFill>
            <a:blip r:embed="rId5" cstate="print"/>
            <a:stretch>
              <a:fillRect/>
            </a:stretch>
          </p:blipFill>
          <p:spPr>
            <a:xfrm>
              <a:off x="3498850" y="111125"/>
              <a:ext cx="3074034" cy="2550160"/>
            </a:xfrm>
            <a:prstGeom prst="rect">
              <a:avLst/>
            </a:prstGeom>
          </p:spPr>
        </p:pic>
        <p:pic>
          <p:nvPicPr>
            <p:cNvPr id="7" name="object 7"/>
            <p:cNvPicPr/>
            <p:nvPr/>
          </p:nvPicPr>
          <p:blipFill>
            <a:blip r:embed="rId6" cstate="print"/>
            <a:stretch>
              <a:fillRect/>
            </a:stretch>
          </p:blipFill>
          <p:spPr>
            <a:xfrm>
              <a:off x="3289934" y="2660650"/>
              <a:ext cx="3395980" cy="1952625"/>
            </a:xfrm>
            <a:prstGeom prst="rect">
              <a:avLst/>
            </a:prstGeom>
          </p:spPr>
        </p:pic>
        <p:pic>
          <p:nvPicPr>
            <p:cNvPr id="8" name="object 8"/>
            <p:cNvPicPr/>
            <p:nvPr/>
          </p:nvPicPr>
          <p:blipFill>
            <a:blip r:embed="rId7" cstate="print"/>
            <a:stretch>
              <a:fillRect/>
            </a:stretch>
          </p:blipFill>
          <p:spPr>
            <a:xfrm>
              <a:off x="6287770" y="1798320"/>
              <a:ext cx="2781300" cy="2091054"/>
            </a:xfrm>
            <a:prstGeom prst="rect">
              <a:avLst/>
            </a:prstGeom>
          </p:spPr>
        </p:pic>
        <p:pic>
          <p:nvPicPr>
            <p:cNvPr id="9" name="object 9"/>
            <p:cNvPicPr/>
            <p:nvPr/>
          </p:nvPicPr>
          <p:blipFill>
            <a:blip r:embed="rId8" cstate="print"/>
            <a:stretch>
              <a:fillRect/>
            </a:stretch>
          </p:blipFill>
          <p:spPr>
            <a:xfrm>
              <a:off x="1640839" y="193039"/>
              <a:ext cx="1016635" cy="760729"/>
            </a:xfrm>
            <a:prstGeom prst="rect">
              <a:avLst/>
            </a:prstGeom>
          </p:spPr>
        </p:pic>
        <p:sp>
          <p:nvSpPr>
            <p:cNvPr id="10" name="object 10"/>
            <p:cNvSpPr/>
            <p:nvPr/>
          </p:nvSpPr>
          <p:spPr>
            <a:xfrm>
              <a:off x="1798954" y="213359"/>
              <a:ext cx="821055" cy="564515"/>
            </a:xfrm>
            <a:custGeom>
              <a:avLst/>
              <a:gdLst/>
              <a:ahLst/>
              <a:cxnLst/>
              <a:rect l="l" t="t" r="r" b="b"/>
              <a:pathLst>
                <a:path w="821055" h="564515">
                  <a:moveTo>
                    <a:pt x="62864" y="452754"/>
                  </a:moveTo>
                  <a:lnTo>
                    <a:pt x="0" y="564514"/>
                  </a:lnTo>
                  <a:lnTo>
                    <a:pt x="126999" y="547369"/>
                  </a:lnTo>
                  <a:lnTo>
                    <a:pt x="113029" y="526414"/>
                  </a:lnTo>
                  <a:lnTo>
                    <a:pt x="89534" y="526414"/>
                  </a:lnTo>
                  <a:lnTo>
                    <a:pt x="68579" y="495299"/>
                  </a:lnTo>
                  <a:lnTo>
                    <a:pt x="83819" y="484504"/>
                  </a:lnTo>
                  <a:lnTo>
                    <a:pt x="62864" y="452754"/>
                  </a:lnTo>
                  <a:close/>
                </a:path>
                <a:path w="821055" h="564515">
                  <a:moveTo>
                    <a:pt x="83819" y="484504"/>
                  </a:moveTo>
                  <a:lnTo>
                    <a:pt x="68579" y="495299"/>
                  </a:lnTo>
                  <a:lnTo>
                    <a:pt x="89534" y="526414"/>
                  </a:lnTo>
                  <a:lnTo>
                    <a:pt x="105409" y="516254"/>
                  </a:lnTo>
                  <a:lnTo>
                    <a:pt x="83819" y="484504"/>
                  </a:lnTo>
                  <a:close/>
                </a:path>
                <a:path w="821055" h="564515">
                  <a:moveTo>
                    <a:pt x="105409" y="516254"/>
                  </a:moveTo>
                  <a:lnTo>
                    <a:pt x="89534" y="526414"/>
                  </a:lnTo>
                  <a:lnTo>
                    <a:pt x="113029" y="526414"/>
                  </a:lnTo>
                  <a:lnTo>
                    <a:pt x="105409" y="516254"/>
                  </a:lnTo>
                  <a:close/>
                </a:path>
                <a:path w="821055" h="564515">
                  <a:moveTo>
                    <a:pt x="800099" y="0"/>
                  </a:moveTo>
                  <a:lnTo>
                    <a:pt x="83819" y="484504"/>
                  </a:lnTo>
                  <a:lnTo>
                    <a:pt x="105409" y="516254"/>
                  </a:lnTo>
                  <a:lnTo>
                    <a:pt x="821054" y="31749"/>
                  </a:lnTo>
                  <a:lnTo>
                    <a:pt x="800099" y="0"/>
                  </a:lnTo>
                  <a:close/>
                </a:path>
              </a:pathLst>
            </a:custGeom>
            <a:solidFill>
              <a:srgbClr val="FFFFFF"/>
            </a:solidFill>
          </p:spPr>
          <p:txBody>
            <a:bodyPr wrap="square" lIns="0" tIns="0" rIns="0" bIns="0" rtlCol="0"/>
            <a:lstStyle/>
            <a:p>
              <a:endParaRPr/>
            </a:p>
          </p:txBody>
        </p:sp>
        <p:pic>
          <p:nvPicPr>
            <p:cNvPr id="11" name="object 11"/>
            <p:cNvPicPr/>
            <p:nvPr/>
          </p:nvPicPr>
          <p:blipFill>
            <a:blip r:embed="rId9" cstate="print"/>
            <a:stretch>
              <a:fillRect/>
            </a:stretch>
          </p:blipFill>
          <p:spPr>
            <a:xfrm>
              <a:off x="4965065" y="129539"/>
              <a:ext cx="2377440" cy="600710"/>
            </a:xfrm>
            <a:prstGeom prst="rect">
              <a:avLst/>
            </a:prstGeom>
          </p:spPr>
        </p:pic>
        <p:sp>
          <p:nvSpPr>
            <p:cNvPr id="12" name="object 12"/>
            <p:cNvSpPr/>
            <p:nvPr/>
          </p:nvSpPr>
          <p:spPr>
            <a:xfrm>
              <a:off x="5084445" y="206375"/>
              <a:ext cx="2218690" cy="464820"/>
            </a:xfrm>
            <a:custGeom>
              <a:avLst/>
              <a:gdLst/>
              <a:ahLst/>
              <a:cxnLst/>
              <a:rect l="l" t="t" r="r" b="b"/>
              <a:pathLst>
                <a:path w="2218690" h="464820">
                  <a:moveTo>
                    <a:pt x="76835" y="24764"/>
                  </a:moveTo>
                  <a:lnTo>
                    <a:pt x="72390" y="50164"/>
                  </a:lnTo>
                  <a:lnTo>
                    <a:pt x="2214245" y="464819"/>
                  </a:lnTo>
                  <a:lnTo>
                    <a:pt x="2218690" y="440054"/>
                  </a:lnTo>
                  <a:lnTo>
                    <a:pt x="76835" y="24764"/>
                  </a:lnTo>
                  <a:close/>
                </a:path>
                <a:path w="2218690" h="464820">
                  <a:moveTo>
                    <a:pt x="81915" y="0"/>
                  </a:moveTo>
                  <a:lnTo>
                    <a:pt x="0" y="22859"/>
                  </a:lnTo>
                  <a:lnTo>
                    <a:pt x="67310" y="74929"/>
                  </a:lnTo>
                  <a:lnTo>
                    <a:pt x="72390" y="50164"/>
                  </a:lnTo>
                  <a:lnTo>
                    <a:pt x="59690" y="47624"/>
                  </a:lnTo>
                  <a:lnTo>
                    <a:pt x="64770" y="22859"/>
                  </a:lnTo>
                  <a:lnTo>
                    <a:pt x="77470" y="22859"/>
                  </a:lnTo>
                  <a:lnTo>
                    <a:pt x="81915" y="0"/>
                  </a:lnTo>
                  <a:close/>
                </a:path>
                <a:path w="2218690" h="464820">
                  <a:moveTo>
                    <a:pt x="64770" y="22859"/>
                  </a:moveTo>
                  <a:lnTo>
                    <a:pt x="59690" y="47624"/>
                  </a:lnTo>
                  <a:lnTo>
                    <a:pt x="72390" y="50164"/>
                  </a:lnTo>
                  <a:lnTo>
                    <a:pt x="76835" y="24764"/>
                  </a:lnTo>
                  <a:lnTo>
                    <a:pt x="64770" y="22859"/>
                  </a:lnTo>
                  <a:close/>
                </a:path>
                <a:path w="2218690" h="464820">
                  <a:moveTo>
                    <a:pt x="77470" y="22859"/>
                  </a:moveTo>
                  <a:lnTo>
                    <a:pt x="64770" y="22859"/>
                  </a:lnTo>
                  <a:lnTo>
                    <a:pt x="76835" y="24764"/>
                  </a:lnTo>
                  <a:lnTo>
                    <a:pt x="77470" y="22859"/>
                  </a:lnTo>
                  <a:close/>
                </a:path>
              </a:pathLst>
            </a:custGeom>
            <a:solidFill>
              <a:srgbClr val="FFEF6B"/>
            </a:solidFill>
          </p:spPr>
          <p:txBody>
            <a:bodyPr wrap="square" lIns="0" tIns="0" rIns="0" bIns="0" rtlCol="0"/>
            <a:lstStyle/>
            <a:p>
              <a:endParaRPr/>
            </a:p>
          </p:txBody>
        </p:sp>
        <p:pic>
          <p:nvPicPr>
            <p:cNvPr id="13" name="object 13"/>
            <p:cNvPicPr/>
            <p:nvPr/>
          </p:nvPicPr>
          <p:blipFill>
            <a:blip r:embed="rId10" cstate="print"/>
            <a:stretch>
              <a:fillRect/>
            </a:stretch>
          </p:blipFill>
          <p:spPr>
            <a:xfrm>
              <a:off x="7711440" y="1042035"/>
              <a:ext cx="998854" cy="1134109"/>
            </a:xfrm>
            <a:prstGeom prst="rect">
              <a:avLst/>
            </a:prstGeom>
          </p:spPr>
        </p:pic>
        <p:sp>
          <p:nvSpPr>
            <p:cNvPr id="14" name="object 14"/>
            <p:cNvSpPr/>
            <p:nvPr/>
          </p:nvSpPr>
          <p:spPr>
            <a:xfrm>
              <a:off x="7868919" y="1062355"/>
              <a:ext cx="802640" cy="937894"/>
            </a:xfrm>
            <a:custGeom>
              <a:avLst/>
              <a:gdLst/>
              <a:ahLst/>
              <a:cxnLst/>
              <a:rect l="l" t="t" r="r" b="b"/>
              <a:pathLst>
                <a:path w="802640" h="937894">
                  <a:moveTo>
                    <a:pt x="31115" y="813435"/>
                  </a:moveTo>
                  <a:lnTo>
                    <a:pt x="0" y="937895"/>
                  </a:lnTo>
                  <a:lnTo>
                    <a:pt x="118110" y="887730"/>
                  </a:lnTo>
                  <a:lnTo>
                    <a:pt x="106045" y="877570"/>
                  </a:lnTo>
                  <a:lnTo>
                    <a:pt x="76200" y="877570"/>
                  </a:lnTo>
                  <a:lnTo>
                    <a:pt x="47625" y="852805"/>
                  </a:lnTo>
                  <a:lnTo>
                    <a:pt x="59690" y="838200"/>
                  </a:lnTo>
                  <a:lnTo>
                    <a:pt x="31115" y="813435"/>
                  </a:lnTo>
                  <a:close/>
                </a:path>
                <a:path w="802640" h="937894">
                  <a:moveTo>
                    <a:pt x="59690" y="838200"/>
                  </a:moveTo>
                  <a:lnTo>
                    <a:pt x="47625" y="852805"/>
                  </a:lnTo>
                  <a:lnTo>
                    <a:pt x="76200" y="877570"/>
                  </a:lnTo>
                  <a:lnTo>
                    <a:pt x="88900" y="862965"/>
                  </a:lnTo>
                  <a:lnTo>
                    <a:pt x="59690" y="838200"/>
                  </a:lnTo>
                  <a:close/>
                </a:path>
                <a:path w="802640" h="937894">
                  <a:moveTo>
                    <a:pt x="88900" y="862965"/>
                  </a:moveTo>
                  <a:lnTo>
                    <a:pt x="76200" y="877570"/>
                  </a:lnTo>
                  <a:lnTo>
                    <a:pt x="106045" y="877570"/>
                  </a:lnTo>
                  <a:lnTo>
                    <a:pt x="88900" y="862965"/>
                  </a:lnTo>
                  <a:close/>
                </a:path>
                <a:path w="802640" h="937894">
                  <a:moveTo>
                    <a:pt x="773430" y="0"/>
                  </a:moveTo>
                  <a:lnTo>
                    <a:pt x="59690" y="838200"/>
                  </a:lnTo>
                  <a:lnTo>
                    <a:pt x="88900" y="862965"/>
                  </a:lnTo>
                  <a:lnTo>
                    <a:pt x="802640" y="24765"/>
                  </a:lnTo>
                  <a:lnTo>
                    <a:pt x="773430" y="0"/>
                  </a:lnTo>
                  <a:close/>
                </a:path>
              </a:pathLst>
            </a:custGeom>
            <a:solidFill>
              <a:srgbClr val="7BFFAF"/>
            </a:solidFill>
          </p:spPr>
          <p:txBody>
            <a:bodyPr wrap="square" lIns="0" tIns="0" rIns="0" bIns="0" rtlCol="0"/>
            <a:lstStyle/>
            <a:p>
              <a:endParaRPr/>
            </a:p>
          </p:txBody>
        </p:sp>
        <p:pic>
          <p:nvPicPr>
            <p:cNvPr id="15" name="object 15"/>
            <p:cNvPicPr/>
            <p:nvPr/>
          </p:nvPicPr>
          <p:blipFill>
            <a:blip r:embed="rId11" cstate="print"/>
            <a:stretch>
              <a:fillRect/>
            </a:stretch>
          </p:blipFill>
          <p:spPr>
            <a:xfrm>
              <a:off x="4189095" y="3939537"/>
              <a:ext cx="1242060" cy="1199515"/>
            </a:xfrm>
            <a:prstGeom prst="rect">
              <a:avLst/>
            </a:prstGeom>
          </p:spPr>
        </p:pic>
        <p:sp>
          <p:nvSpPr>
            <p:cNvPr id="16" name="object 16"/>
            <p:cNvSpPr/>
            <p:nvPr/>
          </p:nvSpPr>
          <p:spPr>
            <a:xfrm>
              <a:off x="4347209" y="4074159"/>
              <a:ext cx="1046480" cy="1004569"/>
            </a:xfrm>
            <a:custGeom>
              <a:avLst/>
              <a:gdLst/>
              <a:ahLst/>
              <a:cxnLst/>
              <a:rect l="l" t="t" r="r" b="b"/>
              <a:pathLst>
                <a:path w="1046479" h="1004570">
                  <a:moveTo>
                    <a:pt x="95885" y="65404"/>
                  </a:moveTo>
                  <a:lnTo>
                    <a:pt x="69215" y="93344"/>
                  </a:lnTo>
                  <a:lnTo>
                    <a:pt x="1019810" y="1004569"/>
                  </a:lnTo>
                  <a:lnTo>
                    <a:pt x="1046480" y="976629"/>
                  </a:lnTo>
                  <a:lnTo>
                    <a:pt x="95885" y="65404"/>
                  </a:lnTo>
                  <a:close/>
                </a:path>
                <a:path w="1046479" h="1004570">
                  <a:moveTo>
                    <a:pt x="0" y="0"/>
                  </a:moveTo>
                  <a:lnTo>
                    <a:pt x="43180" y="120649"/>
                  </a:lnTo>
                  <a:lnTo>
                    <a:pt x="69215" y="93344"/>
                  </a:lnTo>
                  <a:lnTo>
                    <a:pt x="55880" y="80009"/>
                  </a:lnTo>
                  <a:lnTo>
                    <a:pt x="81915" y="52704"/>
                  </a:lnTo>
                  <a:lnTo>
                    <a:pt x="108585" y="52704"/>
                  </a:lnTo>
                  <a:lnTo>
                    <a:pt x="121920" y="38099"/>
                  </a:lnTo>
                  <a:lnTo>
                    <a:pt x="0" y="0"/>
                  </a:lnTo>
                  <a:close/>
                </a:path>
                <a:path w="1046479" h="1004570">
                  <a:moveTo>
                    <a:pt x="81915" y="52704"/>
                  </a:moveTo>
                  <a:lnTo>
                    <a:pt x="55880" y="80009"/>
                  </a:lnTo>
                  <a:lnTo>
                    <a:pt x="69215" y="93344"/>
                  </a:lnTo>
                  <a:lnTo>
                    <a:pt x="95885" y="65404"/>
                  </a:lnTo>
                  <a:lnTo>
                    <a:pt x="81915" y="52704"/>
                  </a:lnTo>
                  <a:close/>
                </a:path>
                <a:path w="1046479" h="1004570">
                  <a:moveTo>
                    <a:pt x="108585" y="52704"/>
                  </a:moveTo>
                  <a:lnTo>
                    <a:pt x="81915" y="52704"/>
                  </a:lnTo>
                  <a:lnTo>
                    <a:pt x="95885" y="65404"/>
                  </a:lnTo>
                  <a:lnTo>
                    <a:pt x="108585" y="52704"/>
                  </a:lnTo>
                  <a:close/>
                </a:path>
              </a:pathLst>
            </a:custGeom>
            <a:solidFill>
              <a:srgbClr val="004AF8"/>
            </a:solidFill>
          </p:spPr>
          <p:txBody>
            <a:bodyPr wrap="square" lIns="0" tIns="0" rIns="0" bIns="0" rtlCol="0"/>
            <a:lstStyle/>
            <a:p>
              <a:endParaRPr/>
            </a:p>
          </p:txBody>
        </p:sp>
      </p:grpSp>
      <p:sp>
        <p:nvSpPr>
          <p:cNvPr id="17" name="object 17"/>
          <p:cNvSpPr txBox="1"/>
          <p:nvPr/>
        </p:nvSpPr>
        <p:spPr>
          <a:xfrm>
            <a:off x="410209" y="3278885"/>
            <a:ext cx="2303145" cy="1514475"/>
          </a:xfrm>
          <a:prstGeom prst="rect">
            <a:avLst/>
          </a:prstGeom>
        </p:spPr>
        <p:txBody>
          <a:bodyPr vert="horz" wrap="square" lIns="0" tIns="12065" rIns="0" bIns="0" rtlCol="0">
            <a:spAutoFit/>
          </a:bodyPr>
          <a:lstStyle/>
          <a:p>
            <a:pPr marL="299085" marR="5080" indent="-287020">
              <a:lnSpc>
                <a:spcPct val="100000"/>
              </a:lnSpc>
              <a:spcBef>
                <a:spcPts val="95"/>
              </a:spcBef>
              <a:buFont typeface="Wingdings"/>
              <a:buChar char=""/>
              <a:tabLst>
                <a:tab pos="299085" algn="l"/>
                <a:tab pos="299720" algn="l"/>
              </a:tabLst>
            </a:pPr>
            <a:r>
              <a:rPr sz="1400" spc="-5" dirty="0">
                <a:solidFill>
                  <a:srgbClr val="FFFFFF"/>
                </a:solidFill>
                <a:latin typeface="Calibri"/>
                <a:cs typeface="Calibri"/>
              </a:rPr>
              <a:t>Hier finden Sie einige </a:t>
            </a:r>
            <a:r>
              <a:rPr sz="1400" dirty="0">
                <a:solidFill>
                  <a:srgbClr val="FFFFFF"/>
                </a:solidFill>
                <a:latin typeface="Calibri"/>
                <a:cs typeface="Calibri"/>
              </a:rPr>
              <a:t> </a:t>
            </a:r>
            <a:r>
              <a:rPr sz="1400" spc="-5" dirty="0">
                <a:solidFill>
                  <a:srgbClr val="FFFFFF"/>
                </a:solidFill>
                <a:latin typeface="Calibri"/>
                <a:cs typeface="Calibri"/>
              </a:rPr>
              <a:t>Beispiele für verifizierte </a:t>
            </a:r>
            <a:r>
              <a:rPr sz="1400" dirty="0">
                <a:solidFill>
                  <a:srgbClr val="FFFFFF"/>
                </a:solidFill>
                <a:latin typeface="Calibri"/>
                <a:cs typeface="Calibri"/>
              </a:rPr>
              <a:t> </a:t>
            </a:r>
            <a:r>
              <a:rPr sz="1400" spc="-5" dirty="0">
                <a:solidFill>
                  <a:srgbClr val="FFFFFF"/>
                </a:solidFill>
                <a:latin typeface="Calibri"/>
                <a:cs typeface="Calibri"/>
              </a:rPr>
              <a:t>Social Media-Konten auf </a:t>
            </a:r>
            <a:r>
              <a:rPr sz="1400" dirty="0">
                <a:solidFill>
                  <a:srgbClr val="FFFFFF"/>
                </a:solidFill>
                <a:latin typeface="Calibri"/>
                <a:cs typeface="Calibri"/>
              </a:rPr>
              <a:t> </a:t>
            </a:r>
            <a:r>
              <a:rPr sz="1400" spc="-5" dirty="0">
                <a:solidFill>
                  <a:srgbClr val="FFFFFF"/>
                </a:solidFill>
                <a:latin typeface="Calibri"/>
                <a:cs typeface="Calibri"/>
              </a:rPr>
              <a:t>Twitter, Instagram </a:t>
            </a:r>
            <a:r>
              <a:rPr sz="1400" spc="-10" dirty="0">
                <a:solidFill>
                  <a:srgbClr val="FFFFFF"/>
                </a:solidFill>
                <a:latin typeface="Calibri"/>
                <a:cs typeface="Calibri"/>
              </a:rPr>
              <a:t>und </a:t>
            </a:r>
            <a:r>
              <a:rPr sz="1400" spc="-5" dirty="0">
                <a:solidFill>
                  <a:srgbClr val="FFFFFF"/>
                </a:solidFill>
                <a:latin typeface="Calibri"/>
                <a:cs typeface="Calibri"/>
              </a:rPr>
              <a:t> Facebook. Jedes</a:t>
            </a:r>
            <a:r>
              <a:rPr sz="1400" spc="5" dirty="0">
                <a:solidFill>
                  <a:srgbClr val="FFFFFF"/>
                </a:solidFill>
                <a:latin typeface="Calibri"/>
                <a:cs typeface="Calibri"/>
              </a:rPr>
              <a:t> </a:t>
            </a:r>
            <a:r>
              <a:rPr sz="1400" spc="-5" dirty="0">
                <a:solidFill>
                  <a:srgbClr val="FFFFFF"/>
                </a:solidFill>
                <a:latin typeface="Calibri"/>
                <a:cs typeface="Calibri"/>
              </a:rPr>
              <a:t>verifizierte </a:t>
            </a:r>
            <a:r>
              <a:rPr sz="1400" spc="-300" dirty="0">
                <a:solidFill>
                  <a:srgbClr val="FFFFFF"/>
                </a:solidFill>
                <a:latin typeface="Calibri"/>
                <a:cs typeface="Calibri"/>
              </a:rPr>
              <a:t> </a:t>
            </a:r>
            <a:r>
              <a:rPr sz="1400" spc="-5" dirty="0">
                <a:solidFill>
                  <a:srgbClr val="FFFFFF"/>
                </a:solidFill>
                <a:latin typeface="Calibri"/>
                <a:cs typeface="Calibri"/>
              </a:rPr>
              <a:t>Konto ist an dem </a:t>
            </a:r>
            <a:r>
              <a:rPr sz="1400" spc="-10" dirty="0">
                <a:solidFill>
                  <a:srgbClr val="FFFFFF"/>
                </a:solidFill>
                <a:latin typeface="Calibri"/>
                <a:cs typeface="Calibri"/>
              </a:rPr>
              <a:t>blauen </a:t>
            </a:r>
            <a:r>
              <a:rPr sz="1400" spc="-5" dirty="0">
                <a:solidFill>
                  <a:srgbClr val="FFFFFF"/>
                </a:solidFill>
                <a:latin typeface="Calibri"/>
                <a:cs typeface="Calibri"/>
              </a:rPr>
              <a:t> </a:t>
            </a:r>
            <a:r>
              <a:rPr sz="1400" spc="-10" dirty="0">
                <a:solidFill>
                  <a:srgbClr val="FFFFFF"/>
                </a:solidFill>
                <a:latin typeface="Calibri"/>
                <a:cs typeface="Calibri"/>
              </a:rPr>
              <a:t>Häkchen </a:t>
            </a:r>
            <a:r>
              <a:rPr sz="1400" dirty="0">
                <a:solidFill>
                  <a:srgbClr val="FFFFFF"/>
                </a:solidFill>
                <a:latin typeface="Calibri"/>
                <a:cs typeface="Calibri"/>
              </a:rPr>
              <a:t>zu</a:t>
            </a:r>
            <a:r>
              <a:rPr sz="1400" spc="-10" dirty="0">
                <a:solidFill>
                  <a:srgbClr val="FFFFFF"/>
                </a:solidFill>
                <a:latin typeface="Calibri"/>
                <a:cs typeface="Calibri"/>
              </a:rPr>
              <a:t> </a:t>
            </a:r>
            <a:r>
              <a:rPr sz="1400" spc="-5" dirty="0">
                <a:solidFill>
                  <a:srgbClr val="FFFFFF"/>
                </a:solidFill>
                <a:latin typeface="Calibri"/>
                <a:cs typeface="Calibri"/>
              </a:rPr>
              <a:t>erkennen.</a:t>
            </a:r>
            <a:endParaRPr sz="1400">
              <a:latin typeface="Calibri"/>
              <a:cs typeface="Calibri"/>
            </a:endParaRPr>
          </a:p>
        </p:txBody>
      </p:sp>
      <p:sp>
        <p:nvSpPr>
          <p:cNvPr id="18" name="object 18"/>
          <p:cNvSpPr txBox="1"/>
          <p:nvPr/>
        </p:nvSpPr>
        <p:spPr>
          <a:xfrm>
            <a:off x="8077200" y="4841240"/>
            <a:ext cx="807085" cy="269240"/>
          </a:xfrm>
          <a:prstGeom prst="rect">
            <a:avLst/>
          </a:prstGeom>
        </p:spPr>
        <p:txBody>
          <a:bodyPr vert="horz" wrap="square" lIns="0" tIns="12700" rIns="0" bIns="0" rtlCol="0">
            <a:spAutoFit/>
          </a:bodyPr>
          <a:lstStyle/>
          <a:p>
            <a:pPr marL="12700" marR="5080">
              <a:lnSpc>
                <a:spcPct val="100000"/>
              </a:lnSpc>
              <a:spcBef>
                <a:spcPts val="100"/>
              </a:spcBef>
            </a:pPr>
            <a:r>
              <a:rPr sz="400" spc="-5" dirty="0">
                <a:solidFill>
                  <a:srgbClr val="FFFFFF"/>
                </a:solidFill>
                <a:latin typeface="Arial MT"/>
                <a:cs typeface="Arial MT"/>
              </a:rPr>
              <a:t>Bildquellen: </a:t>
            </a:r>
            <a:r>
              <a:rPr sz="400" dirty="0">
                <a:solidFill>
                  <a:srgbClr val="FFFFFF"/>
                </a:solidFill>
                <a:latin typeface="Arial MT"/>
                <a:cs typeface="Arial MT"/>
              </a:rPr>
              <a:t> </a:t>
            </a:r>
            <a:r>
              <a:rPr sz="400" spc="-15" dirty="0">
                <a:solidFill>
                  <a:srgbClr val="FFFFFF"/>
                </a:solidFill>
                <a:latin typeface="Arial MT"/>
                <a:cs typeface="Arial MT"/>
              </a:rPr>
              <a:t>https://twitter.com/bbcworld?lang=en </a:t>
            </a:r>
            <a:r>
              <a:rPr sz="400" spc="-10" dirty="0">
                <a:solidFill>
                  <a:srgbClr val="FFFFFF"/>
                </a:solidFill>
                <a:latin typeface="Arial MT"/>
                <a:cs typeface="Arial MT"/>
              </a:rPr>
              <a:t> </a:t>
            </a:r>
            <a:r>
              <a:rPr sz="400" spc="-15" dirty="0">
                <a:solidFill>
                  <a:srgbClr val="FFFFFF"/>
                </a:solidFill>
                <a:latin typeface="Arial MT"/>
                <a:cs typeface="Arial MT"/>
              </a:rPr>
              <a:t>https://twitter.com/Oprah </a:t>
            </a:r>
            <a:r>
              <a:rPr sz="400" spc="-10" dirty="0">
                <a:solidFill>
                  <a:srgbClr val="FFFFFF"/>
                </a:solidFill>
                <a:latin typeface="Arial MT"/>
                <a:cs typeface="Arial MT"/>
              </a:rPr>
              <a:t> </a:t>
            </a:r>
            <a:r>
              <a:rPr sz="400" spc="-15" dirty="0">
                <a:solidFill>
                  <a:srgbClr val="FFFFFF"/>
                </a:solidFill>
                <a:latin typeface="Arial MT"/>
                <a:cs typeface="Arial MT"/>
                <a:hlinkClick r:id="rId12"/>
              </a:rPr>
              <a:t>https://www.facebook.com/cnn/</a:t>
            </a:r>
            <a:endParaRPr sz="400">
              <a:latin typeface="Arial MT"/>
              <a:cs typeface="Arial MT"/>
            </a:endParaRPr>
          </a:p>
        </p:txBody>
      </p:sp>
      <p:grpSp>
        <p:nvGrpSpPr>
          <p:cNvPr id="19" name="object 19"/>
          <p:cNvGrpSpPr/>
          <p:nvPr/>
        </p:nvGrpSpPr>
        <p:grpSpPr>
          <a:xfrm>
            <a:off x="8151494" y="88900"/>
            <a:ext cx="853440" cy="853440"/>
            <a:chOff x="8151494" y="88900"/>
            <a:chExt cx="853440" cy="853440"/>
          </a:xfrm>
        </p:grpSpPr>
        <p:sp>
          <p:nvSpPr>
            <p:cNvPr id="20" name="object 20"/>
            <p:cNvSpPr/>
            <p:nvPr/>
          </p:nvSpPr>
          <p:spPr>
            <a:xfrm>
              <a:off x="8151494" y="88900"/>
              <a:ext cx="853440" cy="853440"/>
            </a:xfrm>
            <a:custGeom>
              <a:avLst/>
              <a:gdLst/>
              <a:ahLst/>
              <a:cxnLst/>
              <a:rect l="l" t="t" r="r" b="b"/>
              <a:pathLst>
                <a:path w="853440" h="853440">
                  <a:moveTo>
                    <a:pt x="426720" y="0"/>
                  </a:moveTo>
                  <a:lnTo>
                    <a:pt x="380365" y="2540"/>
                  </a:lnTo>
                  <a:lnTo>
                    <a:pt x="335280" y="9525"/>
                  </a:lnTo>
                  <a:lnTo>
                    <a:pt x="292100" y="21590"/>
                  </a:lnTo>
                  <a:lnTo>
                    <a:pt x="250190" y="38100"/>
                  </a:lnTo>
                  <a:lnTo>
                    <a:pt x="211455" y="58419"/>
                  </a:lnTo>
                  <a:lnTo>
                    <a:pt x="174625" y="82550"/>
                  </a:lnTo>
                  <a:lnTo>
                    <a:pt x="140970" y="109855"/>
                  </a:lnTo>
                  <a:lnTo>
                    <a:pt x="109855" y="140970"/>
                  </a:lnTo>
                  <a:lnTo>
                    <a:pt x="82550" y="174625"/>
                  </a:lnTo>
                  <a:lnTo>
                    <a:pt x="58420" y="211454"/>
                  </a:lnTo>
                  <a:lnTo>
                    <a:pt x="38100" y="250190"/>
                  </a:lnTo>
                  <a:lnTo>
                    <a:pt x="21590" y="292100"/>
                  </a:lnTo>
                  <a:lnTo>
                    <a:pt x="9525" y="335280"/>
                  </a:lnTo>
                  <a:lnTo>
                    <a:pt x="2540" y="380365"/>
                  </a:lnTo>
                  <a:lnTo>
                    <a:pt x="0" y="426720"/>
                  </a:lnTo>
                  <a:lnTo>
                    <a:pt x="2540" y="473075"/>
                  </a:lnTo>
                  <a:lnTo>
                    <a:pt x="9525" y="518159"/>
                  </a:lnTo>
                  <a:lnTo>
                    <a:pt x="21590" y="561340"/>
                  </a:lnTo>
                  <a:lnTo>
                    <a:pt x="38100" y="603250"/>
                  </a:lnTo>
                  <a:lnTo>
                    <a:pt x="58420" y="641985"/>
                  </a:lnTo>
                  <a:lnTo>
                    <a:pt x="82550" y="678815"/>
                  </a:lnTo>
                  <a:lnTo>
                    <a:pt x="109855" y="712470"/>
                  </a:lnTo>
                  <a:lnTo>
                    <a:pt x="140970" y="743585"/>
                  </a:lnTo>
                  <a:lnTo>
                    <a:pt x="174625" y="770890"/>
                  </a:lnTo>
                  <a:lnTo>
                    <a:pt x="211455" y="795020"/>
                  </a:lnTo>
                  <a:lnTo>
                    <a:pt x="250190" y="815340"/>
                  </a:lnTo>
                  <a:lnTo>
                    <a:pt x="292100" y="831850"/>
                  </a:lnTo>
                  <a:lnTo>
                    <a:pt x="335280" y="843915"/>
                  </a:lnTo>
                  <a:lnTo>
                    <a:pt x="380365" y="850900"/>
                  </a:lnTo>
                  <a:lnTo>
                    <a:pt x="426720" y="853440"/>
                  </a:lnTo>
                  <a:lnTo>
                    <a:pt x="473075" y="850900"/>
                  </a:lnTo>
                  <a:lnTo>
                    <a:pt x="518160" y="843915"/>
                  </a:lnTo>
                  <a:lnTo>
                    <a:pt x="561340" y="831850"/>
                  </a:lnTo>
                  <a:lnTo>
                    <a:pt x="603250" y="815340"/>
                  </a:lnTo>
                  <a:lnTo>
                    <a:pt x="641985" y="795020"/>
                  </a:lnTo>
                  <a:lnTo>
                    <a:pt x="678815" y="770890"/>
                  </a:lnTo>
                  <a:lnTo>
                    <a:pt x="712470" y="743585"/>
                  </a:lnTo>
                  <a:lnTo>
                    <a:pt x="743585" y="712470"/>
                  </a:lnTo>
                  <a:lnTo>
                    <a:pt x="770890" y="678815"/>
                  </a:lnTo>
                  <a:lnTo>
                    <a:pt x="795020" y="641985"/>
                  </a:lnTo>
                  <a:lnTo>
                    <a:pt x="815340" y="603250"/>
                  </a:lnTo>
                  <a:lnTo>
                    <a:pt x="831850" y="561340"/>
                  </a:lnTo>
                  <a:lnTo>
                    <a:pt x="843915" y="518159"/>
                  </a:lnTo>
                  <a:lnTo>
                    <a:pt x="850900" y="473075"/>
                  </a:lnTo>
                  <a:lnTo>
                    <a:pt x="853440" y="426720"/>
                  </a:lnTo>
                  <a:lnTo>
                    <a:pt x="850900" y="380365"/>
                  </a:lnTo>
                  <a:lnTo>
                    <a:pt x="843915" y="335280"/>
                  </a:lnTo>
                  <a:lnTo>
                    <a:pt x="831850" y="292100"/>
                  </a:lnTo>
                  <a:lnTo>
                    <a:pt x="815340" y="250190"/>
                  </a:lnTo>
                  <a:lnTo>
                    <a:pt x="795020" y="211454"/>
                  </a:lnTo>
                  <a:lnTo>
                    <a:pt x="770890" y="174625"/>
                  </a:lnTo>
                  <a:lnTo>
                    <a:pt x="743585" y="140970"/>
                  </a:lnTo>
                  <a:lnTo>
                    <a:pt x="712470" y="109855"/>
                  </a:lnTo>
                  <a:lnTo>
                    <a:pt x="678815" y="82550"/>
                  </a:lnTo>
                  <a:lnTo>
                    <a:pt x="641985" y="58419"/>
                  </a:lnTo>
                  <a:lnTo>
                    <a:pt x="603250"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21" name="object 21"/>
            <p:cNvPicPr/>
            <p:nvPr/>
          </p:nvPicPr>
          <p:blipFill>
            <a:blip r:embed="rId13" cstate="print"/>
            <a:stretch>
              <a:fillRect/>
            </a:stretch>
          </p:blipFill>
          <p:spPr>
            <a:xfrm>
              <a:off x="8195309" y="212089"/>
              <a:ext cx="765175" cy="608329"/>
            </a:xfrm>
            <a:prstGeom prst="rect">
              <a:avLst/>
            </a:prstGeom>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3185667" y="884428"/>
            <a:ext cx="2905125" cy="299720"/>
          </a:xfrm>
          <a:prstGeom prst="rect">
            <a:avLst/>
          </a:prstGeom>
        </p:spPr>
        <p:txBody>
          <a:bodyPr vert="horz" wrap="square" lIns="0" tIns="12700" rIns="0" bIns="0" rtlCol="0">
            <a:spAutoFit/>
          </a:bodyPr>
          <a:lstStyle/>
          <a:p>
            <a:pPr marL="12700">
              <a:lnSpc>
                <a:spcPct val="100000"/>
              </a:lnSpc>
              <a:spcBef>
                <a:spcPts val="100"/>
              </a:spcBef>
            </a:pPr>
            <a:r>
              <a:rPr dirty="0"/>
              <a:t>SOCIAL</a:t>
            </a:r>
            <a:r>
              <a:rPr spc="-35" dirty="0"/>
              <a:t> </a:t>
            </a:r>
            <a:r>
              <a:rPr spc="-5" dirty="0"/>
              <a:t>MEDIA</a:t>
            </a:r>
            <a:r>
              <a:rPr spc="-40" dirty="0"/>
              <a:t> </a:t>
            </a:r>
            <a:r>
              <a:rPr spc="-15" dirty="0"/>
              <a:t>VERIFIZIERUNG</a:t>
            </a:r>
          </a:p>
        </p:txBody>
      </p:sp>
      <p:sp>
        <p:nvSpPr>
          <p:cNvPr id="4" name="object 4"/>
          <p:cNvSpPr txBox="1">
            <a:spLocks noGrp="1"/>
          </p:cNvSpPr>
          <p:nvPr>
            <p:ph type="body" idx="1"/>
          </p:nvPr>
        </p:nvSpPr>
        <p:spPr>
          <a:xfrm>
            <a:off x="1272285" y="1629409"/>
            <a:ext cx="6812788" cy="2947670"/>
          </a:xfrm>
          <a:prstGeom prst="rect">
            <a:avLst/>
          </a:prstGeom>
        </p:spPr>
        <p:txBody>
          <a:bodyPr vert="horz" wrap="square" lIns="0" tIns="12065" rIns="0" bIns="0" rtlCol="0">
            <a:spAutoFit/>
          </a:bodyPr>
          <a:lstStyle/>
          <a:p>
            <a:pPr marL="3072130" marR="5080" indent="-356235">
              <a:lnSpc>
                <a:spcPct val="100000"/>
              </a:lnSpc>
              <a:spcBef>
                <a:spcPts val="95"/>
              </a:spcBef>
              <a:buFont typeface="Wingdings"/>
              <a:buChar char=""/>
              <a:tabLst>
                <a:tab pos="3072130" algn="l"/>
                <a:tab pos="3072765" algn="l"/>
              </a:tabLst>
            </a:pPr>
            <a:r>
              <a:rPr spc="-5" dirty="0"/>
              <a:t>In den</a:t>
            </a:r>
            <a:r>
              <a:rPr dirty="0"/>
              <a:t> </a:t>
            </a:r>
            <a:r>
              <a:rPr spc="-5" dirty="0"/>
              <a:t>letzten</a:t>
            </a:r>
            <a:r>
              <a:rPr dirty="0"/>
              <a:t> </a:t>
            </a:r>
            <a:r>
              <a:rPr spc="-5" dirty="0"/>
              <a:t>Jahren</a:t>
            </a:r>
            <a:r>
              <a:rPr dirty="0"/>
              <a:t> </a:t>
            </a:r>
            <a:r>
              <a:rPr spc="-5" dirty="0"/>
              <a:t>haben sich die sozialen </a:t>
            </a:r>
            <a:r>
              <a:rPr dirty="0"/>
              <a:t> </a:t>
            </a:r>
            <a:r>
              <a:rPr spc="-5" dirty="0"/>
              <a:t>Medien</a:t>
            </a:r>
            <a:r>
              <a:rPr dirty="0"/>
              <a:t> </a:t>
            </a:r>
            <a:r>
              <a:rPr spc="-5" dirty="0"/>
              <a:t>zu</a:t>
            </a:r>
            <a:r>
              <a:rPr spc="5" dirty="0"/>
              <a:t> </a:t>
            </a:r>
            <a:r>
              <a:rPr spc="-5" dirty="0" err="1"/>
              <a:t>einer</a:t>
            </a:r>
            <a:r>
              <a:rPr spc="5" dirty="0"/>
              <a:t> </a:t>
            </a:r>
            <a:r>
              <a:rPr lang="de-AT" spc="-5" dirty="0"/>
              <a:t>Möglichkeit </a:t>
            </a:r>
            <a:r>
              <a:rPr spc="-5" dirty="0" err="1"/>
              <a:t>entwickelt</a:t>
            </a:r>
            <a:r>
              <a:rPr spc="-5" dirty="0"/>
              <a:t>,</a:t>
            </a:r>
            <a:r>
              <a:rPr dirty="0"/>
              <a:t> </a:t>
            </a:r>
            <a:r>
              <a:rPr spc="-5" dirty="0"/>
              <a:t>mit </a:t>
            </a:r>
            <a:r>
              <a:rPr spc="-300" dirty="0"/>
              <a:t> </a:t>
            </a:r>
            <a:r>
              <a:rPr spc="-5" dirty="0"/>
              <a:t>der Nachrichtenagenturen</a:t>
            </a:r>
            <a:r>
              <a:rPr dirty="0"/>
              <a:t> </a:t>
            </a:r>
            <a:r>
              <a:rPr spc="-5" dirty="0"/>
              <a:t>Informationen</a:t>
            </a:r>
            <a:r>
              <a:rPr spc="10" dirty="0"/>
              <a:t> </a:t>
            </a:r>
            <a:r>
              <a:rPr spc="-5" dirty="0"/>
              <a:t>an </a:t>
            </a:r>
            <a:r>
              <a:rPr spc="-10" dirty="0"/>
              <a:t>die </a:t>
            </a:r>
            <a:r>
              <a:rPr spc="-5" dirty="0"/>
              <a:t> </a:t>
            </a:r>
            <a:r>
              <a:rPr lang="de-AT" spc="-15" dirty="0"/>
              <a:t>Bevölkerung</a:t>
            </a:r>
            <a:r>
              <a:rPr spc="-30" dirty="0"/>
              <a:t> </a:t>
            </a:r>
            <a:r>
              <a:rPr spc="-5" dirty="0"/>
              <a:t>weitergeben.</a:t>
            </a:r>
          </a:p>
          <a:p>
            <a:pPr marL="3072130" marR="631190" indent="-356235">
              <a:lnSpc>
                <a:spcPct val="100000"/>
              </a:lnSpc>
              <a:spcBef>
                <a:spcPts val="595"/>
              </a:spcBef>
              <a:buFont typeface="Wingdings"/>
              <a:buChar char=""/>
              <a:tabLst>
                <a:tab pos="3072130" algn="l"/>
                <a:tab pos="3072765" algn="l"/>
              </a:tabLst>
            </a:pPr>
            <a:r>
              <a:rPr spc="-5" dirty="0"/>
              <a:t>Dies ermöglicht es</a:t>
            </a:r>
            <a:r>
              <a:rPr dirty="0"/>
              <a:t> </a:t>
            </a:r>
            <a:r>
              <a:rPr spc="-5" dirty="0"/>
              <a:t>den</a:t>
            </a:r>
            <a:r>
              <a:rPr spc="-10" dirty="0"/>
              <a:t> </a:t>
            </a:r>
            <a:r>
              <a:rPr spc="-5" dirty="0"/>
              <a:t>Massenmedien, </a:t>
            </a:r>
            <a:r>
              <a:rPr dirty="0"/>
              <a:t> </a:t>
            </a:r>
            <a:r>
              <a:rPr spc="-5" dirty="0"/>
              <a:t>Nachrichten zu veröffentlichen, sobald </a:t>
            </a:r>
            <a:r>
              <a:rPr dirty="0"/>
              <a:t>sie </a:t>
            </a:r>
            <a:r>
              <a:rPr spc="5" dirty="0"/>
              <a:t> </a:t>
            </a:r>
            <a:r>
              <a:rPr spc="-5" dirty="0"/>
              <a:t>geschehen, und gibt ihnen</a:t>
            </a:r>
            <a:r>
              <a:rPr spc="-10" dirty="0"/>
              <a:t> </a:t>
            </a:r>
            <a:r>
              <a:rPr spc="-5" dirty="0"/>
              <a:t>die</a:t>
            </a:r>
            <a:r>
              <a:rPr spc="5" dirty="0"/>
              <a:t> </a:t>
            </a:r>
            <a:r>
              <a:rPr spc="-5" dirty="0"/>
              <a:t>Möglichkeit, </a:t>
            </a:r>
            <a:r>
              <a:rPr spc="-300" dirty="0"/>
              <a:t> </a:t>
            </a:r>
            <a:r>
              <a:rPr spc="-5" dirty="0"/>
              <a:t>sich in</a:t>
            </a:r>
            <a:r>
              <a:rPr dirty="0"/>
              <a:t> </a:t>
            </a:r>
            <a:r>
              <a:rPr spc="-5" dirty="0"/>
              <a:t>kürzester</a:t>
            </a:r>
            <a:r>
              <a:rPr spc="5" dirty="0"/>
              <a:t> </a:t>
            </a:r>
            <a:r>
              <a:rPr spc="-5" dirty="0"/>
              <a:t>Zeit</a:t>
            </a:r>
            <a:r>
              <a:rPr dirty="0"/>
              <a:t> </a:t>
            </a:r>
            <a:r>
              <a:rPr spc="-5" dirty="0"/>
              <a:t>in</a:t>
            </a:r>
            <a:r>
              <a:rPr spc="5" dirty="0"/>
              <a:t> </a:t>
            </a:r>
            <a:r>
              <a:rPr spc="-5" dirty="0"/>
              <a:t>der</a:t>
            </a:r>
            <a:r>
              <a:rPr dirty="0"/>
              <a:t> </a:t>
            </a:r>
            <a:r>
              <a:rPr spc="-5" dirty="0"/>
              <a:t>ganzen</a:t>
            </a:r>
            <a:r>
              <a:rPr dirty="0"/>
              <a:t> </a:t>
            </a:r>
            <a:r>
              <a:rPr spc="-5" dirty="0"/>
              <a:t>Welt</a:t>
            </a:r>
            <a:r>
              <a:rPr dirty="0"/>
              <a:t> zu </a:t>
            </a:r>
            <a:r>
              <a:rPr spc="-300" dirty="0"/>
              <a:t> </a:t>
            </a:r>
            <a:r>
              <a:rPr spc="-5" dirty="0"/>
              <a:t>verbreiten.</a:t>
            </a:r>
          </a:p>
          <a:p>
            <a:pPr marL="3072130" marR="178435" indent="-356235">
              <a:lnSpc>
                <a:spcPct val="100000"/>
              </a:lnSpc>
              <a:spcBef>
                <a:spcPts val="590"/>
              </a:spcBef>
              <a:buFont typeface="Wingdings"/>
              <a:buChar char=""/>
              <a:tabLst>
                <a:tab pos="3072130" algn="l"/>
                <a:tab pos="3072765" algn="l"/>
              </a:tabLst>
            </a:pPr>
            <a:r>
              <a:rPr spc="-5" dirty="0"/>
              <a:t>Viele</a:t>
            </a:r>
            <a:r>
              <a:rPr dirty="0"/>
              <a:t> </a:t>
            </a:r>
            <a:r>
              <a:rPr spc="-5" dirty="0"/>
              <a:t>verifizierte Konten sind seriös</a:t>
            </a:r>
            <a:r>
              <a:rPr spc="5" dirty="0"/>
              <a:t> </a:t>
            </a:r>
            <a:r>
              <a:rPr spc="-5" dirty="0"/>
              <a:t>und stellen </a:t>
            </a:r>
            <a:r>
              <a:rPr dirty="0"/>
              <a:t> </a:t>
            </a:r>
            <a:r>
              <a:rPr spc="-5" dirty="0"/>
              <a:t>Informationen</a:t>
            </a:r>
            <a:r>
              <a:rPr dirty="0"/>
              <a:t> </a:t>
            </a:r>
            <a:r>
              <a:rPr spc="-5" dirty="0"/>
              <a:t>online. Dennoch</a:t>
            </a:r>
            <a:r>
              <a:rPr spc="10" dirty="0"/>
              <a:t> </a:t>
            </a:r>
            <a:r>
              <a:rPr spc="-5" dirty="0"/>
              <a:t>ist es</a:t>
            </a:r>
            <a:r>
              <a:rPr spc="5" dirty="0"/>
              <a:t> </a:t>
            </a:r>
            <a:r>
              <a:rPr spc="-5" dirty="0"/>
              <a:t>wichtig, </a:t>
            </a:r>
            <a:r>
              <a:rPr dirty="0"/>
              <a:t> </a:t>
            </a:r>
            <a:r>
              <a:rPr spc="-5" dirty="0"/>
              <a:t>Informationen</a:t>
            </a:r>
            <a:r>
              <a:rPr spc="5" dirty="0"/>
              <a:t> </a:t>
            </a:r>
            <a:r>
              <a:rPr dirty="0"/>
              <a:t>auf </a:t>
            </a:r>
            <a:r>
              <a:rPr spc="-5" dirty="0"/>
              <a:t>ihre</a:t>
            </a:r>
            <a:r>
              <a:rPr spc="5" dirty="0"/>
              <a:t> </a:t>
            </a:r>
            <a:r>
              <a:rPr spc="-5" dirty="0"/>
              <a:t>Richtigkeit</a:t>
            </a:r>
            <a:r>
              <a:rPr spc="5" dirty="0"/>
              <a:t> </a:t>
            </a:r>
            <a:r>
              <a:rPr spc="-5" dirty="0"/>
              <a:t>zu</a:t>
            </a:r>
            <a:r>
              <a:rPr dirty="0"/>
              <a:t> </a:t>
            </a:r>
            <a:r>
              <a:rPr spc="-5" dirty="0"/>
              <a:t>überprüfen, </a:t>
            </a:r>
            <a:r>
              <a:rPr spc="-305" dirty="0"/>
              <a:t> </a:t>
            </a:r>
            <a:r>
              <a:rPr spc="-5" dirty="0"/>
              <a:t>bevor</a:t>
            </a:r>
            <a:r>
              <a:rPr spc="-10" dirty="0"/>
              <a:t> </a:t>
            </a:r>
            <a:r>
              <a:rPr dirty="0"/>
              <a:t>Sie </a:t>
            </a:r>
            <a:r>
              <a:rPr spc="-5" dirty="0"/>
              <a:t>auf die</a:t>
            </a:r>
            <a:r>
              <a:rPr spc="10" dirty="0"/>
              <a:t> </a:t>
            </a:r>
            <a:r>
              <a:rPr spc="-15" dirty="0" err="1"/>
              <a:t>Schaltfläche</a:t>
            </a:r>
            <a:r>
              <a:rPr spc="-15" dirty="0"/>
              <a:t> </a:t>
            </a:r>
            <a:r>
              <a:rPr lang="de-AT" spc="-15" dirty="0"/>
              <a:t>„</a:t>
            </a:r>
            <a:r>
              <a:rPr spc="-5" dirty="0" err="1"/>
              <a:t>Teilen</a:t>
            </a:r>
            <a:r>
              <a:rPr lang="de-AT" spc="-5" dirty="0"/>
              <a:t>“</a:t>
            </a:r>
            <a:r>
              <a:rPr dirty="0"/>
              <a:t> </a:t>
            </a:r>
            <a:r>
              <a:rPr spc="-5" dirty="0"/>
              <a:t>klicken!</a:t>
            </a:r>
          </a:p>
        </p:txBody>
      </p:sp>
      <p:grpSp>
        <p:nvGrpSpPr>
          <p:cNvPr id="5" name="object 5"/>
          <p:cNvGrpSpPr/>
          <p:nvPr/>
        </p:nvGrpSpPr>
        <p:grpSpPr>
          <a:xfrm>
            <a:off x="182879" y="88900"/>
            <a:ext cx="8822055" cy="4198620"/>
            <a:chOff x="182879" y="88900"/>
            <a:chExt cx="8822055" cy="4198620"/>
          </a:xfrm>
        </p:grpSpPr>
        <p:pic>
          <p:nvPicPr>
            <p:cNvPr id="6" name="object 6"/>
            <p:cNvPicPr/>
            <p:nvPr/>
          </p:nvPicPr>
          <p:blipFill>
            <a:blip r:embed="rId3" cstate="print"/>
            <a:stretch>
              <a:fillRect/>
            </a:stretch>
          </p:blipFill>
          <p:spPr>
            <a:xfrm>
              <a:off x="182879" y="113665"/>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80365" y="2540"/>
                  </a:lnTo>
                  <a:lnTo>
                    <a:pt x="335280" y="9525"/>
                  </a:lnTo>
                  <a:lnTo>
                    <a:pt x="292100" y="21590"/>
                  </a:lnTo>
                  <a:lnTo>
                    <a:pt x="250190" y="38100"/>
                  </a:lnTo>
                  <a:lnTo>
                    <a:pt x="211455" y="58419"/>
                  </a:lnTo>
                  <a:lnTo>
                    <a:pt x="174625" y="82550"/>
                  </a:lnTo>
                  <a:lnTo>
                    <a:pt x="140970" y="109855"/>
                  </a:lnTo>
                  <a:lnTo>
                    <a:pt x="109855" y="140970"/>
                  </a:lnTo>
                  <a:lnTo>
                    <a:pt x="82550" y="174625"/>
                  </a:lnTo>
                  <a:lnTo>
                    <a:pt x="58420" y="211454"/>
                  </a:lnTo>
                  <a:lnTo>
                    <a:pt x="38100" y="250190"/>
                  </a:lnTo>
                  <a:lnTo>
                    <a:pt x="21590" y="292100"/>
                  </a:lnTo>
                  <a:lnTo>
                    <a:pt x="9525" y="335280"/>
                  </a:lnTo>
                  <a:lnTo>
                    <a:pt x="2540" y="380365"/>
                  </a:lnTo>
                  <a:lnTo>
                    <a:pt x="0" y="426720"/>
                  </a:lnTo>
                  <a:lnTo>
                    <a:pt x="2540" y="473075"/>
                  </a:lnTo>
                  <a:lnTo>
                    <a:pt x="9525" y="518159"/>
                  </a:lnTo>
                  <a:lnTo>
                    <a:pt x="21590" y="561340"/>
                  </a:lnTo>
                  <a:lnTo>
                    <a:pt x="38100" y="603250"/>
                  </a:lnTo>
                  <a:lnTo>
                    <a:pt x="58420" y="641985"/>
                  </a:lnTo>
                  <a:lnTo>
                    <a:pt x="82550" y="678815"/>
                  </a:lnTo>
                  <a:lnTo>
                    <a:pt x="109855" y="712470"/>
                  </a:lnTo>
                  <a:lnTo>
                    <a:pt x="140970" y="743585"/>
                  </a:lnTo>
                  <a:lnTo>
                    <a:pt x="174625" y="770890"/>
                  </a:lnTo>
                  <a:lnTo>
                    <a:pt x="211455" y="795020"/>
                  </a:lnTo>
                  <a:lnTo>
                    <a:pt x="250190" y="815340"/>
                  </a:lnTo>
                  <a:lnTo>
                    <a:pt x="292100" y="831850"/>
                  </a:lnTo>
                  <a:lnTo>
                    <a:pt x="335280" y="843915"/>
                  </a:lnTo>
                  <a:lnTo>
                    <a:pt x="380365" y="850900"/>
                  </a:lnTo>
                  <a:lnTo>
                    <a:pt x="426720" y="853440"/>
                  </a:lnTo>
                  <a:lnTo>
                    <a:pt x="473075" y="850900"/>
                  </a:lnTo>
                  <a:lnTo>
                    <a:pt x="518160" y="843915"/>
                  </a:lnTo>
                  <a:lnTo>
                    <a:pt x="561340" y="831850"/>
                  </a:lnTo>
                  <a:lnTo>
                    <a:pt x="603250" y="815340"/>
                  </a:lnTo>
                  <a:lnTo>
                    <a:pt x="641985" y="795020"/>
                  </a:lnTo>
                  <a:lnTo>
                    <a:pt x="678815" y="770890"/>
                  </a:lnTo>
                  <a:lnTo>
                    <a:pt x="712470" y="743585"/>
                  </a:lnTo>
                  <a:lnTo>
                    <a:pt x="743585" y="712470"/>
                  </a:lnTo>
                  <a:lnTo>
                    <a:pt x="770890" y="678815"/>
                  </a:lnTo>
                  <a:lnTo>
                    <a:pt x="795020" y="641985"/>
                  </a:lnTo>
                  <a:lnTo>
                    <a:pt x="815340" y="603250"/>
                  </a:lnTo>
                  <a:lnTo>
                    <a:pt x="831850" y="561340"/>
                  </a:lnTo>
                  <a:lnTo>
                    <a:pt x="843915" y="518159"/>
                  </a:lnTo>
                  <a:lnTo>
                    <a:pt x="850900" y="473075"/>
                  </a:lnTo>
                  <a:lnTo>
                    <a:pt x="853440" y="426720"/>
                  </a:lnTo>
                  <a:lnTo>
                    <a:pt x="850900" y="380365"/>
                  </a:lnTo>
                  <a:lnTo>
                    <a:pt x="843915" y="335280"/>
                  </a:lnTo>
                  <a:lnTo>
                    <a:pt x="831850" y="292100"/>
                  </a:lnTo>
                  <a:lnTo>
                    <a:pt x="815340" y="250190"/>
                  </a:lnTo>
                  <a:lnTo>
                    <a:pt x="795020" y="211454"/>
                  </a:lnTo>
                  <a:lnTo>
                    <a:pt x="770890" y="174625"/>
                  </a:lnTo>
                  <a:lnTo>
                    <a:pt x="743585" y="140970"/>
                  </a:lnTo>
                  <a:lnTo>
                    <a:pt x="712470" y="109855"/>
                  </a:lnTo>
                  <a:lnTo>
                    <a:pt x="678815" y="82550"/>
                  </a:lnTo>
                  <a:lnTo>
                    <a:pt x="641985" y="58419"/>
                  </a:lnTo>
                  <a:lnTo>
                    <a:pt x="603250"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310" y="212089"/>
              <a:ext cx="765175" cy="608329"/>
            </a:xfrm>
            <a:prstGeom prst="rect">
              <a:avLst/>
            </a:prstGeom>
          </p:spPr>
        </p:pic>
        <p:pic>
          <p:nvPicPr>
            <p:cNvPr id="9" name="object 9"/>
            <p:cNvPicPr/>
            <p:nvPr/>
          </p:nvPicPr>
          <p:blipFill>
            <a:blip r:embed="rId5" cstate="print"/>
            <a:stretch>
              <a:fillRect/>
            </a:stretch>
          </p:blipFill>
          <p:spPr>
            <a:xfrm>
              <a:off x="754379" y="1839595"/>
              <a:ext cx="2846070" cy="2392044"/>
            </a:xfrm>
            <a:prstGeom prst="rect">
              <a:avLst/>
            </a:prstGeom>
          </p:spPr>
        </p:pic>
        <p:pic>
          <p:nvPicPr>
            <p:cNvPr id="10" name="object 10"/>
            <p:cNvPicPr/>
            <p:nvPr/>
          </p:nvPicPr>
          <p:blipFill>
            <a:blip r:embed="rId6" cstate="print"/>
            <a:stretch>
              <a:fillRect/>
            </a:stretch>
          </p:blipFill>
          <p:spPr>
            <a:xfrm>
              <a:off x="1142999" y="3537584"/>
              <a:ext cx="736600" cy="749935"/>
            </a:xfrm>
            <a:prstGeom prst="rect">
              <a:avLst/>
            </a:prstGeom>
          </p:spPr>
        </p:pic>
        <p:pic>
          <p:nvPicPr>
            <p:cNvPr id="11" name="object 11"/>
            <p:cNvPicPr/>
            <p:nvPr/>
          </p:nvPicPr>
          <p:blipFill>
            <a:blip r:embed="rId7" cstate="print"/>
            <a:stretch>
              <a:fillRect/>
            </a:stretch>
          </p:blipFill>
          <p:spPr>
            <a:xfrm>
              <a:off x="1141094" y="2326004"/>
              <a:ext cx="763905" cy="777240"/>
            </a:xfrm>
            <a:prstGeom prst="rect">
              <a:avLst/>
            </a:prstGeom>
          </p:spPr>
        </p:pic>
        <p:pic>
          <p:nvPicPr>
            <p:cNvPr id="12" name="object 12"/>
            <p:cNvPicPr/>
            <p:nvPr/>
          </p:nvPicPr>
          <p:blipFill>
            <a:blip r:embed="rId8" cstate="print"/>
            <a:stretch>
              <a:fillRect/>
            </a:stretch>
          </p:blipFill>
          <p:spPr>
            <a:xfrm>
              <a:off x="441959" y="2577464"/>
              <a:ext cx="1464944" cy="1492250"/>
            </a:xfrm>
            <a:prstGeom prst="rect">
              <a:avLst/>
            </a:prstGeom>
          </p:spPr>
        </p:pic>
        <p:pic>
          <p:nvPicPr>
            <p:cNvPr id="13" name="object 13"/>
            <p:cNvPicPr/>
            <p:nvPr/>
          </p:nvPicPr>
          <p:blipFill>
            <a:blip r:embed="rId9" cstate="print"/>
            <a:stretch>
              <a:fillRect/>
            </a:stretch>
          </p:blipFill>
          <p:spPr>
            <a:xfrm>
              <a:off x="2032634" y="2234564"/>
              <a:ext cx="696594" cy="810894"/>
            </a:xfrm>
            <a:prstGeom prst="rect">
              <a:avLst/>
            </a:prstGeom>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886075" y="854454"/>
            <a:ext cx="3371850" cy="299720"/>
          </a:xfrm>
          <a:prstGeom prst="rect">
            <a:avLst/>
          </a:prstGeom>
        </p:spPr>
        <p:txBody>
          <a:bodyPr vert="horz" wrap="square" lIns="0" tIns="12700" rIns="0" bIns="0" rtlCol="0">
            <a:spAutoFit/>
          </a:bodyPr>
          <a:lstStyle/>
          <a:p>
            <a:pPr marL="12700">
              <a:lnSpc>
                <a:spcPct val="100000"/>
              </a:lnSpc>
              <a:spcBef>
                <a:spcPts val="100"/>
              </a:spcBef>
            </a:pPr>
            <a:r>
              <a:rPr spc="-5" dirty="0"/>
              <a:t>DIE</a:t>
            </a:r>
            <a:r>
              <a:rPr spc="-25" dirty="0"/>
              <a:t> </a:t>
            </a:r>
            <a:r>
              <a:rPr spc="-5" dirty="0"/>
              <a:t>GEFAHREN</a:t>
            </a:r>
            <a:r>
              <a:rPr spc="-20" dirty="0"/>
              <a:t> </a:t>
            </a:r>
            <a:r>
              <a:rPr spc="-5" dirty="0"/>
              <a:t>DER </a:t>
            </a:r>
            <a:r>
              <a:rPr spc="-15" dirty="0"/>
              <a:t>ÜBERPRÜFUNG</a:t>
            </a:r>
          </a:p>
        </p:txBody>
      </p:sp>
      <p:sp>
        <p:nvSpPr>
          <p:cNvPr id="4" name="object 4"/>
          <p:cNvSpPr txBox="1"/>
          <p:nvPr/>
        </p:nvSpPr>
        <p:spPr>
          <a:xfrm>
            <a:off x="1288796" y="1705864"/>
            <a:ext cx="5266690" cy="2520315"/>
          </a:xfrm>
          <a:prstGeom prst="rect">
            <a:avLst/>
          </a:prstGeom>
        </p:spPr>
        <p:txBody>
          <a:bodyPr vert="horz" wrap="square" lIns="0" tIns="12065" rIns="0" bIns="0" rtlCol="0">
            <a:spAutoFit/>
          </a:bodyPr>
          <a:lstStyle/>
          <a:p>
            <a:pPr marL="367665" marR="58419" indent="-355600">
              <a:lnSpc>
                <a:spcPct val="100000"/>
              </a:lnSpc>
              <a:spcBef>
                <a:spcPts val="95"/>
              </a:spcBef>
              <a:buFont typeface="Wingdings"/>
              <a:buChar char=""/>
              <a:tabLst>
                <a:tab pos="367665" algn="l"/>
                <a:tab pos="368300" algn="l"/>
              </a:tabLst>
            </a:pPr>
            <a:r>
              <a:rPr sz="1400" spc="-5" dirty="0">
                <a:solidFill>
                  <a:srgbClr val="FFFFFF"/>
                </a:solidFill>
                <a:latin typeface="Calibri"/>
                <a:cs typeface="Calibri"/>
              </a:rPr>
              <a:t>Wenn</a:t>
            </a:r>
            <a:r>
              <a:rPr sz="1400" dirty="0">
                <a:solidFill>
                  <a:srgbClr val="FFFFFF"/>
                </a:solidFill>
                <a:latin typeface="Calibri"/>
                <a:cs typeface="Calibri"/>
              </a:rPr>
              <a:t> </a:t>
            </a:r>
            <a:r>
              <a:rPr sz="1400" spc="-5" dirty="0">
                <a:solidFill>
                  <a:srgbClr val="FFFFFF"/>
                </a:solidFill>
                <a:latin typeface="Calibri"/>
                <a:cs typeface="Calibri"/>
              </a:rPr>
              <a:t>Sie Informationen online</a:t>
            </a:r>
            <a:r>
              <a:rPr sz="1400" dirty="0">
                <a:solidFill>
                  <a:srgbClr val="FFFFFF"/>
                </a:solidFill>
                <a:latin typeface="Calibri"/>
                <a:cs typeface="Calibri"/>
              </a:rPr>
              <a:t> </a:t>
            </a:r>
            <a:r>
              <a:rPr sz="1400" spc="-5" dirty="0">
                <a:solidFill>
                  <a:srgbClr val="FFFFFF"/>
                </a:solidFill>
                <a:latin typeface="Calibri"/>
                <a:cs typeface="Calibri"/>
              </a:rPr>
              <a:t>konsumieren,</a:t>
            </a:r>
            <a:r>
              <a:rPr sz="1400" dirty="0">
                <a:solidFill>
                  <a:srgbClr val="FFFFFF"/>
                </a:solidFill>
                <a:latin typeface="Calibri"/>
                <a:cs typeface="Calibri"/>
              </a:rPr>
              <a:t> </a:t>
            </a:r>
            <a:r>
              <a:rPr sz="1400" spc="-5" dirty="0">
                <a:solidFill>
                  <a:srgbClr val="FFFFFF"/>
                </a:solidFill>
                <a:latin typeface="Calibri"/>
                <a:cs typeface="Calibri"/>
              </a:rPr>
              <a:t>neigen</a:t>
            </a:r>
            <a:r>
              <a:rPr sz="1400" dirty="0">
                <a:solidFill>
                  <a:srgbClr val="FFFFFF"/>
                </a:solidFill>
                <a:latin typeface="Calibri"/>
                <a:cs typeface="Calibri"/>
              </a:rPr>
              <a:t> </a:t>
            </a:r>
            <a:r>
              <a:rPr sz="1400" spc="-5" dirty="0">
                <a:solidFill>
                  <a:srgbClr val="FFFFFF"/>
                </a:solidFill>
                <a:latin typeface="Calibri"/>
                <a:cs typeface="Calibri"/>
              </a:rPr>
              <a:t>viele </a:t>
            </a:r>
            <a:r>
              <a:rPr sz="1400" dirty="0">
                <a:solidFill>
                  <a:srgbClr val="FFFFFF"/>
                </a:solidFill>
                <a:latin typeface="Calibri"/>
                <a:cs typeface="Calibri"/>
              </a:rPr>
              <a:t> </a:t>
            </a:r>
            <a:r>
              <a:rPr sz="1400" spc="-5" dirty="0">
                <a:solidFill>
                  <a:srgbClr val="FFFFFF"/>
                </a:solidFill>
                <a:latin typeface="Calibri"/>
                <a:cs typeface="Calibri"/>
              </a:rPr>
              <a:t>Menschen</a:t>
            </a:r>
            <a:r>
              <a:rPr sz="1400" spc="-10" dirty="0">
                <a:solidFill>
                  <a:srgbClr val="FFFFFF"/>
                </a:solidFill>
                <a:latin typeface="Calibri"/>
                <a:cs typeface="Calibri"/>
              </a:rPr>
              <a:t> </a:t>
            </a:r>
            <a:r>
              <a:rPr sz="1400" spc="-5" dirty="0">
                <a:solidFill>
                  <a:srgbClr val="FFFFFF"/>
                </a:solidFill>
                <a:latin typeface="Calibri"/>
                <a:cs typeface="Calibri"/>
              </a:rPr>
              <a:t>dazu,</a:t>
            </a:r>
            <a:r>
              <a:rPr sz="1400" spc="5" dirty="0">
                <a:solidFill>
                  <a:srgbClr val="FFFFFF"/>
                </a:solidFill>
                <a:latin typeface="Calibri"/>
                <a:cs typeface="Calibri"/>
              </a:rPr>
              <a:t> </a:t>
            </a:r>
            <a:r>
              <a:rPr sz="1400" spc="-5" dirty="0">
                <a:solidFill>
                  <a:srgbClr val="FFFFFF"/>
                </a:solidFill>
                <a:latin typeface="Calibri"/>
                <a:cs typeface="Calibri"/>
              </a:rPr>
              <a:t>nach dem Verifizierungshäkchen Ausschau zu </a:t>
            </a:r>
            <a:r>
              <a:rPr sz="1400" dirty="0">
                <a:solidFill>
                  <a:srgbClr val="FFFFFF"/>
                </a:solidFill>
                <a:latin typeface="Calibri"/>
                <a:cs typeface="Calibri"/>
              </a:rPr>
              <a:t> </a:t>
            </a:r>
            <a:r>
              <a:rPr sz="1400" spc="-10" dirty="0">
                <a:solidFill>
                  <a:srgbClr val="FFFFFF"/>
                </a:solidFill>
                <a:latin typeface="Calibri"/>
                <a:cs typeface="Calibri"/>
              </a:rPr>
              <a:t>halten,</a:t>
            </a:r>
            <a:r>
              <a:rPr sz="1400" dirty="0">
                <a:solidFill>
                  <a:srgbClr val="FFFFFF"/>
                </a:solidFill>
                <a:latin typeface="Calibri"/>
                <a:cs typeface="Calibri"/>
              </a:rPr>
              <a:t> </a:t>
            </a:r>
            <a:r>
              <a:rPr sz="1400" spc="-5" dirty="0">
                <a:solidFill>
                  <a:srgbClr val="FFFFFF"/>
                </a:solidFill>
                <a:latin typeface="Calibri"/>
                <a:cs typeface="Calibri"/>
              </a:rPr>
              <a:t>um</a:t>
            </a:r>
            <a:r>
              <a:rPr sz="1400" spc="5" dirty="0">
                <a:solidFill>
                  <a:srgbClr val="FFFFFF"/>
                </a:solidFill>
                <a:latin typeface="Calibri"/>
                <a:cs typeface="Calibri"/>
              </a:rPr>
              <a:t> </a:t>
            </a:r>
            <a:r>
              <a:rPr sz="1400" spc="-5" dirty="0">
                <a:solidFill>
                  <a:srgbClr val="FFFFFF"/>
                </a:solidFill>
                <a:latin typeface="Calibri"/>
                <a:cs typeface="Calibri"/>
              </a:rPr>
              <a:t>die</a:t>
            </a:r>
            <a:r>
              <a:rPr sz="1400" spc="10" dirty="0">
                <a:solidFill>
                  <a:srgbClr val="FFFFFF"/>
                </a:solidFill>
                <a:latin typeface="Calibri"/>
                <a:cs typeface="Calibri"/>
              </a:rPr>
              <a:t> </a:t>
            </a:r>
            <a:r>
              <a:rPr sz="1400" spc="-5" dirty="0">
                <a:solidFill>
                  <a:srgbClr val="FFFFFF"/>
                </a:solidFill>
                <a:latin typeface="Calibri"/>
                <a:cs typeface="Calibri"/>
              </a:rPr>
              <a:t>Informationen</a:t>
            </a:r>
            <a:r>
              <a:rPr sz="1400" spc="15" dirty="0">
                <a:solidFill>
                  <a:srgbClr val="FFFFFF"/>
                </a:solidFill>
                <a:latin typeface="Calibri"/>
                <a:cs typeface="Calibri"/>
              </a:rPr>
              <a:t> </a:t>
            </a:r>
            <a:r>
              <a:rPr sz="1400" spc="-5" dirty="0">
                <a:solidFill>
                  <a:srgbClr val="FFFFFF"/>
                </a:solidFill>
                <a:latin typeface="Calibri"/>
                <a:cs typeface="Calibri"/>
              </a:rPr>
              <a:t>auf</a:t>
            </a:r>
            <a:r>
              <a:rPr sz="1400" spc="5" dirty="0">
                <a:solidFill>
                  <a:srgbClr val="FFFFFF"/>
                </a:solidFill>
                <a:latin typeface="Calibri"/>
                <a:cs typeface="Calibri"/>
              </a:rPr>
              <a:t> </a:t>
            </a:r>
            <a:r>
              <a:rPr sz="1400" spc="-5" dirty="0">
                <a:solidFill>
                  <a:srgbClr val="FFFFFF"/>
                </a:solidFill>
                <a:latin typeface="Calibri"/>
                <a:cs typeface="Calibri"/>
              </a:rPr>
              <a:t>ihre</a:t>
            </a:r>
            <a:r>
              <a:rPr sz="1400" spc="10" dirty="0">
                <a:solidFill>
                  <a:srgbClr val="FFFFFF"/>
                </a:solidFill>
                <a:latin typeface="Calibri"/>
                <a:cs typeface="Calibri"/>
              </a:rPr>
              <a:t> </a:t>
            </a:r>
            <a:r>
              <a:rPr sz="1400" spc="-5" dirty="0">
                <a:solidFill>
                  <a:srgbClr val="FFFFFF"/>
                </a:solidFill>
                <a:latin typeface="Calibri"/>
                <a:cs typeface="Calibri"/>
              </a:rPr>
              <a:t>Richtigkeit</a:t>
            </a:r>
            <a:r>
              <a:rPr sz="1400" spc="5" dirty="0">
                <a:solidFill>
                  <a:srgbClr val="FFFFFF"/>
                </a:solidFill>
                <a:latin typeface="Calibri"/>
                <a:cs typeface="Calibri"/>
              </a:rPr>
              <a:t> </a:t>
            </a:r>
            <a:r>
              <a:rPr sz="1400" dirty="0">
                <a:solidFill>
                  <a:srgbClr val="FFFFFF"/>
                </a:solidFill>
                <a:latin typeface="Calibri"/>
                <a:cs typeface="Calibri"/>
              </a:rPr>
              <a:t>zu</a:t>
            </a:r>
            <a:r>
              <a:rPr sz="1400" spc="5" dirty="0">
                <a:solidFill>
                  <a:srgbClr val="FFFFFF"/>
                </a:solidFill>
                <a:latin typeface="Calibri"/>
                <a:cs typeface="Calibri"/>
              </a:rPr>
              <a:t> </a:t>
            </a:r>
            <a:r>
              <a:rPr sz="1400" spc="-5" dirty="0">
                <a:solidFill>
                  <a:srgbClr val="FFFFFF"/>
                </a:solidFill>
                <a:latin typeface="Calibri"/>
                <a:cs typeface="Calibri"/>
              </a:rPr>
              <a:t>überprüfen.</a:t>
            </a:r>
            <a:r>
              <a:rPr sz="1400" spc="10" dirty="0">
                <a:solidFill>
                  <a:srgbClr val="FFFFFF"/>
                </a:solidFill>
                <a:latin typeface="Calibri"/>
                <a:cs typeface="Calibri"/>
              </a:rPr>
              <a:t> </a:t>
            </a:r>
            <a:r>
              <a:rPr sz="1400" spc="-10" dirty="0">
                <a:solidFill>
                  <a:srgbClr val="FFFFFF"/>
                </a:solidFill>
                <a:latin typeface="Calibri"/>
                <a:cs typeface="Calibri"/>
              </a:rPr>
              <a:t>Es </a:t>
            </a:r>
            <a:r>
              <a:rPr sz="1400" spc="-305" dirty="0">
                <a:solidFill>
                  <a:srgbClr val="FFFFFF"/>
                </a:solidFill>
                <a:latin typeface="Calibri"/>
                <a:cs typeface="Calibri"/>
              </a:rPr>
              <a:t> </a:t>
            </a:r>
            <a:r>
              <a:rPr sz="1400" spc="-5" dirty="0">
                <a:solidFill>
                  <a:srgbClr val="FFFFFF"/>
                </a:solidFill>
                <a:latin typeface="Calibri"/>
                <a:cs typeface="Calibri"/>
              </a:rPr>
              <a:t>ist jedoch</a:t>
            </a:r>
            <a:r>
              <a:rPr sz="1400" spc="5" dirty="0">
                <a:solidFill>
                  <a:srgbClr val="FFFFFF"/>
                </a:solidFill>
                <a:latin typeface="Calibri"/>
                <a:cs typeface="Calibri"/>
              </a:rPr>
              <a:t> </a:t>
            </a:r>
            <a:r>
              <a:rPr sz="1400" spc="-5" dirty="0">
                <a:solidFill>
                  <a:srgbClr val="FFFFFF"/>
                </a:solidFill>
                <a:latin typeface="Calibri"/>
                <a:cs typeface="Calibri"/>
              </a:rPr>
              <a:t>wichtig,</a:t>
            </a:r>
            <a:r>
              <a:rPr sz="1400" spc="10" dirty="0">
                <a:solidFill>
                  <a:srgbClr val="FFFFFF"/>
                </a:solidFill>
                <a:latin typeface="Calibri"/>
                <a:cs typeface="Calibri"/>
              </a:rPr>
              <a:t> </a:t>
            </a:r>
            <a:r>
              <a:rPr sz="1400" spc="-5" dirty="0">
                <a:solidFill>
                  <a:srgbClr val="FFFFFF"/>
                </a:solidFill>
                <a:latin typeface="Calibri"/>
                <a:cs typeface="Calibri"/>
              </a:rPr>
              <a:t>daran</a:t>
            </a:r>
            <a:r>
              <a:rPr sz="1400" dirty="0">
                <a:solidFill>
                  <a:srgbClr val="FFFFFF"/>
                </a:solidFill>
                <a:latin typeface="Calibri"/>
                <a:cs typeface="Calibri"/>
              </a:rPr>
              <a:t> </a:t>
            </a:r>
            <a:r>
              <a:rPr sz="1400" spc="-5" dirty="0">
                <a:solidFill>
                  <a:srgbClr val="FFFFFF"/>
                </a:solidFill>
                <a:latin typeface="Calibri"/>
                <a:cs typeface="Calibri"/>
              </a:rPr>
              <a:t>zu</a:t>
            </a:r>
            <a:r>
              <a:rPr sz="1400" dirty="0">
                <a:solidFill>
                  <a:srgbClr val="FFFFFF"/>
                </a:solidFill>
                <a:latin typeface="Calibri"/>
                <a:cs typeface="Calibri"/>
              </a:rPr>
              <a:t> </a:t>
            </a:r>
            <a:r>
              <a:rPr sz="1400" spc="-5" dirty="0">
                <a:solidFill>
                  <a:srgbClr val="FFFFFF"/>
                </a:solidFill>
                <a:latin typeface="Calibri"/>
                <a:cs typeface="Calibri"/>
              </a:rPr>
              <a:t>denken,</a:t>
            </a:r>
            <a:r>
              <a:rPr sz="1400" dirty="0">
                <a:solidFill>
                  <a:srgbClr val="FFFFFF"/>
                </a:solidFill>
                <a:latin typeface="Calibri"/>
                <a:cs typeface="Calibri"/>
              </a:rPr>
              <a:t> </a:t>
            </a:r>
            <a:r>
              <a:rPr sz="1400" spc="-5" dirty="0">
                <a:solidFill>
                  <a:srgbClr val="FFFFFF"/>
                </a:solidFill>
                <a:latin typeface="Calibri"/>
                <a:cs typeface="Calibri"/>
              </a:rPr>
              <a:t>dass</a:t>
            </a:r>
            <a:r>
              <a:rPr sz="1400" spc="5" dirty="0">
                <a:solidFill>
                  <a:srgbClr val="FFFFFF"/>
                </a:solidFill>
                <a:latin typeface="Calibri"/>
                <a:cs typeface="Calibri"/>
              </a:rPr>
              <a:t> </a:t>
            </a:r>
            <a:r>
              <a:rPr sz="1400" spc="-5" dirty="0">
                <a:solidFill>
                  <a:srgbClr val="FFFFFF"/>
                </a:solidFill>
                <a:latin typeface="Calibri"/>
                <a:cs typeface="Calibri"/>
              </a:rPr>
              <a:t>das Konto</a:t>
            </a:r>
            <a:r>
              <a:rPr sz="1400" spc="10" dirty="0">
                <a:solidFill>
                  <a:srgbClr val="FFFFFF"/>
                </a:solidFill>
                <a:latin typeface="Calibri"/>
                <a:cs typeface="Calibri"/>
              </a:rPr>
              <a:t> </a:t>
            </a:r>
            <a:r>
              <a:rPr sz="1400" spc="-5" dirty="0">
                <a:solidFill>
                  <a:srgbClr val="FFFFFF"/>
                </a:solidFill>
                <a:latin typeface="Calibri"/>
                <a:cs typeface="Calibri"/>
              </a:rPr>
              <a:t>zwar</a:t>
            </a:r>
            <a:r>
              <a:rPr sz="1400" dirty="0">
                <a:solidFill>
                  <a:srgbClr val="FFFFFF"/>
                </a:solidFill>
                <a:latin typeface="Calibri"/>
                <a:cs typeface="Calibri"/>
              </a:rPr>
              <a:t> </a:t>
            </a:r>
            <a:r>
              <a:rPr sz="1400" spc="-5" dirty="0">
                <a:solidFill>
                  <a:srgbClr val="FFFFFF"/>
                </a:solidFill>
                <a:latin typeface="Calibri"/>
                <a:cs typeface="Calibri"/>
              </a:rPr>
              <a:t>verifiziert </a:t>
            </a:r>
            <a:r>
              <a:rPr sz="1400" spc="-300" dirty="0">
                <a:solidFill>
                  <a:srgbClr val="FFFFFF"/>
                </a:solidFill>
                <a:latin typeface="Calibri"/>
                <a:cs typeface="Calibri"/>
              </a:rPr>
              <a:t> </a:t>
            </a:r>
            <a:r>
              <a:rPr sz="1400" spc="-5" dirty="0">
                <a:solidFill>
                  <a:srgbClr val="FFFFFF"/>
                </a:solidFill>
                <a:latin typeface="Calibri"/>
                <a:cs typeface="Calibri"/>
              </a:rPr>
              <a:t>ist,</a:t>
            </a:r>
            <a:r>
              <a:rPr sz="1400" spc="5" dirty="0">
                <a:solidFill>
                  <a:srgbClr val="FFFFFF"/>
                </a:solidFill>
                <a:latin typeface="Calibri"/>
                <a:cs typeface="Calibri"/>
              </a:rPr>
              <a:t> </a:t>
            </a:r>
            <a:r>
              <a:rPr sz="1400" spc="-10"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Informationen aber möglicherweise</a:t>
            </a:r>
            <a:r>
              <a:rPr sz="1400" dirty="0">
                <a:solidFill>
                  <a:srgbClr val="FFFFFF"/>
                </a:solidFill>
                <a:latin typeface="Calibri"/>
                <a:cs typeface="Calibri"/>
              </a:rPr>
              <a:t> </a:t>
            </a:r>
            <a:r>
              <a:rPr sz="1400" spc="-5" dirty="0">
                <a:solidFill>
                  <a:srgbClr val="FFFFFF"/>
                </a:solidFill>
                <a:latin typeface="Calibri"/>
                <a:cs typeface="Calibri"/>
              </a:rPr>
              <a:t>nicht.</a:t>
            </a:r>
            <a:endParaRPr sz="1400" dirty="0">
              <a:latin typeface="Calibri"/>
              <a:cs typeface="Calibri"/>
            </a:endParaRPr>
          </a:p>
          <a:p>
            <a:pPr>
              <a:lnSpc>
                <a:spcPct val="100000"/>
              </a:lnSpc>
              <a:buClr>
                <a:srgbClr val="FFFFFF"/>
              </a:buClr>
              <a:buFont typeface="Wingdings"/>
              <a:buChar char=""/>
            </a:pPr>
            <a:endParaRPr sz="1400" dirty="0">
              <a:latin typeface="Calibri"/>
              <a:cs typeface="Calibri"/>
            </a:endParaRPr>
          </a:p>
          <a:p>
            <a:pPr marL="367665" marR="5080" indent="-355600">
              <a:lnSpc>
                <a:spcPct val="100000"/>
              </a:lnSpc>
              <a:spcBef>
                <a:spcPts val="1165"/>
              </a:spcBef>
              <a:buFont typeface="Wingdings"/>
              <a:buChar char=""/>
              <a:tabLst>
                <a:tab pos="367665" algn="l"/>
                <a:tab pos="368300" algn="l"/>
              </a:tabLst>
            </a:pPr>
            <a:r>
              <a:rPr sz="1400" spc="-5" dirty="0">
                <a:solidFill>
                  <a:srgbClr val="FFFFFF"/>
                </a:solidFill>
                <a:latin typeface="Calibri"/>
                <a:cs typeface="Calibri"/>
              </a:rPr>
              <a:t>Der</a:t>
            </a:r>
            <a:r>
              <a:rPr sz="1400" dirty="0">
                <a:solidFill>
                  <a:srgbClr val="FFFFFF"/>
                </a:solidFill>
                <a:latin typeface="Calibri"/>
                <a:cs typeface="Calibri"/>
              </a:rPr>
              <a:t> </a:t>
            </a:r>
            <a:r>
              <a:rPr sz="1400" spc="-5" dirty="0">
                <a:solidFill>
                  <a:srgbClr val="FFFFFF"/>
                </a:solidFill>
                <a:latin typeface="Calibri"/>
                <a:cs typeface="Calibri"/>
              </a:rPr>
              <a:t>Inhalt,</a:t>
            </a:r>
            <a:r>
              <a:rPr sz="1400" spc="5" dirty="0">
                <a:solidFill>
                  <a:srgbClr val="FFFFFF"/>
                </a:solidFill>
                <a:latin typeface="Calibri"/>
                <a:cs typeface="Calibri"/>
              </a:rPr>
              <a:t> </a:t>
            </a:r>
            <a:r>
              <a:rPr sz="1400" spc="-5" dirty="0">
                <a:solidFill>
                  <a:srgbClr val="FFFFFF"/>
                </a:solidFill>
                <a:latin typeface="Calibri"/>
                <a:cs typeface="Calibri"/>
              </a:rPr>
              <a:t>der</a:t>
            </a:r>
            <a:r>
              <a:rPr sz="1400" dirty="0">
                <a:solidFill>
                  <a:srgbClr val="FFFFFF"/>
                </a:solidFill>
                <a:latin typeface="Calibri"/>
                <a:cs typeface="Calibri"/>
              </a:rPr>
              <a:t> </a:t>
            </a:r>
            <a:r>
              <a:rPr sz="1400" spc="-5" dirty="0">
                <a:solidFill>
                  <a:srgbClr val="FFFFFF"/>
                </a:solidFill>
                <a:latin typeface="Calibri"/>
                <a:cs typeface="Calibri"/>
              </a:rPr>
              <a:t>Kontext</a:t>
            </a:r>
            <a:r>
              <a:rPr sz="1400" spc="15" dirty="0">
                <a:solidFill>
                  <a:srgbClr val="FFFFFF"/>
                </a:solidFill>
                <a:latin typeface="Calibri"/>
                <a:cs typeface="Calibri"/>
              </a:rPr>
              <a:t> </a:t>
            </a:r>
            <a:r>
              <a:rPr sz="1400" spc="-5" dirty="0">
                <a:solidFill>
                  <a:srgbClr val="FFFFFF"/>
                </a:solidFill>
                <a:latin typeface="Calibri"/>
                <a:cs typeface="Calibri"/>
              </a:rPr>
              <a:t>oder</a:t>
            </a:r>
            <a:r>
              <a:rPr sz="1400"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Bedeutung</a:t>
            </a:r>
            <a:r>
              <a:rPr sz="1400" spc="5" dirty="0">
                <a:solidFill>
                  <a:srgbClr val="FFFFFF"/>
                </a:solidFill>
                <a:latin typeface="Calibri"/>
                <a:cs typeface="Calibri"/>
              </a:rPr>
              <a:t> </a:t>
            </a:r>
            <a:r>
              <a:rPr sz="1400" spc="-5" dirty="0">
                <a:solidFill>
                  <a:srgbClr val="FFFFFF"/>
                </a:solidFill>
                <a:latin typeface="Calibri"/>
                <a:cs typeface="Calibri"/>
              </a:rPr>
              <a:t>von</a:t>
            </a:r>
            <a:r>
              <a:rPr sz="1400" spc="10" dirty="0">
                <a:solidFill>
                  <a:srgbClr val="FFFFFF"/>
                </a:solidFill>
                <a:latin typeface="Calibri"/>
                <a:cs typeface="Calibri"/>
              </a:rPr>
              <a:t> </a:t>
            </a:r>
            <a:r>
              <a:rPr sz="1400" spc="-5" dirty="0">
                <a:solidFill>
                  <a:srgbClr val="FFFFFF"/>
                </a:solidFill>
                <a:latin typeface="Calibri"/>
                <a:cs typeface="Calibri"/>
              </a:rPr>
              <a:t>Informationen,</a:t>
            </a:r>
            <a:r>
              <a:rPr sz="1400" spc="5" dirty="0">
                <a:solidFill>
                  <a:srgbClr val="FFFFFF"/>
                </a:solidFill>
                <a:latin typeface="Calibri"/>
                <a:cs typeface="Calibri"/>
              </a:rPr>
              <a:t> </a:t>
            </a:r>
            <a:r>
              <a:rPr sz="1400" spc="-10" dirty="0">
                <a:solidFill>
                  <a:srgbClr val="FFFFFF"/>
                </a:solidFill>
                <a:latin typeface="Calibri"/>
                <a:cs typeface="Calibri"/>
              </a:rPr>
              <a:t>die </a:t>
            </a:r>
            <a:r>
              <a:rPr sz="1400" spc="-5" dirty="0">
                <a:solidFill>
                  <a:srgbClr val="FFFFFF"/>
                </a:solidFill>
                <a:latin typeface="Calibri"/>
                <a:cs typeface="Calibri"/>
              </a:rPr>
              <a:t> auf</a:t>
            </a:r>
            <a:r>
              <a:rPr sz="1400" dirty="0">
                <a:solidFill>
                  <a:srgbClr val="FFFFFF"/>
                </a:solidFill>
                <a:latin typeface="Calibri"/>
                <a:cs typeface="Calibri"/>
              </a:rPr>
              <a:t> </a:t>
            </a:r>
            <a:r>
              <a:rPr sz="1400" spc="-5" dirty="0">
                <a:solidFill>
                  <a:srgbClr val="FFFFFF"/>
                </a:solidFill>
                <a:latin typeface="Calibri"/>
                <a:cs typeface="Calibri"/>
              </a:rPr>
              <a:t>verifizierten</a:t>
            </a:r>
            <a:r>
              <a:rPr sz="1400" spc="5" dirty="0">
                <a:solidFill>
                  <a:srgbClr val="FFFFFF"/>
                </a:solidFill>
                <a:latin typeface="Calibri"/>
                <a:cs typeface="Calibri"/>
              </a:rPr>
              <a:t> </a:t>
            </a:r>
            <a:r>
              <a:rPr sz="1400" spc="-5" dirty="0">
                <a:solidFill>
                  <a:srgbClr val="FFFFFF"/>
                </a:solidFill>
                <a:latin typeface="Calibri"/>
                <a:cs typeface="Calibri"/>
              </a:rPr>
              <a:t>Konten</a:t>
            </a:r>
            <a:r>
              <a:rPr sz="1400" dirty="0">
                <a:solidFill>
                  <a:srgbClr val="FFFFFF"/>
                </a:solidFill>
                <a:latin typeface="Calibri"/>
                <a:cs typeface="Calibri"/>
              </a:rPr>
              <a:t> </a:t>
            </a:r>
            <a:r>
              <a:rPr sz="1400" spc="-5" dirty="0">
                <a:solidFill>
                  <a:srgbClr val="FFFFFF"/>
                </a:solidFill>
                <a:latin typeface="Calibri"/>
                <a:cs typeface="Calibri"/>
              </a:rPr>
              <a:t>gepostet</a:t>
            </a:r>
            <a:r>
              <a:rPr sz="1400" spc="10" dirty="0">
                <a:solidFill>
                  <a:srgbClr val="FFFFFF"/>
                </a:solidFill>
                <a:latin typeface="Calibri"/>
                <a:cs typeface="Calibri"/>
              </a:rPr>
              <a:t> </a:t>
            </a:r>
            <a:r>
              <a:rPr sz="1400" spc="-5" dirty="0">
                <a:solidFill>
                  <a:srgbClr val="FFFFFF"/>
                </a:solidFill>
                <a:latin typeface="Calibri"/>
                <a:cs typeface="Calibri"/>
              </a:rPr>
              <a:t>werden,</a:t>
            </a:r>
            <a:r>
              <a:rPr sz="1400" spc="5" dirty="0">
                <a:solidFill>
                  <a:srgbClr val="FFFFFF"/>
                </a:solidFill>
                <a:latin typeface="Calibri"/>
                <a:cs typeface="Calibri"/>
              </a:rPr>
              <a:t> </a:t>
            </a:r>
            <a:r>
              <a:rPr sz="1400" spc="-5" dirty="0">
                <a:solidFill>
                  <a:srgbClr val="FFFFFF"/>
                </a:solidFill>
                <a:latin typeface="Calibri"/>
                <a:cs typeface="Calibri"/>
              </a:rPr>
              <a:t>sind</a:t>
            </a:r>
            <a:r>
              <a:rPr sz="1400" dirty="0">
                <a:solidFill>
                  <a:srgbClr val="FFFFFF"/>
                </a:solidFill>
                <a:latin typeface="Calibri"/>
                <a:cs typeface="Calibri"/>
              </a:rPr>
              <a:t> nicht</a:t>
            </a:r>
            <a:r>
              <a:rPr sz="1400" spc="10" dirty="0">
                <a:solidFill>
                  <a:srgbClr val="FFFFFF"/>
                </a:solidFill>
                <a:latin typeface="Calibri"/>
                <a:cs typeface="Calibri"/>
              </a:rPr>
              <a:t> </a:t>
            </a:r>
            <a:r>
              <a:rPr sz="1400" spc="-5" dirty="0">
                <a:solidFill>
                  <a:srgbClr val="FFFFFF"/>
                </a:solidFill>
                <a:latin typeface="Calibri"/>
                <a:cs typeface="Calibri"/>
              </a:rPr>
              <a:t>immer</a:t>
            </a:r>
            <a:r>
              <a:rPr sz="1400" spc="10" dirty="0">
                <a:solidFill>
                  <a:srgbClr val="FFFFFF"/>
                </a:solidFill>
                <a:latin typeface="Calibri"/>
                <a:cs typeface="Calibri"/>
              </a:rPr>
              <a:t> </a:t>
            </a:r>
            <a:r>
              <a:rPr sz="1400" spc="-5" dirty="0">
                <a:solidFill>
                  <a:srgbClr val="FFFFFF"/>
                </a:solidFill>
                <a:latin typeface="Calibri"/>
                <a:cs typeface="Calibri"/>
              </a:rPr>
              <a:t>sachlich </a:t>
            </a:r>
            <a:r>
              <a:rPr sz="1400" spc="-305" dirty="0">
                <a:solidFill>
                  <a:srgbClr val="FFFFFF"/>
                </a:solidFill>
                <a:latin typeface="Calibri"/>
                <a:cs typeface="Calibri"/>
              </a:rPr>
              <a:t> </a:t>
            </a:r>
            <a:r>
              <a:rPr sz="1400" spc="-5" dirty="0">
                <a:solidFill>
                  <a:srgbClr val="FFFFFF"/>
                </a:solidFill>
                <a:latin typeface="Calibri"/>
                <a:cs typeface="Calibri"/>
              </a:rPr>
              <a:t>korrekt.</a:t>
            </a:r>
            <a:r>
              <a:rPr sz="1400" dirty="0">
                <a:solidFill>
                  <a:srgbClr val="FFFFFF"/>
                </a:solidFill>
                <a:latin typeface="Calibri"/>
                <a:cs typeface="Calibri"/>
              </a:rPr>
              <a:t> </a:t>
            </a:r>
            <a:r>
              <a:rPr sz="1400" spc="-5" dirty="0">
                <a:solidFill>
                  <a:srgbClr val="FFFFFF"/>
                </a:solidFill>
                <a:latin typeface="Calibri"/>
                <a:cs typeface="Calibri"/>
              </a:rPr>
              <a:t>Aus</a:t>
            </a:r>
            <a:r>
              <a:rPr sz="1400" dirty="0">
                <a:solidFill>
                  <a:srgbClr val="FFFFFF"/>
                </a:solidFill>
                <a:latin typeface="Calibri"/>
                <a:cs typeface="Calibri"/>
              </a:rPr>
              <a:t> </a:t>
            </a:r>
            <a:r>
              <a:rPr sz="1400" spc="-5" dirty="0">
                <a:solidFill>
                  <a:srgbClr val="FFFFFF"/>
                </a:solidFill>
                <a:latin typeface="Calibri"/>
                <a:cs typeface="Calibri"/>
              </a:rPr>
              <a:t>diesem Grund</a:t>
            </a:r>
            <a:r>
              <a:rPr sz="1400" dirty="0">
                <a:solidFill>
                  <a:srgbClr val="FFFFFF"/>
                </a:solidFill>
                <a:latin typeface="Calibri"/>
                <a:cs typeface="Calibri"/>
              </a:rPr>
              <a:t> </a:t>
            </a:r>
            <a:r>
              <a:rPr sz="1400" spc="-5" dirty="0">
                <a:solidFill>
                  <a:srgbClr val="FFFFFF"/>
                </a:solidFill>
                <a:latin typeface="Calibri"/>
                <a:cs typeface="Calibri"/>
              </a:rPr>
              <a:t>wird</a:t>
            </a:r>
            <a:r>
              <a:rPr sz="1400" dirty="0">
                <a:solidFill>
                  <a:srgbClr val="FFFFFF"/>
                </a:solidFill>
                <a:latin typeface="Calibri"/>
                <a:cs typeface="Calibri"/>
              </a:rPr>
              <a:t> </a:t>
            </a:r>
            <a:r>
              <a:rPr sz="1400" spc="-5" dirty="0">
                <a:solidFill>
                  <a:srgbClr val="FFFFFF"/>
                </a:solidFill>
                <a:latin typeface="Calibri"/>
                <a:cs typeface="Calibri"/>
              </a:rPr>
              <a:t>empfohlen,</a:t>
            </a:r>
            <a:r>
              <a:rPr sz="1400" spc="5" dirty="0">
                <a:solidFill>
                  <a:srgbClr val="FFFFFF"/>
                </a:solidFill>
                <a:latin typeface="Calibri"/>
                <a:cs typeface="Calibri"/>
              </a:rPr>
              <a:t> </a:t>
            </a:r>
            <a:r>
              <a:rPr sz="1400" spc="-5"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Fakten</a:t>
            </a:r>
            <a:r>
              <a:rPr sz="1400" dirty="0">
                <a:solidFill>
                  <a:srgbClr val="FFFFFF"/>
                </a:solidFill>
                <a:latin typeface="Calibri"/>
                <a:cs typeface="Calibri"/>
              </a:rPr>
              <a:t> </a:t>
            </a:r>
            <a:r>
              <a:rPr sz="1400" spc="-10" dirty="0" err="1">
                <a:solidFill>
                  <a:srgbClr val="FFFFFF"/>
                </a:solidFill>
                <a:latin typeface="Calibri"/>
                <a:cs typeface="Calibri"/>
              </a:rPr>
              <a:t>zu</a:t>
            </a:r>
            <a:r>
              <a:rPr sz="1400" spc="-10" dirty="0">
                <a:solidFill>
                  <a:srgbClr val="FFFFFF"/>
                </a:solidFill>
                <a:latin typeface="Calibri"/>
                <a:cs typeface="Calibri"/>
              </a:rPr>
              <a:t> </a:t>
            </a:r>
            <a:r>
              <a:rPr sz="1400" spc="-5" dirty="0">
                <a:solidFill>
                  <a:srgbClr val="FFFFFF"/>
                </a:solidFill>
                <a:latin typeface="Calibri"/>
                <a:cs typeface="Calibri"/>
              </a:rPr>
              <a:t> </a:t>
            </a:r>
            <a:r>
              <a:rPr sz="1400" spc="-5" dirty="0" err="1">
                <a:solidFill>
                  <a:srgbClr val="FFFFFF"/>
                </a:solidFill>
                <a:latin typeface="Calibri"/>
                <a:cs typeface="Calibri"/>
              </a:rPr>
              <a:t>überprüfen</a:t>
            </a:r>
            <a:r>
              <a:rPr lang="de-AT" sz="1400" spc="-5" dirty="0">
                <a:solidFill>
                  <a:srgbClr val="FFFFFF"/>
                </a:solidFill>
                <a:latin typeface="Calibri"/>
                <a:cs typeface="Calibri"/>
              </a:rPr>
              <a:t> sowie</a:t>
            </a:r>
            <a:r>
              <a:rPr sz="1400" spc="-5" dirty="0">
                <a:solidFill>
                  <a:srgbClr val="FFFFFF"/>
                </a:solidFill>
                <a:latin typeface="Calibri"/>
                <a:cs typeface="Calibri"/>
              </a:rPr>
              <a:t> eine</a:t>
            </a:r>
            <a:r>
              <a:rPr sz="1400" spc="5" dirty="0">
                <a:solidFill>
                  <a:srgbClr val="FFFFFF"/>
                </a:solidFill>
                <a:latin typeface="Calibri"/>
                <a:cs typeface="Calibri"/>
              </a:rPr>
              <a:t> </a:t>
            </a:r>
            <a:r>
              <a:rPr sz="1400" spc="-5" dirty="0">
                <a:solidFill>
                  <a:srgbClr val="FFFFFF"/>
                </a:solidFill>
                <a:latin typeface="Calibri"/>
                <a:cs typeface="Calibri"/>
              </a:rPr>
              <a:t>umgekehrte</a:t>
            </a:r>
            <a:r>
              <a:rPr sz="1400" dirty="0">
                <a:solidFill>
                  <a:srgbClr val="FFFFFF"/>
                </a:solidFill>
                <a:latin typeface="Calibri"/>
                <a:cs typeface="Calibri"/>
              </a:rPr>
              <a:t> </a:t>
            </a:r>
            <a:r>
              <a:rPr sz="1400" spc="-5" dirty="0" err="1">
                <a:solidFill>
                  <a:srgbClr val="FFFFFF"/>
                </a:solidFill>
                <a:latin typeface="Calibri"/>
                <a:cs typeface="Calibri"/>
              </a:rPr>
              <a:t>Bildersuche</a:t>
            </a:r>
            <a:r>
              <a:rPr sz="1400" spc="5" dirty="0">
                <a:solidFill>
                  <a:srgbClr val="FFFFFF"/>
                </a:solidFill>
                <a:latin typeface="Calibri"/>
                <a:cs typeface="Calibri"/>
              </a:rPr>
              <a:t> </a:t>
            </a:r>
            <a:r>
              <a:rPr sz="1400" spc="-5" dirty="0">
                <a:solidFill>
                  <a:srgbClr val="FFFFFF"/>
                </a:solidFill>
                <a:latin typeface="Calibri"/>
                <a:cs typeface="Calibri"/>
              </a:rPr>
              <a:t>und</a:t>
            </a:r>
            <a:r>
              <a:rPr sz="1400" dirty="0">
                <a:solidFill>
                  <a:srgbClr val="FFFFFF"/>
                </a:solidFill>
                <a:latin typeface="Calibri"/>
                <a:cs typeface="Calibri"/>
              </a:rPr>
              <a:t> </a:t>
            </a:r>
            <a:r>
              <a:rPr sz="1400" spc="-10" dirty="0">
                <a:solidFill>
                  <a:srgbClr val="FFFFFF"/>
                </a:solidFill>
                <a:latin typeface="Calibri"/>
                <a:cs typeface="Calibri"/>
              </a:rPr>
              <a:t>den</a:t>
            </a:r>
            <a:r>
              <a:rPr sz="1400" spc="-5" dirty="0">
                <a:solidFill>
                  <a:srgbClr val="FFFFFF"/>
                </a:solidFill>
                <a:latin typeface="Calibri"/>
                <a:cs typeface="Calibri"/>
              </a:rPr>
              <a:t> CRAAP-Test</a:t>
            </a:r>
            <a:r>
              <a:rPr sz="1400" spc="-10" dirty="0">
                <a:solidFill>
                  <a:srgbClr val="FFFFFF"/>
                </a:solidFill>
                <a:latin typeface="Calibri"/>
                <a:cs typeface="Calibri"/>
              </a:rPr>
              <a:t> </a:t>
            </a:r>
            <a:r>
              <a:rPr sz="1400" spc="-5" dirty="0">
                <a:solidFill>
                  <a:srgbClr val="FFFFFF"/>
                </a:solidFill>
                <a:latin typeface="Calibri"/>
                <a:cs typeface="Calibri"/>
              </a:rPr>
              <a:t>durchzuführen.</a:t>
            </a:r>
            <a:endParaRPr sz="1400" dirty="0">
              <a:latin typeface="Calibri"/>
              <a:cs typeface="Calibri"/>
            </a:endParaRPr>
          </a:p>
        </p:txBody>
      </p:sp>
      <p:grpSp>
        <p:nvGrpSpPr>
          <p:cNvPr id="5" name="object 5"/>
          <p:cNvGrpSpPr/>
          <p:nvPr/>
        </p:nvGrpSpPr>
        <p:grpSpPr>
          <a:xfrm>
            <a:off x="182879" y="88900"/>
            <a:ext cx="8822055" cy="5054600"/>
            <a:chOff x="182879" y="88900"/>
            <a:chExt cx="8822055" cy="5054600"/>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2225"/>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709"/>
                  </a:lnTo>
                  <a:lnTo>
                    <a:pt x="9525" y="518795"/>
                  </a:lnTo>
                  <a:lnTo>
                    <a:pt x="21590" y="561975"/>
                  </a:lnTo>
                  <a:lnTo>
                    <a:pt x="37465" y="603250"/>
                  </a:lnTo>
                  <a:lnTo>
                    <a:pt x="57785" y="642620"/>
                  </a:lnTo>
                  <a:lnTo>
                    <a:pt x="81915" y="678815"/>
                  </a:lnTo>
                  <a:lnTo>
                    <a:pt x="109855" y="713105"/>
                  </a:lnTo>
                  <a:lnTo>
                    <a:pt x="140335" y="743585"/>
                  </a:lnTo>
                  <a:lnTo>
                    <a:pt x="174625" y="771525"/>
                  </a:lnTo>
                  <a:lnTo>
                    <a:pt x="210820" y="795655"/>
                  </a:lnTo>
                  <a:lnTo>
                    <a:pt x="250190" y="815975"/>
                  </a:lnTo>
                  <a:lnTo>
                    <a:pt x="291465" y="831850"/>
                  </a:lnTo>
                  <a:lnTo>
                    <a:pt x="334645" y="843915"/>
                  </a:lnTo>
                  <a:lnTo>
                    <a:pt x="379730" y="850900"/>
                  </a:lnTo>
                  <a:lnTo>
                    <a:pt x="426720" y="853440"/>
                  </a:lnTo>
                  <a:lnTo>
                    <a:pt x="473075" y="850900"/>
                  </a:lnTo>
                  <a:lnTo>
                    <a:pt x="518160" y="843915"/>
                  </a:lnTo>
                  <a:lnTo>
                    <a:pt x="561340" y="831850"/>
                  </a:lnTo>
                  <a:lnTo>
                    <a:pt x="602615" y="815975"/>
                  </a:lnTo>
                  <a:lnTo>
                    <a:pt x="641985" y="795655"/>
                  </a:lnTo>
                  <a:lnTo>
                    <a:pt x="678815" y="771525"/>
                  </a:lnTo>
                  <a:lnTo>
                    <a:pt x="712470" y="743585"/>
                  </a:lnTo>
                  <a:lnTo>
                    <a:pt x="742950" y="713105"/>
                  </a:lnTo>
                  <a:lnTo>
                    <a:pt x="770890" y="678815"/>
                  </a:lnTo>
                  <a:lnTo>
                    <a:pt x="795020" y="642620"/>
                  </a:lnTo>
                  <a:lnTo>
                    <a:pt x="815340" y="603250"/>
                  </a:lnTo>
                  <a:lnTo>
                    <a:pt x="831215" y="561975"/>
                  </a:lnTo>
                  <a:lnTo>
                    <a:pt x="843280" y="518795"/>
                  </a:lnTo>
                  <a:lnTo>
                    <a:pt x="850900" y="473709"/>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2225"/>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pic>
          <p:nvPicPr>
            <p:cNvPr id="9" name="object 9"/>
            <p:cNvPicPr/>
            <p:nvPr/>
          </p:nvPicPr>
          <p:blipFill>
            <a:blip r:embed="rId5" cstate="print"/>
            <a:stretch>
              <a:fillRect/>
            </a:stretch>
          </p:blipFill>
          <p:spPr>
            <a:xfrm>
              <a:off x="6871335" y="3279964"/>
              <a:ext cx="1995804" cy="1863535"/>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389377" y="655828"/>
            <a:ext cx="4565650" cy="299720"/>
          </a:xfrm>
          <a:prstGeom prst="rect">
            <a:avLst/>
          </a:prstGeom>
        </p:spPr>
        <p:txBody>
          <a:bodyPr vert="horz" wrap="square" lIns="0" tIns="12700" rIns="0" bIns="0" rtlCol="0">
            <a:spAutoFit/>
          </a:bodyPr>
          <a:lstStyle/>
          <a:p>
            <a:pPr marL="12700">
              <a:lnSpc>
                <a:spcPct val="100000"/>
              </a:lnSpc>
              <a:spcBef>
                <a:spcPts val="100"/>
              </a:spcBef>
            </a:pPr>
            <a:r>
              <a:rPr spc="-15" dirty="0"/>
              <a:t>ALTERSVERIFIKATION</a:t>
            </a:r>
            <a:r>
              <a:rPr spc="-30" dirty="0"/>
              <a:t> </a:t>
            </a:r>
            <a:r>
              <a:rPr spc="-5" dirty="0"/>
              <a:t>IN</a:t>
            </a:r>
            <a:r>
              <a:rPr spc="-30" dirty="0"/>
              <a:t> </a:t>
            </a:r>
            <a:r>
              <a:rPr spc="-10" dirty="0"/>
              <a:t>DEN</a:t>
            </a:r>
            <a:r>
              <a:rPr spc="-25" dirty="0"/>
              <a:t> </a:t>
            </a:r>
            <a:r>
              <a:rPr spc="-5" dirty="0"/>
              <a:t>SOZIALEN MEDIEN</a:t>
            </a:r>
          </a:p>
        </p:txBody>
      </p:sp>
      <p:sp>
        <p:nvSpPr>
          <p:cNvPr id="4" name="object 4"/>
          <p:cNvSpPr txBox="1"/>
          <p:nvPr/>
        </p:nvSpPr>
        <p:spPr>
          <a:xfrm>
            <a:off x="594678" y="1359153"/>
            <a:ext cx="5438775" cy="3443891"/>
          </a:xfrm>
          <a:prstGeom prst="rect">
            <a:avLst/>
          </a:prstGeom>
        </p:spPr>
        <p:txBody>
          <a:bodyPr vert="horz" wrap="square" lIns="0" tIns="12065" rIns="0" bIns="0" rtlCol="0">
            <a:spAutoFit/>
          </a:bodyPr>
          <a:lstStyle/>
          <a:p>
            <a:pPr marL="299720" marR="5080" indent="-287655">
              <a:lnSpc>
                <a:spcPct val="100000"/>
              </a:lnSpc>
              <a:spcBef>
                <a:spcPts val="95"/>
              </a:spcBef>
              <a:buFont typeface="Wingdings"/>
              <a:buChar char=""/>
              <a:tabLst>
                <a:tab pos="299720" algn="l"/>
                <a:tab pos="300355" algn="l"/>
              </a:tabLst>
            </a:pPr>
            <a:r>
              <a:rPr sz="1400" spc="-5" dirty="0">
                <a:solidFill>
                  <a:srgbClr val="FFFFFF"/>
                </a:solidFill>
                <a:latin typeface="Calibri"/>
                <a:cs typeface="Calibri"/>
              </a:rPr>
              <a:t>Ein weiteres</a:t>
            </a:r>
            <a:r>
              <a:rPr sz="1400" spc="5" dirty="0">
                <a:solidFill>
                  <a:srgbClr val="FFFFFF"/>
                </a:solidFill>
                <a:latin typeface="Calibri"/>
                <a:cs typeface="Calibri"/>
              </a:rPr>
              <a:t> </a:t>
            </a:r>
            <a:r>
              <a:rPr sz="1400" spc="-5" dirty="0">
                <a:solidFill>
                  <a:srgbClr val="FFFFFF"/>
                </a:solidFill>
                <a:latin typeface="Calibri"/>
                <a:cs typeface="Calibri"/>
              </a:rPr>
              <a:t>wichtiges</a:t>
            </a:r>
            <a:r>
              <a:rPr sz="1400" spc="5" dirty="0">
                <a:solidFill>
                  <a:srgbClr val="FFFFFF"/>
                </a:solidFill>
                <a:latin typeface="Calibri"/>
                <a:cs typeface="Calibri"/>
              </a:rPr>
              <a:t> </a:t>
            </a:r>
            <a:r>
              <a:rPr sz="1400" spc="-5" dirty="0">
                <a:solidFill>
                  <a:srgbClr val="FFFFFF"/>
                </a:solidFill>
                <a:latin typeface="Calibri"/>
                <a:cs typeface="Calibri"/>
              </a:rPr>
              <a:t>Konzept</a:t>
            </a:r>
            <a:r>
              <a:rPr sz="1400" spc="5" dirty="0">
                <a:solidFill>
                  <a:srgbClr val="FFFFFF"/>
                </a:solidFill>
                <a:latin typeface="Calibri"/>
                <a:cs typeface="Calibri"/>
              </a:rPr>
              <a:t> </a:t>
            </a:r>
            <a:r>
              <a:rPr sz="1400" spc="-5" dirty="0">
                <a:solidFill>
                  <a:srgbClr val="FFFFFF"/>
                </a:solidFill>
                <a:latin typeface="Calibri"/>
                <a:cs typeface="Calibri"/>
              </a:rPr>
              <a:t>der</a:t>
            </a:r>
            <a:r>
              <a:rPr sz="1400" dirty="0">
                <a:solidFill>
                  <a:srgbClr val="FFFFFF"/>
                </a:solidFill>
                <a:latin typeface="Calibri"/>
                <a:cs typeface="Calibri"/>
              </a:rPr>
              <a:t> </a:t>
            </a:r>
            <a:r>
              <a:rPr sz="1400" spc="-5" dirty="0">
                <a:solidFill>
                  <a:srgbClr val="FFFFFF"/>
                </a:solidFill>
                <a:latin typeface="Calibri"/>
                <a:cs typeface="Calibri"/>
              </a:rPr>
              <a:t>Verifizierung</a:t>
            </a:r>
            <a:r>
              <a:rPr sz="1400" dirty="0">
                <a:solidFill>
                  <a:srgbClr val="FFFFFF"/>
                </a:solidFill>
                <a:latin typeface="Calibri"/>
                <a:cs typeface="Calibri"/>
              </a:rPr>
              <a:t> </a:t>
            </a:r>
            <a:r>
              <a:rPr sz="1400" spc="-5" dirty="0">
                <a:solidFill>
                  <a:srgbClr val="FFFFFF"/>
                </a:solidFill>
                <a:latin typeface="Calibri"/>
                <a:cs typeface="Calibri"/>
              </a:rPr>
              <a:t>in</a:t>
            </a:r>
            <a:r>
              <a:rPr sz="1400" spc="10" dirty="0">
                <a:solidFill>
                  <a:srgbClr val="FFFFFF"/>
                </a:solidFill>
                <a:latin typeface="Calibri"/>
                <a:cs typeface="Calibri"/>
              </a:rPr>
              <a:t> </a:t>
            </a:r>
            <a:r>
              <a:rPr sz="1400" spc="-5" dirty="0">
                <a:solidFill>
                  <a:srgbClr val="FFFFFF"/>
                </a:solidFill>
                <a:latin typeface="Calibri"/>
                <a:cs typeface="Calibri"/>
              </a:rPr>
              <a:t>sozialen</a:t>
            </a:r>
            <a:r>
              <a:rPr sz="1400" dirty="0">
                <a:solidFill>
                  <a:srgbClr val="FFFFFF"/>
                </a:solidFill>
                <a:latin typeface="Calibri"/>
                <a:cs typeface="Calibri"/>
              </a:rPr>
              <a:t> </a:t>
            </a:r>
            <a:r>
              <a:rPr sz="1400" spc="-5" dirty="0">
                <a:solidFill>
                  <a:srgbClr val="FFFFFF"/>
                </a:solidFill>
                <a:latin typeface="Calibri"/>
                <a:cs typeface="Calibri"/>
              </a:rPr>
              <a:t>Medien ist </a:t>
            </a:r>
            <a:r>
              <a:rPr sz="1400" dirty="0">
                <a:solidFill>
                  <a:srgbClr val="FFFFFF"/>
                </a:solidFill>
                <a:latin typeface="Calibri"/>
                <a:cs typeface="Calibri"/>
              </a:rPr>
              <a:t> </a:t>
            </a:r>
            <a:r>
              <a:rPr sz="1400" spc="-10" dirty="0">
                <a:solidFill>
                  <a:srgbClr val="FFFFFF"/>
                </a:solidFill>
                <a:latin typeface="Calibri"/>
                <a:cs typeface="Calibri"/>
              </a:rPr>
              <a:t>die</a:t>
            </a:r>
            <a:r>
              <a:rPr sz="1400" dirty="0">
                <a:solidFill>
                  <a:srgbClr val="FFFFFF"/>
                </a:solidFill>
                <a:latin typeface="Calibri"/>
                <a:cs typeface="Calibri"/>
              </a:rPr>
              <a:t> </a:t>
            </a:r>
            <a:r>
              <a:rPr sz="1400" spc="-5" dirty="0">
                <a:solidFill>
                  <a:srgbClr val="FFFFFF"/>
                </a:solidFill>
                <a:latin typeface="Calibri"/>
                <a:cs typeface="Calibri"/>
              </a:rPr>
              <a:t>Altersverifizierung.</a:t>
            </a:r>
            <a:r>
              <a:rPr sz="1400" dirty="0">
                <a:solidFill>
                  <a:srgbClr val="FFFFFF"/>
                </a:solidFill>
                <a:latin typeface="Calibri"/>
                <a:cs typeface="Calibri"/>
              </a:rPr>
              <a:t> </a:t>
            </a:r>
            <a:r>
              <a:rPr sz="1400" spc="-5" dirty="0">
                <a:solidFill>
                  <a:srgbClr val="FFFFFF"/>
                </a:solidFill>
                <a:latin typeface="Calibri"/>
                <a:cs typeface="Calibri"/>
              </a:rPr>
              <a:t>Für Konten in</a:t>
            </a:r>
            <a:r>
              <a:rPr sz="1400" spc="5" dirty="0">
                <a:solidFill>
                  <a:srgbClr val="FFFFFF"/>
                </a:solidFill>
                <a:latin typeface="Calibri"/>
                <a:cs typeface="Calibri"/>
              </a:rPr>
              <a:t> </a:t>
            </a:r>
            <a:r>
              <a:rPr sz="1400" spc="-5" dirty="0">
                <a:solidFill>
                  <a:srgbClr val="FFFFFF"/>
                </a:solidFill>
                <a:latin typeface="Calibri"/>
                <a:cs typeface="Calibri"/>
              </a:rPr>
              <a:t>sozialen Medien</a:t>
            </a:r>
            <a:r>
              <a:rPr sz="1400" dirty="0">
                <a:solidFill>
                  <a:srgbClr val="FFFFFF"/>
                </a:solidFill>
                <a:latin typeface="Calibri"/>
                <a:cs typeface="Calibri"/>
              </a:rPr>
              <a:t> </a:t>
            </a:r>
            <a:r>
              <a:rPr sz="1400" spc="-5" dirty="0">
                <a:solidFill>
                  <a:srgbClr val="FFFFFF"/>
                </a:solidFill>
                <a:latin typeface="Calibri"/>
                <a:cs typeface="Calibri"/>
              </a:rPr>
              <a:t>sind </a:t>
            </a:r>
            <a:r>
              <a:rPr sz="1400" dirty="0">
                <a:solidFill>
                  <a:srgbClr val="FFFFFF"/>
                </a:solidFill>
                <a:latin typeface="Calibri"/>
                <a:cs typeface="Calibri"/>
              </a:rPr>
              <a:t> </a:t>
            </a:r>
            <a:r>
              <a:rPr sz="1400" spc="-5" dirty="0">
                <a:solidFill>
                  <a:srgbClr val="FFFFFF"/>
                </a:solidFill>
                <a:latin typeface="Calibri"/>
                <a:cs typeface="Calibri"/>
              </a:rPr>
              <a:t>Altersverifizierungen</a:t>
            </a:r>
            <a:r>
              <a:rPr sz="1400" dirty="0">
                <a:solidFill>
                  <a:srgbClr val="FFFFFF"/>
                </a:solidFill>
                <a:latin typeface="Calibri"/>
                <a:cs typeface="Calibri"/>
              </a:rPr>
              <a:t> </a:t>
            </a:r>
            <a:r>
              <a:rPr sz="1400" spc="-5" dirty="0">
                <a:solidFill>
                  <a:srgbClr val="FFFFFF"/>
                </a:solidFill>
                <a:latin typeface="Calibri"/>
                <a:cs typeface="Calibri"/>
              </a:rPr>
              <a:t>für</a:t>
            </a:r>
            <a:r>
              <a:rPr sz="1400" dirty="0">
                <a:solidFill>
                  <a:srgbClr val="FFFFFF"/>
                </a:solidFill>
                <a:latin typeface="Calibri"/>
                <a:cs typeface="Calibri"/>
              </a:rPr>
              <a:t> </a:t>
            </a:r>
            <a:r>
              <a:rPr sz="1400" spc="-5" dirty="0">
                <a:solidFill>
                  <a:srgbClr val="FFFFFF"/>
                </a:solidFill>
                <a:latin typeface="Calibri"/>
                <a:cs typeface="Calibri"/>
              </a:rPr>
              <a:t>junge</a:t>
            </a:r>
            <a:r>
              <a:rPr sz="1400" dirty="0">
                <a:solidFill>
                  <a:srgbClr val="FFFFFF"/>
                </a:solidFill>
                <a:latin typeface="Calibri"/>
                <a:cs typeface="Calibri"/>
              </a:rPr>
              <a:t> </a:t>
            </a:r>
            <a:r>
              <a:rPr sz="1400" spc="-5" dirty="0">
                <a:solidFill>
                  <a:srgbClr val="FFFFFF"/>
                </a:solidFill>
                <a:latin typeface="Calibri"/>
                <a:cs typeface="Calibri"/>
              </a:rPr>
              <a:t>Menschen</a:t>
            </a:r>
            <a:r>
              <a:rPr sz="1400" dirty="0">
                <a:solidFill>
                  <a:srgbClr val="FFFFFF"/>
                </a:solidFill>
                <a:latin typeface="Calibri"/>
                <a:cs typeface="Calibri"/>
              </a:rPr>
              <a:t> </a:t>
            </a:r>
            <a:r>
              <a:rPr sz="1400" spc="-5" dirty="0">
                <a:solidFill>
                  <a:srgbClr val="FFFFFF"/>
                </a:solidFill>
                <a:latin typeface="Calibri"/>
                <a:cs typeface="Calibri"/>
              </a:rPr>
              <a:t>vorgeschrieben.</a:t>
            </a:r>
            <a:r>
              <a:rPr sz="1400" dirty="0">
                <a:solidFill>
                  <a:srgbClr val="FFFFFF"/>
                </a:solidFill>
                <a:latin typeface="Calibri"/>
                <a:cs typeface="Calibri"/>
              </a:rPr>
              <a:t> </a:t>
            </a:r>
            <a:r>
              <a:rPr sz="1400" spc="-5" dirty="0">
                <a:solidFill>
                  <a:srgbClr val="FFFFFF"/>
                </a:solidFill>
                <a:latin typeface="Calibri"/>
                <a:cs typeface="Calibri"/>
              </a:rPr>
              <a:t>Diese </a:t>
            </a:r>
            <a:r>
              <a:rPr sz="1400" dirty="0">
                <a:solidFill>
                  <a:srgbClr val="FFFFFF"/>
                </a:solidFill>
                <a:latin typeface="Calibri"/>
                <a:cs typeface="Calibri"/>
              </a:rPr>
              <a:t> </a:t>
            </a:r>
            <a:r>
              <a:rPr sz="1400" spc="-5" dirty="0">
                <a:solidFill>
                  <a:srgbClr val="FFFFFF"/>
                </a:solidFill>
                <a:latin typeface="Calibri"/>
                <a:cs typeface="Calibri"/>
              </a:rPr>
              <a:t>können</a:t>
            </a:r>
            <a:r>
              <a:rPr sz="1400" spc="10" dirty="0">
                <a:solidFill>
                  <a:srgbClr val="FFFFFF"/>
                </a:solidFill>
                <a:latin typeface="Calibri"/>
                <a:cs typeface="Calibri"/>
              </a:rPr>
              <a:t> </a:t>
            </a:r>
            <a:r>
              <a:rPr sz="1400" spc="-5" dirty="0">
                <a:solidFill>
                  <a:srgbClr val="FFFFFF"/>
                </a:solidFill>
                <a:latin typeface="Calibri"/>
                <a:cs typeface="Calibri"/>
              </a:rPr>
              <a:t>jedoch</a:t>
            </a:r>
            <a:r>
              <a:rPr sz="1400" spc="5" dirty="0">
                <a:solidFill>
                  <a:srgbClr val="FFFFFF"/>
                </a:solidFill>
                <a:latin typeface="Calibri"/>
                <a:cs typeface="Calibri"/>
              </a:rPr>
              <a:t> </a:t>
            </a:r>
            <a:r>
              <a:rPr sz="1400" spc="-5" dirty="0">
                <a:solidFill>
                  <a:srgbClr val="FFFFFF"/>
                </a:solidFill>
                <a:latin typeface="Calibri"/>
                <a:cs typeface="Calibri"/>
              </a:rPr>
              <a:t>oft</a:t>
            </a:r>
            <a:r>
              <a:rPr sz="1400" spc="10" dirty="0">
                <a:solidFill>
                  <a:srgbClr val="FFFFFF"/>
                </a:solidFill>
                <a:latin typeface="Calibri"/>
                <a:cs typeface="Calibri"/>
              </a:rPr>
              <a:t> </a:t>
            </a:r>
            <a:r>
              <a:rPr sz="1400" spc="-5" dirty="0">
                <a:solidFill>
                  <a:srgbClr val="FFFFFF"/>
                </a:solidFill>
                <a:latin typeface="Calibri"/>
                <a:cs typeface="Calibri"/>
              </a:rPr>
              <a:t>leicht</a:t>
            </a:r>
            <a:r>
              <a:rPr sz="1400" spc="15" dirty="0">
                <a:solidFill>
                  <a:srgbClr val="FFFFFF"/>
                </a:solidFill>
                <a:latin typeface="Calibri"/>
                <a:cs typeface="Calibri"/>
              </a:rPr>
              <a:t> </a:t>
            </a:r>
            <a:r>
              <a:rPr sz="1400" spc="-5" dirty="0">
                <a:solidFill>
                  <a:srgbClr val="FFFFFF"/>
                </a:solidFill>
                <a:latin typeface="Calibri"/>
                <a:cs typeface="Calibri"/>
              </a:rPr>
              <a:t>umgangen</a:t>
            </a:r>
            <a:r>
              <a:rPr sz="1400" spc="5" dirty="0">
                <a:solidFill>
                  <a:srgbClr val="FFFFFF"/>
                </a:solidFill>
                <a:latin typeface="Calibri"/>
                <a:cs typeface="Calibri"/>
              </a:rPr>
              <a:t> </a:t>
            </a:r>
            <a:r>
              <a:rPr sz="1400" spc="-5" dirty="0">
                <a:solidFill>
                  <a:srgbClr val="FFFFFF"/>
                </a:solidFill>
                <a:latin typeface="Calibri"/>
                <a:cs typeface="Calibri"/>
              </a:rPr>
              <a:t>werden.</a:t>
            </a:r>
            <a:r>
              <a:rPr sz="1400" spc="10"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meisten</a:t>
            </a:r>
            <a:r>
              <a:rPr sz="1400" spc="10" dirty="0">
                <a:solidFill>
                  <a:srgbClr val="FFFFFF"/>
                </a:solidFill>
                <a:latin typeface="Calibri"/>
                <a:cs typeface="Calibri"/>
              </a:rPr>
              <a:t> </a:t>
            </a:r>
            <a:r>
              <a:rPr sz="1400" spc="-5" dirty="0">
                <a:solidFill>
                  <a:srgbClr val="FFFFFF"/>
                </a:solidFill>
                <a:latin typeface="Calibri"/>
                <a:cs typeface="Calibri"/>
              </a:rPr>
              <a:t>Social-Media- </a:t>
            </a:r>
            <a:r>
              <a:rPr sz="1400" spc="-305" dirty="0">
                <a:solidFill>
                  <a:srgbClr val="FFFFFF"/>
                </a:solidFill>
                <a:latin typeface="Calibri"/>
                <a:cs typeface="Calibri"/>
              </a:rPr>
              <a:t> </a:t>
            </a:r>
            <a:r>
              <a:rPr sz="1400" spc="-5" dirty="0">
                <a:solidFill>
                  <a:srgbClr val="FFFFFF"/>
                </a:solidFill>
                <a:latin typeface="Calibri"/>
                <a:cs typeface="Calibri"/>
              </a:rPr>
              <a:t>Plattformen</a:t>
            </a:r>
            <a:r>
              <a:rPr sz="1400" dirty="0">
                <a:solidFill>
                  <a:srgbClr val="FFFFFF"/>
                </a:solidFill>
                <a:latin typeface="Calibri"/>
                <a:cs typeface="Calibri"/>
              </a:rPr>
              <a:t> </a:t>
            </a:r>
            <a:r>
              <a:rPr sz="1400" spc="-5" dirty="0">
                <a:solidFill>
                  <a:srgbClr val="FFFFFF"/>
                </a:solidFill>
                <a:latin typeface="Calibri"/>
                <a:cs typeface="Calibri"/>
              </a:rPr>
              <a:t>verlangen ein</a:t>
            </a:r>
            <a:r>
              <a:rPr sz="1400" spc="5" dirty="0">
                <a:solidFill>
                  <a:srgbClr val="FFFFFF"/>
                </a:solidFill>
                <a:latin typeface="Calibri"/>
                <a:cs typeface="Calibri"/>
              </a:rPr>
              <a:t> </a:t>
            </a:r>
            <a:r>
              <a:rPr sz="1400" spc="-5" dirty="0">
                <a:solidFill>
                  <a:srgbClr val="FFFFFF"/>
                </a:solidFill>
                <a:latin typeface="Calibri"/>
                <a:cs typeface="Calibri"/>
              </a:rPr>
              <a:t>Mindestalter</a:t>
            </a:r>
            <a:r>
              <a:rPr sz="1400" dirty="0">
                <a:solidFill>
                  <a:srgbClr val="FFFFFF"/>
                </a:solidFill>
                <a:latin typeface="Calibri"/>
                <a:cs typeface="Calibri"/>
              </a:rPr>
              <a:t> </a:t>
            </a:r>
            <a:r>
              <a:rPr sz="1400" spc="-5" dirty="0">
                <a:solidFill>
                  <a:srgbClr val="FFFFFF"/>
                </a:solidFill>
                <a:latin typeface="Calibri"/>
                <a:cs typeface="Calibri"/>
              </a:rPr>
              <a:t>von</a:t>
            </a:r>
            <a:r>
              <a:rPr sz="1400" dirty="0">
                <a:solidFill>
                  <a:srgbClr val="FFFFFF"/>
                </a:solidFill>
                <a:latin typeface="Calibri"/>
                <a:cs typeface="Calibri"/>
              </a:rPr>
              <a:t> </a:t>
            </a:r>
            <a:r>
              <a:rPr sz="1400" spc="-5" dirty="0">
                <a:solidFill>
                  <a:srgbClr val="FFFFFF"/>
                </a:solidFill>
                <a:latin typeface="Calibri"/>
                <a:cs typeface="Calibri"/>
              </a:rPr>
              <a:t>13 Jahren.</a:t>
            </a:r>
            <a:endParaRPr sz="1400" dirty="0">
              <a:latin typeface="Calibri"/>
              <a:cs typeface="Calibri"/>
            </a:endParaRPr>
          </a:p>
          <a:p>
            <a:pPr>
              <a:lnSpc>
                <a:spcPct val="100000"/>
              </a:lnSpc>
              <a:spcBef>
                <a:spcPts val="25"/>
              </a:spcBef>
              <a:buClr>
                <a:srgbClr val="FFFFFF"/>
              </a:buClr>
              <a:buFont typeface="Wingdings"/>
              <a:buChar char=""/>
            </a:pPr>
            <a:endParaRPr sz="1350" dirty="0">
              <a:latin typeface="Calibri"/>
              <a:cs typeface="Calibri"/>
            </a:endParaRPr>
          </a:p>
          <a:p>
            <a:pPr marL="299720" marR="31115" indent="-287655">
              <a:lnSpc>
                <a:spcPct val="100000"/>
              </a:lnSpc>
              <a:buFont typeface="Wingdings"/>
              <a:buChar char=""/>
              <a:tabLst>
                <a:tab pos="299720" algn="l"/>
                <a:tab pos="300355" algn="l"/>
              </a:tabLst>
            </a:pPr>
            <a:r>
              <a:rPr lang="de-DE" sz="1400" spc="-5" dirty="0">
                <a:solidFill>
                  <a:srgbClr val="FFFFFF"/>
                </a:solidFill>
                <a:latin typeface="Calibri"/>
                <a:cs typeface="Calibri"/>
              </a:rPr>
              <a:t>Bei der Erstellung eines Kontos in den sozialen Medien wird diese Altersbeschränkung nicht zusätzlich überprüft. Sie verlangt von Nutzer*innen, dass sie bei der Angabe ihres Geburtsdatums echt und ehrlich sind. Alles, was erforderlich ist, ist eine E-Mail-Adresse, die viele junge Menschen haben. </a:t>
            </a:r>
          </a:p>
          <a:p>
            <a:pPr marL="299720" marR="31115" indent="-287655">
              <a:lnSpc>
                <a:spcPct val="100000"/>
              </a:lnSpc>
              <a:buFont typeface="Wingdings"/>
              <a:buChar char=""/>
              <a:tabLst>
                <a:tab pos="299720" algn="l"/>
                <a:tab pos="300355" algn="l"/>
              </a:tabLst>
            </a:pPr>
            <a:endParaRPr sz="1350" dirty="0">
              <a:latin typeface="Calibri"/>
              <a:cs typeface="Calibri"/>
            </a:endParaRPr>
          </a:p>
          <a:p>
            <a:pPr marL="299720" marR="274955" indent="-287655">
              <a:lnSpc>
                <a:spcPct val="100000"/>
              </a:lnSpc>
              <a:buFont typeface="Wingdings"/>
              <a:buChar char=""/>
              <a:tabLst>
                <a:tab pos="299720" algn="l"/>
                <a:tab pos="300355" algn="l"/>
              </a:tabLst>
            </a:pPr>
            <a:r>
              <a:rPr sz="1400" spc="-5" dirty="0">
                <a:solidFill>
                  <a:srgbClr val="FFFFFF"/>
                </a:solidFill>
                <a:latin typeface="Calibri"/>
                <a:cs typeface="Calibri"/>
              </a:rPr>
              <a:t>Es ist</a:t>
            </a:r>
            <a:r>
              <a:rPr sz="1400" dirty="0">
                <a:solidFill>
                  <a:srgbClr val="FFFFFF"/>
                </a:solidFill>
                <a:latin typeface="Calibri"/>
                <a:cs typeface="Calibri"/>
              </a:rPr>
              <a:t> </a:t>
            </a:r>
            <a:r>
              <a:rPr sz="1400" spc="-5" dirty="0">
                <a:solidFill>
                  <a:srgbClr val="FFFFFF"/>
                </a:solidFill>
                <a:latin typeface="Calibri"/>
                <a:cs typeface="Calibri"/>
              </a:rPr>
              <a:t>wichtig, dass</a:t>
            </a:r>
            <a:r>
              <a:rPr sz="1400" dirty="0">
                <a:solidFill>
                  <a:srgbClr val="FFFFFF"/>
                </a:solidFill>
                <a:latin typeface="Calibri"/>
                <a:cs typeface="Calibri"/>
              </a:rPr>
              <a:t> wir</a:t>
            </a:r>
            <a:r>
              <a:rPr sz="1400" spc="-10" dirty="0">
                <a:solidFill>
                  <a:srgbClr val="FFFFFF"/>
                </a:solidFill>
                <a:latin typeface="Calibri"/>
                <a:cs typeface="Calibri"/>
              </a:rPr>
              <a:t> </a:t>
            </a:r>
            <a:r>
              <a:rPr sz="1400" spc="-5" dirty="0">
                <a:solidFill>
                  <a:srgbClr val="FFFFFF"/>
                </a:solidFill>
                <a:latin typeface="Calibri"/>
                <a:cs typeface="Calibri"/>
              </a:rPr>
              <a:t>als</a:t>
            </a:r>
            <a:r>
              <a:rPr sz="1400" dirty="0">
                <a:solidFill>
                  <a:srgbClr val="FFFFFF"/>
                </a:solidFill>
                <a:latin typeface="Calibri"/>
                <a:cs typeface="Calibri"/>
              </a:rPr>
              <a:t> </a:t>
            </a:r>
            <a:r>
              <a:rPr sz="1400" spc="-5" dirty="0">
                <a:solidFill>
                  <a:srgbClr val="FFFFFF"/>
                </a:solidFill>
                <a:latin typeface="Calibri"/>
                <a:cs typeface="Calibri"/>
              </a:rPr>
              <a:t>Eltern verstehen,</a:t>
            </a:r>
            <a:r>
              <a:rPr sz="1400" dirty="0">
                <a:solidFill>
                  <a:srgbClr val="FFFFFF"/>
                </a:solidFill>
                <a:latin typeface="Calibri"/>
                <a:cs typeface="Calibri"/>
              </a:rPr>
              <a:t> </a:t>
            </a:r>
            <a:r>
              <a:rPr sz="1400" spc="-5" dirty="0">
                <a:solidFill>
                  <a:srgbClr val="FFFFFF"/>
                </a:solidFill>
                <a:latin typeface="Calibri"/>
                <a:cs typeface="Calibri"/>
              </a:rPr>
              <a:t>wie soziale </a:t>
            </a:r>
            <a:r>
              <a:rPr sz="1400" dirty="0">
                <a:solidFill>
                  <a:srgbClr val="FFFFFF"/>
                </a:solidFill>
                <a:latin typeface="Calibri"/>
                <a:cs typeface="Calibri"/>
              </a:rPr>
              <a:t> </a:t>
            </a:r>
            <a:r>
              <a:rPr sz="1400" spc="-5" dirty="0">
                <a:solidFill>
                  <a:srgbClr val="FFFFFF"/>
                </a:solidFill>
                <a:latin typeface="Calibri"/>
                <a:cs typeface="Calibri"/>
              </a:rPr>
              <a:t>Medienplattformen</a:t>
            </a:r>
            <a:r>
              <a:rPr sz="1400" spc="5" dirty="0">
                <a:solidFill>
                  <a:srgbClr val="FFFFFF"/>
                </a:solidFill>
                <a:latin typeface="Calibri"/>
                <a:cs typeface="Calibri"/>
              </a:rPr>
              <a:t> </a:t>
            </a:r>
            <a:r>
              <a:rPr sz="1400" spc="-5" dirty="0">
                <a:solidFill>
                  <a:srgbClr val="FFFFFF"/>
                </a:solidFill>
                <a:latin typeface="Calibri"/>
                <a:cs typeface="Calibri"/>
              </a:rPr>
              <a:t>es</a:t>
            </a:r>
            <a:r>
              <a:rPr sz="1400" spc="5" dirty="0">
                <a:solidFill>
                  <a:srgbClr val="FFFFFF"/>
                </a:solidFill>
                <a:latin typeface="Calibri"/>
                <a:cs typeface="Calibri"/>
              </a:rPr>
              <a:t> </a:t>
            </a:r>
            <a:r>
              <a:rPr sz="1400" spc="-5" dirty="0">
                <a:solidFill>
                  <a:srgbClr val="FFFFFF"/>
                </a:solidFill>
                <a:latin typeface="Calibri"/>
                <a:cs typeface="Calibri"/>
              </a:rPr>
              <a:t>versäumen,</a:t>
            </a:r>
            <a:r>
              <a:rPr sz="1400" spc="5" dirty="0">
                <a:solidFill>
                  <a:srgbClr val="FFFFFF"/>
                </a:solidFill>
                <a:latin typeface="Calibri"/>
                <a:cs typeface="Calibri"/>
              </a:rPr>
              <a:t> </a:t>
            </a: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Zustimmung</a:t>
            </a:r>
            <a:r>
              <a:rPr sz="1400" dirty="0">
                <a:solidFill>
                  <a:srgbClr val="FFFFFF"/>
                </a:solidFill>
                <a:latin typeface="Calibri"/>
                <a:cs typeface="Calibri"/>
              </a:rPr>
              <a:t> </a:t>
            </a:r>
            <a:r>
              <a:rPr sz="1400" spc="-5" dirty="0">
                <a:solidFill>
                  <a:srgbClr val="FFFFFF"/>
                </a:solidFill>
                <a:latin typeface="Calibri"/>
                <a:cs typeface="Calibri"/>
              </a:rPr>
              <a:t>der</a:t>
            </a:r>
            <a:r>
              <a:rPr sz="1400" dirty="0">
                <a:solidFill>
                  <a:srgbClr val="FFFFFF"/>
                </a:solidFill>
                <a:latin typeface="Calibri"/>
                <a:cs typeface="Calibri"/>
              </a:rPr>
              <a:t> </a:t>
            </a:r>
            <a:r>
              <a:rPr sz="1400" spc="-10" dirty="0">
                <a:solidFill>
                  <a:srgbClr val="FFFFFF"/>
                </a:solidFill>
                <a:latin typeface="Calibri"/>
                <a:cs typeface="Calibri"/>
              </a:rPr>
              <a:t>Eltern </a:t>
            </a:r>
            <a:r>
              <a:rPr sz="1400" spc="-5" dirty="0">
                <a:solidFill>
                  <a:srgbClr val="FFFFFF"/>
                </a:solidFill>
                <a:latin typeface="Calibri"/>
                <a:cs typeface="Calibri"/>
              </a:rPr>
              <a:t> einzuholen, was</a:t>
            </a:r>
            <a:r>
              <a:rPr sz="1400" dirty="0">
                <a:solidFill>
                  <a:srgbClr val="FFFFFF"/>
                </a:solidFill>
                <a:latin typeface="Calibri"/>
                <a:cs typeface="Calibri"/>
              </a:rPr>
              <a:t> </a:t>
            </a:r>
            <a:r>
              <a:rPr sz="1400" spc="-5" dirty="0">
                <a:solidFill>
                  <a:srgbClr val="FFFFFF"/>
                </a:solidFill>
                <a:latin typeface="Calibri"/>
                <a:cs typeface="Calibri"/>
              </a:rPr>
              <a:t>dazu</a:t>
            </a:r>
            <a:r>
              <a:rPr sz="1400" dirty="0">
                <a:solidFill>
                  <a:srgbClr val="FFFFFF"/>
                </a:solidFill>
                <a:latin typeface="Calibri"/>
                <a:cs typeface="Calibri"/>
              </a:rPr>
              <a:t> </a:t>
            </a:r>
            <a:r>
              <a:rPr sz="1400" spc="-5" dirty="0">
                <a:solidFill>
                  <a:srgbClr val="FFFFFF"/>
                </a:solidFill>
                <a:latin typeface="Calibri"/>
                <a:cs typeface="Calibri"/>
              </a:rPr>
              <a:t>führen kann,</a:t>
            </a:r>
            <a:r>
              <a:rPr sz="1400" dirty="0">
                <a:solidFill>
                  <a:srgbClr val="FFFFFF"/>
                </a:solidFill>
                <a:latin typeface="Calibri"/>
                <a:cs typeface="Calibri"/>
              </a:rPr>
              <a:t> </a:t>
            </a:r>
            <a:r>
              <a:rPr sz="1400" spc="-5" dirty="0">
                <a:solidFill>
                  <a:srgbClr val="FFFFFF"/>
                </a:solidFill>
                <a:latin typeface="Calibri"/>
                <a:cs typeface="Calibri"/>
              </a:rPr>
              <a:t>dass</a:t>
            </a:r>
            <a:r>
              <a:rPr sz="1400" dirty="0">
                <a:solidFill>
                  <a:srgbClr val="FFFFFF"/>
                </a:solidFill>
                <a:latin typeface="Calibri"/>
                <a:cs typeface="Calibri"/>
              </a:rPr>
              <a:t> </a:t>
            </a:r>
            <a:r>
              <a:rPr sz="1400" spc="-5" dirty="0">
                <a:solidFill>
                  <a:srgbClr val="FFFFFF"/>
                </a:solidFill>
                <a:latin typeface="Calibri"/>
                <a:cs typeface="Calibri"/>
              </a:rPr>
              <a:t>Kinder</a:t>
            </a:r>
            <a:r>
              <a:rPr sz="1400" spc="10" dirty="0">
                <a:solidFill>
                  <a:srgbClr val="FFFFFF"/>
                </a:solidFill>
                <a:latin typeface="Calibri"/>
                <a:cs typeface="Calibri"/>
              </a:rPr>
              <a:t> </a:t>
            </a: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mit</a:t>
            </a:r>
            <a:r>
              <a:rPr sz="1400" dirty="0">
                <a:solidFill>
                  <a:srgbClr val="FFFFFF"/>
                </a:solidFill>
                <a:latin typeface="Calibri"/>
                <a:cs typeface="Calibri"/>
              </a:rPr>
              <a:t> </a:t>
            </a:r>
            <a:r>
              <a:rPr sz="1400" spc="-5" dirty="0">
                <a:solidFill>
                  <a:srgbClr val="FFFFFF"/>
                </a:solidFill>
                <a:latin typeface="Calibri"/>
                <a:cs typeface="Calibri"/>
              </a:rPr>
              <a:t>den</a:t>
            </a:r>
            <a:r>
              <a:rPr sz="1400" dirty="0">
                <a:solidFill>
                  <a:srgbClr val="FFFFFF"/>
                </a:solidFill>
                <a:latin typeface="Calibri"/>
                <a:cs typeface="Calibri"/>
              </a:rPr>
              <a:t> </a:t>
            </a:r>
            <a:r>
              <a:rPr sz="1400" spc="-5" dirty="0">
                <a:solidFill>
                  <a:srgbClr val="FFFFFF"/>
                </a:solidFill>
                <a:latin typeface="Calibri"/>
                <a:cs typeface="Calibri"/>
              </a:rPr>
              <a:t>sozialen </a:t>
            </a:r>
            <a:r>
              <a:rPr sz="1400" spc="-300" dirty="0">
                <a:solidFill>
                  <a:srgbClr val="FFFFFF"/>
                </a:solidFill>
                <a:latin typeface="Calibri"/>
                <a:cs typeface="Calibri"/>
              </a:rPr>
              <a:t> </a:t>
            </a:r>
            <a:r>
              <a:rPr sz="1400" spc="-5" dirty="0">
                <a:solidFill>
                  <a:srgbClr val="FFFFFF"/>
                </a:solidFill>
                <a:latin typeface="Calibri"/>
                <a:cs typeface="Calibri"/>
              </a:rPr>
              <a:t>Medien verbundenen Risiken</a:t>
            </a:r>
            <a:r>
              <a:rPr sz="1400" dirty="0">
                <a:solidFill>
                  <a:srgbClr val="FFFFFF"/>
                </a:solidFill>
                <a:latin typeface="Calibri"/>
                <a:cs typeface="Calibri"/>
              </a:rPr>
              <a:t> </a:t>
            </a:r>
            <a:r>
              <a:rPr sz="1400" spc="-5" dirty="0">
                <a:solidFill>
                  <a:srgbClr val="FFFFFF"/>
                </a:solidFill>
                <a:latin typeface="Calibri"/>
                <a:cs typeface="Calibri"/>
              </a:rPr>
              <a:t>unterschätzen.</a:t>
            </a:r>
            <a:endParaRPr sz="1400" dirty="0">
              <a:latin typeface="Calibri"/>
              <a:cs typeface="Calibri"/>
            </a:endParaRPr>
          </a:p>
        </p:txBody>
      </p:sp>
      <p:grpSp>
        <p:nvGrpSpPr>
          <p:cNvPr id="5" name="object 5"/>
          <p:cNvGrpSpPr/>
          <p:nvPr/>
        </p:nvGrpSpPr>
        <p:grpSpPr>
          <a:xfrm>
            <a:off x="182879" y="88900"/>
            <a:ext cx="8822055" cy="4814570"/>
            <a:chOff x="182879" y="88900"/>
            <a:chExt cx="8822055" cy="4814570"/>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2225"/>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709"/>
                  </a:lnTo>
                  <a:lnTo>
                    <a:pt x="9525" y="518795"/>
                  </a:lnTo>
                  <a:lnTo>
                    <a:pt x="21590" y="561975"/>
                  </a:lnTo>
                  <a:lnTo>
                    <a:pt x="37465" y="603250"/>
                  </a:lnTo>
                  <a:lnTo>
                    <a:pt x="57785" y="642620"/>
                  </a:lnTo>
                  <a:lnTo>
                    <a:pt x="81915" y="678815"/>
                  </a:lnTo>
                  <a:lnTo>
                    <a:pt x="109855" y="713105"/>
                  </a:lnTo>
                  <a:lnTo>
                    <a:pt x="140335" y="743585"/>
                  </a:lnTo>
                  <a:lnTo>
                    <a:pt x="174625" y="771525"/>
                  </a:lnTo>
                  <a:lnTo>
                    <a:pt x="210820" y="795655"/>
                  </a:lnTo>
                  <a:lnTo>
                    <a:pt x="250190" y="815975"/>
                  </a:lnTo>
                  <a:lnTo>
                    <a:pt x="291465" y="831850"/>
                  </a:lnTo>
                  <a:lnTo>
                    <a:pt x="334645" y="843915"/>
                  </a:lnTo>
                  <a:lnTo>
                    <a:pt x="379730" y="850900"/>
                  </a:lnTo>
                  <a:lnTo>
                    <a:pt x="426720" y="853440"/>
                  </a:lnTo>
                  <a:lnTo>
                    <a:pt x="473075" y="850900"/>
                  </a:lnTo>
                  <a:lnTo>
                    <a:pt x="518160" y="843915"/>
                  </a:lnTo>
                  <a:lnTo>
                    <a:pt x="561340" y="831850"/>
                  </a:lnTo>
                  <a:lnTo>
                    <a:pt x="602615" y="815975"/>
                  </a:lnTo>
                  <a:lnTo>
                    <a:pt x="641985" y="795655"/>
                  </a:lnTo>
                  <a:lnTo>
                    <a:pt x="678815" y="771525"/>
                  </a:lnTo>
                  <a:lnTo>
                    <a:pt x="712470" y="743585"/>
                  </a:lnTo>
                  <a:lnTo>
                    <a:pt x="742950" y="713105"/>
                  </a:lnTo>
                  <a:lnTo>
                    <a:pt x="770890" y="678815"/>
                  </a:lnTo>
                  <a:lnTo>
                    <a:pt x="795020" y="642620"/>
                  </a:lnTo>
                  <a:lnTo>
                    <a:pt x="815340" y="603250"/>
                  </a:lnTo>
                  <a:lnTo>
                    <a:pt x="831215" y="561975"/>
                  </a:lnTo>
                  <a:lnTo>
                    <a:pt x="843280" y="518795"/>
                  </a:lnTo>
                  <a:lnTo>
                    <a:pt x="850900" y="473709"/>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2225"/>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pic>
          <p:nvPicPr>
            <p:cNvPr id="9" name="object 9"/>
            <p:cNvPicPr/>
            <p:nvPr/>
          </p:nvPicPr>
          <p:blipFill>
            <a:blip r:embed="rId5" cstate="print"/>
            <a:stretch>
              <a:fillRect/>
            </a:stretch>
          </p:blipFill>
          <p:spPr>
            <a:xfrm>
              <a:off x="7482839" y="1079500"/>
              <a:ext cx="1247140" cy="1247139"/>
            </a:xfrm>
            <a:prstGeom prst="rect">
              <a:avLst/>
            </a:prstGeom>
          </p:spPr>
        </p:pic>
        <p:pic>
          <p:nvPicPr>
            <p:cNvPr id="10" name="object 10"/>
            <p:cNvPicPr/>
            <p:nvPr/>
          </p:nvPicPr>
          <p:blipFill>
            <a:blip r:embed="rId6" cstate="print"/>
            <a:stretch>
              <a:fillRect/>
            </a:stretch>
          </p:blipFill>
          <p:spPr>
            <a:xfrm>
              <a:off x="6725285" y="2075814"/>
              <a:ext cx="1247140" cy="1263650"/>
            </a:xfrm>
            <a:prstGeom prst="rect">
              <a:avLst/>
            </a:prstGeom>
          </p:spPr>
        </p:pic>
        <p:pic>
          <p:nvPicPr>
            <p:cNvPr id="11" name="object 11"/>
            <p:cNvPicPr/>
            <p:nvPr/>
          </p:nvPicPr>
          <p:blipFill>
            <a:blip r:embed="rId7" cstate="print"/>
            <a:stretch>
              <a:fillRect/>
            </a:stretch>
          </p:blipFill>
          <p:spPr>
            <a:xfrm>
              <a:off x="7705089" y="2990214"/>
              <a:ext cx="1247140" cy="1247140"/>
            </a:xfrm>
            <a:prstGeom prst="rect">
              <a:avLst/>
            </a:prstGeom>
          </p:spPr>
        </p:pic>
        <p:pic>
          <p:nvPicPr>
            <p:cNvPr id="12" name="object 12"/>
            <p:cNvPicPr/>
            <p:nvPr/>
          </p:nvPicPr>
          <p:blipFill>
            <a:blip r:embed="rId8" cstate="print"/>
            <a:stretch>
              <a:fillRect/>
            </a:stretch>
          </p:blipFill>
          <p:spPr>
            <a:xfrm>
              <a:off x="6776720" y="3685540"/>
              <a:ext cx="1216659" cy="1217930"/>
            </a:xfrm>
            <a:prstGeom prst="rect">
              <a:avLst/>
            </a:prstGeom>
          </p:spPr>
        </p:pic>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895600" y="739269"/>
            <a:ext cx="2905125" cy="299720"/>
          </a:xfrm>
          <a:prstGeom prst="rect">
            <a:avLst/>
          </a:prstGeom>
        </p:spPr>
        <p:txBody>
          <a:bodyPr vert="horz" wrap="square" lIns="0" tIns="12700" rIns="0" bIns="0" rtlCol="0">
            <a:spAutoFit/>
          </a:bodyPr>
          <a:lstStyle/>
          <a:p>
            <a:pPr marL="12700">
              <a:lnSpc>
                <a:spcPct val="100000"/>
              </a:lnSpc>
              <a:spcBef>
                <a:spcPts val="100"/>
              </a:spcBef>
            </a:pPr>
            <a:r>
              <a:rPr dirty="0"/>
              <a:t>SOCIAL</a:t>
            </a:r>
            <a:r>
              <a:rPr spc="-35" dirty="0"/>
              <a:t> </a:t>
            </a:r>
            <a:r>
              <a:rPr spc="-5" dirty="0"/>
              <a:t>MEDIA</a:t>
            </a:r>
            <a:r>
              <a:rPr spc="-40" dirty="0"/>
              <a:t> </a:t>
            </a:r>
            <a:r>
              <a:rPr spc="-15" dirty="0"/>
              <a:t>VERIFIZIERUNG</a:t>
            </a:r>
          </a:p>
        </p:txBody>
      </p:sp>
      <p:sp>
        <p:nvSpPr>
          <p:cNvPr id="4" name="object 4"/>
          <p:cNvSpPr txBox="1"/>
          <p:nvPr/>
        </p:nvSpPr>
        <p:spPr>
          <a:xfrm>
            <a:off x="733108" y="1164356"/>
            <a:ext cx="5403215" cy="3659335"/>
          </a:xfrm>
          <a:prstGeom prst="rect">
            <a:avLst/>
          </a:prstGeom>
        </p:spPr>
        <p:txBody>
          <a:bodyPr vert="horz" wrap="square" lIns="0" tIns="12065" rIns="0" bIns="0" rtlCol="0">
            <a:spAutoFit/>
          </a:bodyPr>
          <a:lstStyle/>
          <a:p>
            <a:pPr marL="299085" marR="5080" indent="-287020">
              <a:lnSpc>
                <a:spcPct val="100000"/>
              </a:lnSpc>
              <a:spcBef>
                <a:spcPts val="95"/>
              </a:spcBef>
              <a:buFont typeface="Wingdings"/>
              <a:buChar char=""/>
              <a:tabLst>
                <a:tab pos="299085" algn="l"/>
                <a:tab pos="299720" algn="l"/>
              </a:tabLst>
            </a:pPr>
            <a:r>
              <a:rPr sz="1400" spc="-10" dirty="0">
                <a:solidFill>
                  <a:srgbClr val="FFFFFF"/>
                </a:solidFill>
                <a:latin typeface="Calibri"/>
                <a:cs typeface="Calibri"/>
              </a:rPr>
              <a:t>Die</a:t>
            </a:r>
            <a:r>
              <a:rPr sz="1400" spc="10" dirty="0">
                <a:solidFill>
                  <a:srgbClr val="FFFFFF"/>
                </a:solidFill>
                <a:latin typeface="Calibri"/>
                <a:cs typeface="Calibri"/>
              </a:rPr>
              <a:t> </a:t>
            </a:r>
            <a:r>
              <a:rPr sz="1400" spc="-5" dirty="0" err="1">
                <a:solidFill>
                  <a:srgbClr val="FFFFFF"/>
                </a:solidFill>
                <a:latin typeface="Calibri"/>
                <a:cs typeface="Calibri"/>
              </a:rPr>
              <a:t>Nutzer</a:t>
            </a:r>
            <a:r>
              <a:rPr lang="de-AT" sz="1400" spc="-5" dirty="0">
                <a:solidFill>
                  <a:srgbClr val="FFFFFF"/>
                </a:solidFill>
                <a:latin typeface="Calibri"/>
                <a:cs typeface="Calibri"/>
              </a:rPr>
              <a:t>*innen</a:t>
            </a:r>
            <a:r>
              <a:rPr sz="1400" spc="5" dirty="0">
                <a:solidFill>
                  <a:srgbClr val="FFFFFF"/>
                </a:solidFill>
                <a:latin typeface="Calibri"/>
                <a:cs typeface="Calibri"/>
              </a:rPr>
              <a:t> </a:t>
            </a:r>
            <a:r>
              <a:rPr sz="1400" spc="-5" dirty="0">
                <a:solidFill>
                  <a:srgbClr val="FFFFFF"/>
                </a:solidFill>
                <a:latin typeface="Calibri"/>
                <a:cs typeface="Calibri"/>
              </a:rPr>
              <a:t>sozialer</a:t>
            </a:r>
            <a:r>
              <a:rPr sz="1400" spc="5" dirty="0">
                <a:solidFill>
                  <a:srgbClr val="FFFFFF"/>
                </a:solidFill>
                <a:latin typeface="Calibri"/>
                <a:cs typeface="Calibri"/>
              </a:rPr>
              <a:t> </a:t>
            </a:r>
            <a:r>
              <a:rPr sz="1400" spc="-5" dirty="0">
                <a:solidFill>
                  <a:srgbClr val="FFFFFF"/>
                </a:solidFill>
                <a:latin typeface="Calibri"/>
                <a:cs typeface="Calibri"/>
              </a:rPr>
              <a:t>Medien</a:t>
            </a:r>
            <a:r>
              <a:rPr sz="1400" spc="5" dirty="0">
                <a:solidFill>
                  <a:srgbClr val="FFFFFF"/>
                </a:solidFill>
                <a:latin typeface="Calibri"/>
                <a:cs typeface="Calibri"/>
              </a:rPr>
              <a:t> </a:t>
            </a:r>
            <a:r>
              <a:rPr sz="1400" spc="-5" dirty="0">
                <a:solidFill>
                  <a:srgbClr val="FFFFFF"/>
                </a:solidFill>
                <a:latin typeface="Calibri"/>
                <a:cs typeface="Calibri"/>
              </a:rPr>
              <a:t>werden</a:t>
            </a:r>
            <a:r>
              <a:rPr sz="1400" spc="5" dirty="0">
                <a:solidFill>
                  <a:srgbClr val="FFFFFF"/>
                </a:solidFill>
                <a:latin typeface="Calibri"/>
                <a:cs typeface="Calibri"/>
              </a:rPr>
              <a:t> </a:t>
            </a:r>
            <a:r>
              <a:rPr sz="1400" spc="-5" dirty="0">
                <a:solidFill>
                  <a:srgbClr val="FFFFFF"/>
                </a:solidFill>
                <a:latin typeface="Calibri"/>
                <a:cs typeface="Calibri"/>
              </a:rPr>
              <a:t>heute</a:t>
            </a:r>
            <a:r>
              <a:rPr sz="1400" spc="5" dirty="0">
                <a:solidFill>
                  <a:srgbClr val="FFFFFF"/>
                </a:solidFill>
                <a:latin typeface="Calibri"/>
                <a:cs typeface="Calibri"/>
              </a:rPr>
              <a:t> </a:t>
            </a:r>
            <a:r>
              <a:rPr sz="1400" spc="-5" dirty="0">
                <a:solidFill>
                  <a:srgbClr val="FFFFFF"/>
                </a:solidFill>
                <a:latin typeface="Calibri"/>
                <a:cs typeface="Calibri"/>
              </a:rPr>
              <a:t>immer</a:t>
            </a:r>
            <a:r>
              <a:rPr sz="1400" spc="5" dirty="0">
                <a:solidFill>
                  <a:srgbClr val="FFFFFF"/>
                </a:solidFill>
                <a:latin typeface="Calibri"/>
                <a:cs typeface="Calibri"/>
              </a:rPr>
              <a:t> </a:t>
            </a:r>
            <a:r>
              <a:rPr sz="1400" spc="-10" dirty="0">
                <a:solidFill>
                  <a:srgbClr val="FFFFFF"/>
                </a:solidFill>
                <a:latin typeface="Calibri"/>
                <a:cs typeface="Calibri"/>
              </a:rPr>
              <a:t>jünger.</a:t>
            </a:r>
            <a:r>
              <a:rPr sz="1400" spc="5" dirty="0">
                <a:solidFill>
                  <a:srgbClr val="FFFFFF"/>
                </a:solidFill>
                <a:latin typeface="Calibri"/>
                <a:cs typeface="Calibri"/>
              </a:rPr>
              <a:t> </a:t>
            </a:r>
            <a:r>
              <a:rPr sz="1400" spc="-5" dirty="0">
                <a:solidFill>
                  <a:srgbClr val="FFFFFF"/>
                </a:solidFill>
                <a:latin typeface="Calibri"/>
                <a:cs typeface="Calibri"/>
              </a:rPr>
              <a:t>Es</a:t>
            </a:r>
            <a:r>
              <a:rPr sz="1400" spc="10" dirty="0">
                <a:solidFill>
                  <a:srgbClr val="FFFFFF"/>
                </a:solidFill>
                <a:latin typeface="Calibri"/>
                <a:cs typeface="Calibri"/>
              </a:rPr>
              <a:t> </a:t>
            </a:r>
            <a:r>
              <a:rPr sz="1400" spc="-5" dirty="0">
                <a:solidFill>
                  <a:srgbClr val="FFFFFF"/>
                </a:solidFill>
                <a:latin typeface="Calibri"/>
                <a:cs typeface="Calibri"/>
              </a:rPr>
              <a:t>ist</a:t>
            </a:r>
            <a:r>
              <a:rPr sz="1400" spc="5" dirty="0">
                <a:solidFill>
                  <a:srgbClr val="FFFFFF"/>
                </a:solidFill>
                <a:latin typeface="Calibri"/>
                <a:cs typeface="Calibri"/>
              </a:rPr>
              <a:t> </a:t>
            </a:r>
            <a:r>
              <a:rPr sz="1400" dirty="0">
                <a:solidFill>
                  <a:srgbClr val="FFFFFF"/>
                </a:solidFill>
                <a:latin typeface="Calibri"/>
                <a:cs typeface="Calibri"/>
              </a:rPr>
              <a:t>schwer, </a:t>
            </a:r>
            <a:r>
              <a:rPr sz="1400" spc="-300" dirty="0">
                <a:solidFill>
                  <a:srgbClr val="FFFFFF"/>
                </a:solidFill>
                <a:latin typeface="Calibri"/>
                <a:cs typeface="Calibri"/>
              </a:rPr>
              <a:t> </a:t>
            </a:r>
            <a:r>
              <a:rPr sz="1400" spc="-10" dirty="0">
                <a:solidFill>
                  <a:srgbClr val="FFFFFF"/>
                </a:solidFill>
                <a:latin typeface="Calibri"/>
                <a:cs typeface="Calibri"/>
              </a:rPr>
              <a:t>die</a:t>
            </a:r>
            <a:r>
              <a:rPr sz="1400" spc="-5" dirty="0">
                <a:solidFill>
                  <a:srgbClr val="FFFFFF"/>
                </a:solidFill>
                <a:latin typeface="Calibri"/>
                <a:cs typeface="Calibri"/>
              </a:rPr>
              <a:t> jungen</a:t>
            </a:r>
            <a:r>
              <a:rPr sz="1400" dirty="0">
                <a:solidFill>
                  <a:srgbClr val="FFFFFF"/>
                </a:solidFill>
                <a:latin typeface="Calibri"/>
                <a:cs typeface="Calibri"/>
              </a:rPr>
              <a:t> </a:t>
            </a:r>
            <a:r>
              <a:rPr sz="1400" spc="-5" dirty="0">
                <a:solidFill>
                  <a:srgbClr val="FFFFFF"/>
                </a:solidFill>
                <a:latin typeface="Calibri"/>
                <a:cs typeface="Calibri"/>
              </a:rPr>
              <a:t>Leute von</a:t>
            </a:r>
            <a:r>
              <a:rPr sz="1400" dirty="0">
                <a:solidFill>
                  <a:srgbClr val="FFFFFF"/>
                </a:solidFill>
                <a:latin typeface="Calibri"/>
                <a:cs typeface="Calibri"/>
              </a:rPr>
              <a:t> </a:t>
            </a:r>
            <a:r>
              <a:rPr sz="1400" spc="-5" dirty="0">
                <a:solidFill>
                  <a:srgbClr val="FFFFFF"/>
                </a:solidFill>
                <a:latin typeface="Calibri"/>
                <a:cs typeface="Calibri"/>
              </a:rPr>
              <a:t>heute</a:t>
            </a:r>
            <a:r>
              <a:rPr sz="1400" dirty="0">
                <a:solidFill>
                  <a:srgbClr val="FFFFFF"/>
                </a:solidFill>
                <a:latin typeface="Calibri"/>
                <a:cs typeface="Calibri"/>
              </a:rPr>
              <a:t> von </a:t>
            </a:r>
            <a:r>
              <a:rPr sz="1400" spc="-5" dirty="0">
                <a:solidFill>
                  <a:srgbClr val="FFFFFF"/>
                </a:solidFill>
                <a:latin typeface="Calibri"/>
                <a:cs typeface="Calibri"/>
              </a:rPr>
              <a:t>den virtuellen Plattformen </a:t>
            </a:r>
            <a:r>
              <a:rPr sz="1400" dirty="0">
                <a:solidFill>
                  <a:srgbClr val="FFFFFF"/>
                </a:solidFill>
                <a:latin typeface="Calibri"/>
                <a:cs typeface="Calibri"/>
              </a:rPr>
              <a:t> </a:t>
            </a:r>
            <a:r>
              <a:rPr sz="1400" spc="-5" dirty="0">
                <a:solidFill>
                  <a:srgbClr val="FFFFFF"/>
                </a:solidFill>
                <a:latin typeface="Calibri"/>
                <a:cs typeface="Calibri"/>
              </a:rPr>
              <a:t>fernzuhalten,</a:t>
            </a:r>
            <a:r>
              <a:rPr sz="1400" dirty="0">
                <a:solidFill>
                  <a:srgbClr val="FFFFFF"/>
                </a:solidFill>
                <a:latin typeface="Calibri"/>
                <a:cs typeface="Calibri"/>
              </a:rPr>
              <a:t> </a:t>
            </a:r>
            <a:r>
              <a:rPr sz="1400" spc="-5" dirty="0">
                <a:solidFill>
                  <a:srgbClr val="FFFFFF"/>
                </a:solidFill>
                <a:latin typeface="Calibri"/>
                <a:cs typeface="Calibri"/>
              </a:rPr>
              <a:t>auf</a:t>
            </a:r>
            <a:r>
              <a:rPr sz="1400" spc="5" dirty="0">
                <a:solidFill>
                  <a:srgbClr val="FFFFFF"/>
                </a:solidFill>
                <a:latin typeface="Calibri"/>
                <a:cs typeface="Calibri"/>
              </a:rPr>
              <a:t> </a:t>
            </a:r>
            <a:r>
              <a:rPr sz="1400" spc="-5" dirty="0">
                <a:solidFill>
                  <a:srgbClr val="FFFFFF"/>
                </a:solidFill>
                <a:latin typeface="Calibri"/>
                <a:cs typeface="Calibri"/>
              </a:rPr>
              <a:t>denen</a:t>
            </a:r>
            <a:r>
              <a:rPr sz="1400" dirty="0">
                <a:solidFill>
                  <a:srgbClr val="FFFFFF"/>
                </a:solidFill>
                <a:latin typeface="Calibri"/>
                <a:cs typeface="Calibri"/>
              </a:rPr>
              <a:t> sie </a:t>
            </a:r>
            <a:r>
              <a:rPr sz="1400" spc="-5" dirty="0">
                <a:solidFill>
                  <a:srgbClr val="FFFFFF"/>
                </a:solidFill>
                <a:latin typeface="Calibri"/>
                <a:cs typeface="Calibri"/>
              </a:rPr>
              <a:t>Kontakte knüpfen.</a:t>
            </a:r>
            <a:r>
              <a:rPr sz="1400" dirty="0">
                <a:solidFill>
                  <a:srgbClr val="FFFFFF"/>
                </a:solidFill>
                <a:latin typeface="Calibri"/>
                <a:cs typeface="Calibri"/>
              </a:rPr>
              <a:t> </a:t>
            </a:r>
            <a:r>
              <a:rPr sz="1400" spc="-5" dirty="0">
                <a:solidFill>
                  <a:srgbClr val="FFFFFF"/>
                </a:solidFill>
                <a:latin typeface="Calibri"/>
                <a:cs typeface="Calibri"/>
              </a:rPr>
              <a:t>Allerdings ist</a:t>
            </a:r>
            <a:r>
              <a:rPr sz="1400" dirty="0">
                <a:solidFill>
                  <a:srgbClr val="FFFFFF"/>
                </a:solidFill>
                <a:latin typeface="Calibri"/>
                <a:cs typeface="Calibri"/>
              </a:rPr>
              <a:t> </a:t>
            </a:r>
            <a:r>
              <a:rPr sz="1400" spc="-5" dirty="0">
                <a:solidFill>
                  <a:srgbClr val="FFFFFF"/>
                </a:solidFill>
                <a:latin typeface="Calibri"/>
                <a:cs typeface="Calibri"/>
              </a:rPr>
              <a:t>es</a:t>
            </a:r>
            <a:r>
              <a:rPr sz="1400" spc="5" dirty="0">
                <a:solidFill>
                  <a:srgbClr val="FFFFFF"/>
                </a:solidFill>
                <a:latin typeface="Calibri"/>
                <a:cs typeface="Calibri"/>
              </a:rPr>
              <a:t> </a:t>
            </a:r>
            <a:r>
              <a:rPr sz="1400" spc="-10" dirty="0">
                <a:solidFill>
                  <a:srgbClr val="FFFFFF"/>
                </a:solidFill>
                <a:latin typeface="Calibri"/>
                <a:cs typeface="Calibri"/>
              </a:rPr>
              <a:t>heute </a:t>
            </a:r>
            <a:r>
              <a:rPr sz="1400" spc="-5" dirty="0">
                <a:solidFill>
                  <a:srgbClr val="FFFFFF"/>
                </a:solidFill>
                <a:latin typeface="Calibri"/>
                <a:cs typeface="Calibri"/>
              </a:rPr>
              <a:t> wichtiger</a:t>
            </a:r>
            <a:r>
              <a:rPr sz="1400" spc="5" dirty="0">
                <a:solidFill>
                  <a:srgbClr val="FFFFFF"/>
                </a:solidFill>
                <a:latin typeface="Calibri"/>
                <a:cs typeface="Calibri"/>
              </a:rPr>
              <a:t> </a:t>
            </a:r>
            <a:r>
              <a:rPr sz="1400" spc="-5" dirty="0">
                <a:solidFill>
                  <a:srgbClr val="FFFFFF"/>
                </a:solidFill>
                <a:latin typeface="Calibri"/>
                <a:cs typeface="Calibri"/>
              </a:rPr>
              <a:t>denn</a:t>
            </a:r>
            <a:r>
              <a:rPr sz="1400" dirty="0">
                <a:solidFill>
                  <a:srgbClr val="FFFFFF"/>
                </a:solidFill>
                <a:latin typeface="Calibri"/>
                <a:cs typeface="Calibri"/>
              </a:rPr>
              <a:t> </a:t>
            </a:r>
            <a:r>
              <a:rPr sz="1400" spc="-5" dirty="0">
                <a:solidFill>
                  <a:srgbClr val="FFFFFF"/>
                </a:solidFill>
                <a:latin typeface="Calibri"/>
                <a:cs typeface="Calibri"/>
              </a:rPr>
              <a:t>je,</a:t>
            </a:r>
            <a:r>
              <a:rPr sz="1400" spc="5" dirty="0">
                <a:solidFill>
                  <a:srgbClr val="FFFFFF"/>
                </a:solidFill>
                <a:latin typeface="Calibri"/>
                <a:cs typeface="Calibri"/>
              </a:rPr>
              <a:t> </a:t>
            </a:r>
            <a:r>
              <a:rPr sz="1400" spc="-5" dirty="0">
                <a:solidFill>
                  <a:srgbClr val="FFFFFF"/>
                </a:solidFill>
                <a:latin typeface="Calibri"/>
                <a:cs typeface="Calibri"/>
              </a:rPr>
              <a:t>zu</a:t>
            </a:r>
            <a:r>
              <a:rPr sz="1400" dirty="0">
                <a:solidFill>
                  <a:srgbClr val="FFFFFF"/>
                </a:solidFill>
                <a:latin typeface="Calibri"/>
                <a:cs typeface="Calibri"/>
              </a:rPr>
              <a:t> </a:t>
            </a:r>
            <a:r>
              <a:rPr sz="1400" spc="-5" dirty="0">
                <a:solidFill>
                  <a:srgbClr val="FFFFFF"/>
                </a:solidFill>
                <a:latin typeface="Calibri"/>
                <a:cs typeface="Calibri"/>
              </a:rPr>
              <a:t>wissen,</a:t>
            </a:r>
            <a:r>
              <a:rPr sz="1400" spc="15" dirty="0">
                <a:solidFill>
                  <a:srgbClr val="FFFFFF"/>
                </a:solidFill>
                <a:latin typeface="Calibri"/>
                <a:cs typeface="Calibri"/>
              </a:rPr>
              <a:t> </a:t>
            </a:r>
            <a:r>
              <a:rPr sz="1400" spc="-5" dirty="0">
                <a:solidFill>
                  <a:srgbClr val="FFFFFF"/>
                </a:solidFill>
                <a:latin typeface="Calibri"/>
                <a:cs typeface="Calibri"/>
              </a:rPr>
              <a:t>wie</a:t>
            </a:r>
            <a:r>
              <a:rPr sz="1400" dirty="0">
                <a:solidFill>
                  <a:srgbClr val="FFFFFF"/>
                </a:solidFill>
                <a:latin typeface="Calibri"/>
                <a:cs typeface="Calibri"/>
              </a:rPr>
              <a:t> </a:t>
            </a:r>
            <a:r>
              <a:rPr sz="1400" spc="-5" dirty="0">
                <a:solidFill>
                  <a:srgbClr val="FFFFFF"/>
                </a:solidFill>
                <a:latin typeface="Calibri"/>
                <a:cs typeface="Calibri"/>
              </a:rPr>
              <a:t>man</a:t>
            </a:r>
            <a:r>
              <a:rPr sz="1400"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Nutzung</a:t>
            </a:r>
            <a:r>
              <a:rPr sz="1400" spc="15" dirty="0">
                <a:solidFill>
                  <a:srgbClr val="FFFFFF"/>
                </a:solidFill>
                <a:latin typeface="Calibri"/>
                <a:cs typeface="Calibri"/>
              </a:rPr>
              <a:t> </a:t>
            </a:r>
            <a:r>
              <a:rPr sz="1400" spc="-10" dirty="0">
                <a:solidFill>
                  <a:srgbClr val="FFFFFF"/>
                </a:solidFill>
                <a:latin typeface="Calibri"/>
                <a:cs typeface="Calibri"/>
              </a:rPr>
              <a:t>sozialer</a:t>
            </a:r>
            <a:r>
              <a:rPr sz="1400" dirty="0">
                <a:solidFill>
                  <a:srgbClr val="FFFFFF"/>
                </a:solidFill>
                <a:latin typeface="Calibri"/>
                <a:cs typeface="Calibri"/>
              </a:rPr>
              <a:t> </a:t>
            </a:r>
            <a:r>
              <a:rPr sz="1400" spc="-5" dirty="0">
                <a:solidFill>
                  <a:srgbClr val="FFFFFF"/>
                </a:solidFill>
                <a:latin typeface="Calibri"/>
                <a:cs typeface="Calibri"/>
              </a:rPr>
              <a:t>Medien </a:t>
            </a:r>
            <a:r>
              <a:rPr sz="1400" dirty="0">
                <a:solidFill>
                  <a:srgbClr val="FFFFFF"/>
                </a:solidFill>
                <a:latin typeface="Calibri"/>
                <a:cs typeface="Calibri"/>
              </a:rPr>
              <a:t> </a:t>
            </a:r>
            <a:r>
              <a:rPr sz="1400" spc="-5" dirty="0">
                <a:solidFill>
                  <a:srgbClr val="FFFFFF"/>
                </a:solidFill>
                <a:latin typeface="Calibri"/>
                <a:cs typeface="Calibri"/>
              </a:rPr>
              <a:t>durch junge</a:t>
            </a:r>
            <a:r>
              <a:rPr sz="1400" spc="5" dirty="0">
                <a:solidFill>
                  <a:srgbClr val="FFFFFF"/>
                </a:solidFill>
                <a:latin typeface="Calibri"/>
                <a:cs typeface="Calibri"/>
              </a:rPr>
              <a:t> </a:t>
            </a:r>
            <a:r>
              <a:rPr sz="1400" spc="-5" dirty="0">
                <a:solidFill>
                  <a:srgbClr val="FFFFFF"/>
                </a:solidFill>
                <a:latin typeface="Calibri"/>
                <a:cs typeface="Calibri"/>
              </a:rPr>
              <a:t>Menschen</a:t>
            </a:r>
            <a:r>
              <a:rPr sz="1400" dirty="0">
                <a:solidFill>
                  <a:srgbClr val="FFFFFF"/>
                </a:solidFill>
                <a:latin typeface="Calibri"/>
                <a:cs typeface="Calibri"/>
              </a:rPr>
              <a:t> </a:t>
            </a:r>
            <a:r>
              <a:rPr sz="1400" spc="-5" dirty="0">
                <a:solidFill>
                  <a:srgbClr val="FFFFFF"/>
                </a:solidFill>
                <a:latin typeface="Calibri"/>
                <a:cs typeface="Calibri"/>
              </a:rPr>
              <a:t>überwacht,</a:t>
            </a:r>
            <a:r>
              <a:rPr sz="1400" dirty="0">
                <a:solidFill>
                  <a:srgbClr val="FFFFFF"/>
                </a:solidFill>
                <a:latin typeface="Calibri"/>
                <a:cs typeface="Calibri"/>
              </a:rPr>
              <a:t> </a:t>
            </a:r>
            <a:r>
              <a:rPr sz="1400" spc="-5" dirty="0">
                <a:solidFill>
                  <a:srgbClr val="FFFFFF"/>
                </a:solidFill>
                <a:latin typeface="Calibri"/>
                <a:cs typeface="Calibri"/>
              </a:rPr>
              <a:t>um</a:t>
            </a:r>
            <a:r>
              <a:rPr sz="1400"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5" dirty="0">
                <a:solidFill>
                  <a:srgbClr val="FFFFFF"/>
                </a:solidFill>
                <a:latin typeface="Calibri"/>
                <a:cs typeface="Calibri"/>
              </a:rPr>
              <a:t>vor</a:t>
            </a:r>
            <a:r>
              <a:rPr sz="1400" spc="5" dirty="0">
                <a:solidFill>
                  <a:srgbClr val="FFFFFF"/>
                </a:solidFill>
                <a:latin typeface="Calibri"/>
                <a:cs typeface="Calibri"/>
              </a:rPr>
              <a:t> </a:t>
            </a:r>
            <a:r>
              <a:rPr sz="1400" spc="-5" dirty="0">
                <a:solidFill>
                  <a:srgbClr val="FFFFFF"/>
                </a:solidFill>
                <a:latin typeface="Calibri"/>
                <a:cs typeface="Calibri"/>
              </a:rPr>
              <a:t>den</a:t>
            </a:r>
            <a:r>
              <a:rPr sz="1400" dirty="0">
                <a:solidFill>
                  <a:srgbClr val="FFFFFF"/>
                </a:solidFill>
                <a:latin typeface="Calibri"/>
                <a:cs typeface="Calibri"/>
              </a:rPr>
              <a:t> </a:t>
            </a:r>
            <a:r>
              <a:rPr sz="1400" spc="-5" dirty="0">
                <a:solidFill>
                  <a:srgbClr val="FFFFFF"/>
                </a:solidFill>
                <a:latin typeface="Calibri"/>
                <a:cs typeface="Calibri"/>
              </a:rPr>
              <a:t>damit</a:t>
            </a:r>
            <a:r>
              <a:rPr sz="1400" dirty="0">
                <a:solidFill>
                  <a:srgbClr val="FFFFFF"/>
                </a:solidFill>
                <a:latin typeface="Calibri"/>
                <a:cs typeface="Calibri"/>
              </a:rPr>
              <a:t> </a:t>
            </a:r>
            <a:r>
              <a:rPr sz="1400" spc="-5" dirty="0">
                <a:solidFill>
                  <a:srgbClr val="FFFFFF"/>
                </a:solidFill>
                <a:latin typeface="Calibri"/>
                <a:cs typeface="Calibri"/>
              </a:rPr>
              <a:t>verbundenen </a:t>
            </a:r>
            <a:r>
              <a:rPr sz="1400" spc="-300" dirty="0">
                <a:solidFill>
                  <a:srgbClr val="FFFFFF"/>
                </a:solidFill>
                <a:latin typeface="Calibri"/>
                <a:cs typeface="Calibri"/>
              </a:rPr>
              <a:t> </a:t>
            </a:r>
            <a:r>
              <a:rPr sz="1400" spc="-5" dirty="0">
                <a:solidFill>
                  <a:srgbClr val="FFFFFF"/>
                </a:solidFill>
                <a:latin typeface="Calibri"/>
                <a:cs typeface="Calibri"/>
              </a:rPr>
              <a:t>Risiken</a:t>
            </a:r>
            <a:r>
              <a:rPr sz="1400" spc="-10" dirty="0">
                <a:solidFill>
                  <a:srgbClr val="FFFFFF"/>
                </a:solidFill>
                <a:latin typeface="Calibri"/>
                <a:cs typeface="Calibri"/>
              </a:rPr>
              <a:t> </a:t>
            </a:r>
            <a:r>
              <a:rPr sz="1400" spc="-5" dirty="0">
                <a:solidFill>
                  <a:srgbClr val="FFFFFF"/>
                </a:solidFill>
                <a:latin typeface="Calibri"/>
                <a:cs typeface="Calibri"/>
              </a:rPr>
              <a:t>zu</a:t>
            </a:r>
            <a:r>
              <a:rPr sz="1400" dirty="0">
                <a:solidFill>
                  <a:srgbClr val="FFFFFF"/>
                </a:solidFill>
                <a:latin typeface="Calibri"/>
                <a:cs typeface="Calibri"/>
              </a:rPr>
              <a:t> </a:t>
            </a:r>
            <a:r>
              <a:rPr sz="1400" spc="-10" dirty="0">
                <a:solidFill>
                  <a:srgbClr val="FFFFFF"/>
                </a:solidFill>
                <a:latin typeface="Calibri"/>
                <a:cs typeface="Calibri"/>
              </a:rPr>
              <a:t>schützen.</a:t>
            </a:r>
            <a:endParaRPr sz="1400" dirty="0">
              <a:latin typeface="Calibri"/>
              <a:cs typeface="Calibri"/>
            </a:endParaRPr>
          </a:p>
          <a:p>
            <a:pPr>
              <a:lnSpc>
                <a:spcPct val="100000"/>
              </a:lnSpc>
              <a:spcBef>
                <a:spcPts val="35"/>
              </a:spcBef>
              <a:buClr>
                <a:srgbClr val="FFFFFF"/>
              </a:buClr>
              <a:buFont typeface="Wingdings"/>
              <a:buChar char=""/>
            </a:pPr>
            <a:endParaRPr sz="1350" dirty="0">
              <a:latin typeface="Calibri"/>
              <a:cs typeface="Calibri"/>
            </a:endParaRPr>
          </a:p>
          <a:p>
            <a:pPr marL="299085" marR="130810" indent="-287020">
              <a:lnSpc>
                <a:spcPct val="99500"/>
              </a:lnSpc>
              <a:spcBef>
                <a:spcPts val="5"/>
              </a:spcBef>
              <a:buFont typeface="Wingdings"/>
              <a:buChar char=""/>
              <a:tabLst>
                <a:tab pos="299085" algn="l"/>
                <a:tab pos="299720" algn="l"/>
              </a:tabLst>
            </a:pPr>
            <a:r>
              <a:rPr sz="1400" spc="-5" dirty="0">
                <a:solidFill>
                  <a:srgbClr val="FFFFFF"/>
                </a:solidFill>
                <a:latin typeface="Calibri"/>
                <a:cs typeface="Calibri"/>
              </a:rPr>
              <a:t>Wenn</a:t>
            </a:r>
            <a:r>
              <a:rPr sz="1400" spc="5" dirty="0">
                <a:solidFill>
                  <a:srgbClr val="FFFFFF"/>
                </a:solidFill>
                <a:latin typeface="Calibri"/>
                <a:cs typeface="Calibri"/>
              </a:rPr>
              <a:t> </a:t>
            </a:r>
            <a:r>
              <a:rPr sz="1400" spc="-5" dirty="0">
                <a:solidFill>
                  <a:srgbClr val="FFFFFF"/>
                </a:solidFill>
                <a:latin typeface="Calibri"/>
                <a:cs typeface="Calibri"/>
              </a:rPr>
              <a:t>Sie</a:t>
            </a:r>
            <a:r>
              <a:rPr sz="1400" dirty="0">
                <a:solidFill>
                  <a:srgbClr val="FFFFFF"/>
                </a:solidFill>
                <a:latin typeface="Calibri"/>
                <a:cs typeface="Calibri"/>
              </a:rPr>
              <a:t> </a:t>
            </a: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Medienkompetenz</a:t>
            </a:r>
            <a:r>
              <a:rPr sz="1400" dirty="0">
                <a:solidFill>
                  <a:srgbClr val="FFFFFF"/>
                </a:solidFill>
                <a:latin typeface="Calibri"/>
                <a:cs typeface="Calibri"/>
              </a:rPr>
              <a:t> </a:t>
            </a:r>
            <a:r>
              <a:rPr sz="1400" spc="-5" dirty="0">
                <a:solidFill>
                  <a:srgbClr val="FFFFFF"/>
                </a:solidFill>
                <a:latin typeface="Calibri"/>
                <a:cs typeface="Calibri"/>
              </a:rPr>
              <a:t>in</a:t>
            </a:r>
            <a:r>
              <a:rPr sz="1400" dirty="0">
                <a:solidFill>
                  <a:srgbClr val="FFFFFF"/>
                </a:solidFill>
                <a:latin typeface="Calibri"/>
                <a:cs typeface="Calibri"/>
              </a:rPr>
              <a:t> </a:t>
            </a:r>
            <a:r>
              <a:rPr sz="1400" spc="-5" dirty="0">
                <a:solidFill>
                  <a:srgbClr val="FFFFFF"/>
                </a:solidFill>
                <a:latin typeface="Calibri"/>
                <a:cs typeface="Calibri"/>
              </a:rPr>
              <a:t>Ihrem</a:t>
            </a:r>
            <a:r>
              <a:rPr sz="1400" spc="5" dirty="0">
                <a:solidFill>
                  <a:srgbClr val="FFFFFF"/>
                </a:solidFill>
                <a:latin typeface="Calibri"/>
                <a:cs typeface="Calibri"/>
              </a:rPr>
              <a:t> </a:t>
            </a:r>
            <a:r>
              <a:rPr sz="1400" spc="-5" dirty="0">
                <a:solidFill>
                  <a:srgbClr val="FFFFFF"/>
                </a:solidFill>
                <a:latin typeface="Calibri"/>
                <a:cs typeface="Calibri"/>
              </a:rPr>
              <a:t>Haushalt</a:t>
            </a:r>
            <a:r>
              <a:rPr sz="1400" spc="5" dirty="0">
                <a:solidFill>
                  <a:srgbClr val="FFFFFF"/>
                </a:solidFill>
                <a:latin typeface="Calibri"/>
                <a:cs typeface="Calibri"/>
              </a:rPr>
              <a:t> </a:t>
            </a:r>
            <a:r>
              <a:rPr sz="1400" spc="-10" dirty="0">
                <a:solidFill>
                  <a:srgbClr val="FFFFFF"/>
                </a:solidFill>
                <a:latin typeface="Calibri"/>
                <a:cs typeface="Calibri"/>
              </a:rPr>
              <a:t>fördern</a:t>
            </a:r>
            <a:r>
              <a:rPr sz="1400" spc="5" dirty="0">
                <a:solidFill>
                  <a:srgbClr val="FFFFFF"/>
                </a:solidFill>
                <a:latin typeface="Calibri"/>
                <a:cs typeface="Calibri"/>
              </a:rPr>
              <a:t> </a:t>
            </a:r>
            <a:r>
              <a:rPr sz="1400" spc="-5" dirty="0">
                <a:solidFill>
                  <a:srgbClr val="FFFFFF"/>
                </a:solidFill>
                <a:latin typeface="Calibri"/>
                <a:cs typeface="Calibri"/>
              </a:rPr>
              <a:t>wollen, </a:t>
            </a:r>
            <a:r>
              <a:rPr sz="1400" dirty="0">
                <a:solidFill>
                  <a:srgbClr val="FFFFFF"/>
                </a:solidFill>
                <a:latin typeface="Calibri"/>
                <a:cs typeface="Calibri"/>
              </a:rPr>
              <a:t> </a:t>
            </a:r>
            <a:r>
              <a:rPr sz="1400" spc="-5" dirty="0">
                <a:solidFill>
                  <a:srgbClr val="FFFFFF"/>
                </a:solidFill>
                <a:latin typeface="Calibri"/>
                <a:cs typeface="Calibri"/>
              </a:rPr>
              <a:t>ist</a:t>
            </a:r>
            <a:r>
              <a:rPr sz="1400" dirty="0">
                <a:solidFill>
                  <a:srgbClr val="FFFFFF"/>
                </a:solidFill>
                <a:latin typeface="Calibri"/>
                <a:cs typeface="Calibri"/>
              </a:rPr>
              <a:t> </a:t>
            </a:r>
            <a:r>
              <a:rPr sz="1400" spc="-5" dirty="0">
                <a:solidFill>
                  <a:srgbClr val="FFFFFF"/>
                </a:solidFill>
                <a:latin typeface="Calibri"/>
                <a:cs typeface="Calibri"/>
              </a:rPr>
              <a:t>es</a:t>
            </a:r>
            <a:r>
              <a:rPr sz="1400" spc="10" dirty="0">
                <a:solidFill>
                  <a:srgbClr val="FFFFFF"/>
                </a:solidFill>
                <a:latin typeface="Calibri"/>
                <a:cs typeface="Calibri"/>
              </a:rPr>
              <a:t> </a:t>
            </a:r>
            <a:r>
              <a:rPr sz="1400" spc="-5" dirty="0">
                <a:solidFill>
                  <a:srgbClr val="FFFFFF"/>
                </a:solidFill>
                <a:latin typeface="Calibri"/>
                <a:cs typeface="Calibri"/>
              </a:rPr>
              <a:t>wichtig,</a:t>
            </a:r>
            <a:r>
              <a:rPr sz="1400" spc="5" dirty="0">
                <a:solidFill>
                  <a:srgbClr val="FFFFFF"/>
                </a:solidFill>
                <a:latin typeface="Calibri"/>
                <a:cs typeface="Calibri"/>
              </a:rPr>
              <a:t> </a:t>
            </a:r>
            <a:r>
              <a:rPr sz="1400" spc="-5" dirty="0">
                <a:solidFill>
                  <a:srgbClr val="FFFFFF"/>
                </a:solidFill>
                <a:latin typeface="Calibri"/>
                <a:cs typeface="Calibri"/>
              </a:rPr>
              <a:t>die</a:t>
            </a:r>
            <a:r>
              <a:rPr sz="1400" spc="10" dirty="0">
                <a:solidFill>
                  <a:srgbClr val="FFFFFF"/>
                </a:solidFill>
                <a:latin typeface="Calibri"/>
                <a:cs typeface="Calibri"/>
              </a:rPr>
              <a:t> </a:t>
            </a:r>
            <a:r>
              <a:rPr sz="1400" spc="-5" dirty="0">
                <a:solidFill>
                  <a:srgbClr val="FFFFFF"/>
                </a:solidFill>
                <a:latin typeface="Calibri"/>
                <a:cs typeface="Calibri"/>
              </a:rPr>
              <a:t>Bedeutung</a:t>
            </a:r>
            <a:r>
              <a:rPr sz="1400" spc="10" dirty="0">
                <a:solidFill>
                  <a:srgbClr val="FFFFFF"/>
                </a:solidFill>
                <a:latin typeface="Calibri"/>
                <a:cs typeface="Calibri"/>
              </a:rPr>
              <a:t> </a:t>
            </a:r>
            <a:r>
              <a:rPr sz="1400" spc="-5" dirty="0">
                <a:solidFill>
                  <a:srgbClr val="FFFFFF"/>
                </a:solidFill>
                <a:latin typeface="Calibri"/>
                <a:cs typeface="Calibri"/>
              </a:rPr>
              <a:t>von</a:t>
            </a:r>
            <a:r>
              <a:rPr sz="1400" dirty="0">
                <a:solidFill>
                  <a:srgbClr val="FFFFFF"/>
                </a:solidFill>
                <a:latin typeface="Calibri"/>
                <a:cs typeface="Calibri"/>
              </a:rPr>
              <a:t> </a:t>
            </a:r>
            <a:r>
              <a:rPr sz="1400" spc="-5" dirty="0">
                <a:solidFill>
                  <a:srgbClr val="FFFFFF"/>
                </a:solidFill>
                <a:latin typeface="Calibri"/>
                <a:cs typeface="Calibri"/>
              </a:rPr>
              <a:t>Sicherheit</a:t>
            </a:r>
            <a:r>
              <a:rPr sz="1400" spc="10" dirty="0">
                <a:solidFill>
                  <a:srgbClr val="FFFFFF"/>
                </a:solidFill>
                <a:latin typeface="Calibri"/>
                <a:cs typeface="Calibri"/>
              </a:rPr>
              <a:t> </a:t>
            </a:r>
            <a:r>
              <a:rPr sz="1400" spc="-5" dirty="0">
                <a:solidFill>
                  <a:srgbClr val="FFFFFF"/>
                </a:solidFill>
                <a:latin typeface="Calibri"/>
                <a:cs typeface="Calibri"/>
              </a:rPr>
              <a:t>und</a:t>
            </a:r>
            <a:r>
              <a:rPr sz="1400" spc="5" dirty="0">
                <a:solidFill>
                  <a:srgbClr val="FFFFFF"/>
                </a:solidFill>
                <a:latin typeface="Calibri"/>
                <a:cs typeface="Calibri"/>
              </a:rPr>
              <a:t> </a:t>
            </a:r>
            <a:r>
              <a:rPr sz="1400" spc="-5" dirty="0">
                <a:solidFill>
                  <a:srgbClr val="FFFFFF"/>
                </a:solidFill>
                <a:latin typeface="Calibri"/>
                <a:cs typeface="Calibri"/>
              </a:rPr>
              <a:t>digitaler</a:t>
            </a:r>
            <a:r>
              <a:rPr sz="1400" spc="10" dirty="0">
                <a:solidFill>
                  <a:srgbClr val="FFFFFF"/>
                </a:solidFill>
                <a:latin typeface="Calibri"/>
                <a:cs typeface="Calibri"/>
              </a:rPr>
              <a:t> </a:t>
            </a:r>
            <a:r>
              <a:rPr sz="1400" spc="-5" dirty="0">
                <a:solidFill>
                  <a:srgbClr val="FFFFFF"/>
                </a:solidFill>
                <a:latin typeface="Calibri"/>
                <a:cs typeface="Calibri"/>
              </a:rPr>
              <a:t>Resilienz</a:t>
            </a:r>
            <a:r>
              <a:rPr sz="1400" spc="10" dirty="0">
                <a:solidFill>
                  <a:srgbClr val="FFFFFF"/>
                </a:solidFill>
                <a:latin typeface="Calibri"/>
                <a:cs typeface="Calibri"/>
              </a:rPr>
              <a:t> </a:t>
            </a:r>
            <a:r>
              <a:rPr sz="1400" spc="-5" dirty="0">
                <a:solidFill>
                  <a:srgbClr val="FFFFFF"/>
                </a:solidFill>
                <a:latin typeface="Calibri"/>
                <a:cs typeface="Calibri"/>
              </a:rPr>
              <a:t>zu </a:t>
            </a:r>
            <a:r>
              <a:rPr sz="1400" spc="-305" dirty="0">
                <a:solidFill>
                  <a:srgbClr val="FFFFFF"/>
                </a:solidFill>
                <a:latin typeface="Calibri"/>
                <a:cs typeface="Calibri"/>
              </a:rPr>
              <a:t> </a:t>
            </a:r>
            <a:r>
              <a:rPr sz="1400" spc="-5" dirty="0">
                <a:solidFill>
                  <a:srgbClr val="FFFFFF"/>
                </a:solidFill>
                <a:latin typeface="Calibri"/>
                <a:cs typeface="Calibri"/>
              </a:rPr>
              <a:t>verstehen.</a:t>
            </a:r>
            <a:r>
              <a:rPr sz="1400" spc="5" dirty="0">
                <a:solidFill>
                  <a:srgbClr val="FFFFFF"/>
                </a:solidFill>
                <a:latin typeface="Calibri"/>
                <a:cs typeface="Calibri"/>
              </a:rPr>
              <a:t> </a:t>
            </a:r>
            <a:r>
              <a:rPr sz="1400" spc="-5" dirty="0">
                <a:solidFill>
                  <a:srgbClr val="FFFFFF"/>
                </a:solidFill>
                <a:latin typeface="Calibri"/>
                <a:cs typeface="Calibri"/>
              </a:rPr>
              <a:t>Als</a:t>
            </a:r>
            <a:r>
              <a:rPr sz="1400" spc="5" dirty="0">
                <a:solidFill>
                  <a:srgbClr val="FFFFFF"/>
                </a:solidFill>
                <a:latin typeface="Calibri"/>
                <a:cs typeface="Calibri"/>
              </a:rPr>
              <a:t> </a:t>
            </a:r>
            <a:r>
              <a:rPr sz="1400" spc="-5" dirty="0">
                <a:solidFill>
                  <a:srgbClr val="FFFFFF"/>
                </a:solidFill>
                <a:latin typeface="Calibri"/>
                <a:cs typeface="Calibri"/>
              </a:rPr>
              <a:t>erste</a:t>
            </a:r>
            <a:r>
              <a:rPr sz="1400" spc="15" dirty="0">
                <a:solidFill>
                  <a:srgbClr val="FFFFFF"/>
                </a:solidFill>
                <a:latin typeface="Calibri"/>
                <a:cs typeface="Calibri"/>
              </a:rPr>
              <a:t> </a:t>
            </a:r>
            <a:r>
              <a:rPr sz="1400" spc="-5" dirty="0">
                <a:solidFill>
                  <a:srgbClr val="FFFFFF"/>
                </a:solidFill>
                <a:latin typeface="Calibri"/>
                <a:cs typeface="Calibri"/>
              </a:rPr>
              <a:t>Generation</a:t>
            </a:r>
            <a:r>
              <a:rPr sz="1400" spc="5" dirty="0">
                <a:solidFill>
                  <a:srgbClr val="FFFFFF"/>
                </a:solidFill>
                <a:latin typeface="Calibri"/>
                <a:cs typeface="Calibri"/>
              </a:rPr>
              <a:t> </a:t>
            </a:r>
            <a:r>
              <a:rPr sz="1400" spc="-5" dirty="0">
                <a:solidFill>
                  <a:srgbClr val="FFFFFF"/>
                </a:solidFill>
                <a:latin typeface="Calibri"/>
                <a:cs typeface="Calibri"/>
              </a:rPr>
              <a:t>von</a:t>
            </a:r>
            <a:r>
              <a:rPr sz="1400" spc="10" dirty="0">
                <a:solidFill>
                  <a:srgbClr val="FFFFFF"/>
                </a:solidFill>
                <a:latin typeface="Calibri"/>
                <a:cs typeface="Calibri"/>
              </a:rPr>
              <a:t> </a:t>
            </a:r>
            <a:r>
              <a:rPr sz="1400" spc="-5" dirty="0">
                <a:solidFill>
                  <a:srgbClr val="FFFFFF"/>
                </a:solidFill>
                <a:latin typeface="Calibri"/>
                <a:cs typeface="Calibri"/>
              </a:rPr>
              <a:t>Eltern,</a:t>
            </a:r>
            <a:r>
              <a:rPr sz="1400" spc="5" dirty="0">
                <a:solidFill>
                  <a:srgbClr val="FFFFFF"/>
                </a:solidFill>
                <a:latin typeface="Calibri"/>
                <a:cs typeface="Calibri"/>
              </a:rPr>
              <a:t> </a:t>
            </a:r>
            <a:r>
              <a:rPr sz="1400" spc="-5"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mit</a:t>
            </a:r>
            <a:r>
              <a:rPr sz="1400" dirty="0">
                <a:solidFill>
                  <a:srgbClr val="FFFFFF"/>
                </a:solidFill>
                <a:latin typeface="Calibri"/>
                <a:cs typeface="Calibri"/>
              </a:rPr>
              <a:t> </a:t>
            </a:r>
            <a:r>
              <a:rPr sz="1400" spc="-5" dirty="0">
                <a:solidFill>
                  <a:srgbClr val="FFFFFF"/>
                </a:solidFill>
                <a:latin typeface="Calibri"/>
                <a:cs typeface="Calibri"/>
              </a:rPr>
              <a:t>der</a:t>
            </a:r>
            <a:r>
              <a:rPr sz="1400" spc="5" dirty="0">
                <a:solidFill>
                  <a:srgbClr val="FFFFFF"/>
                </a:solidFill>
                <a:latin typeface="Calibri"/>
                <a:cs typeface="Calibri"/>
              </a:rPr>
              <a:t> </a:t>
            </a:r>
            <a:r>
              <a:rPr sz="1400" spc="-5" dirty="0">
                <a:solidFill>
                  <a:srgbClr val="FFFFFF"/>
                </a:solidFill>
                <a:latin typeface="Calibri"/>
                <a:cs typeface="Calibri"/>
              </a:rPr>
              <a:t>Online-Welt </a:t>
            </a:r>
            <a:r>
              <a:rPr sz="1400" dirty="0">
                <a:solidFill>
                  <a:srgbClr val="FFFFFF"/>
                </a:solidFill>
                <a:latin typeface="Calibri"/>
                <a:cs typeface="Calibri"/>
              </a:rPr>
              <a:t> </a:t>
            </a:r>
            <a:r>
              <a:rPr sz="1400" spc="-5" dirty="0">
                <a:solidFill>
                  <a:srgbClr val="FFFFFF"/>
                </a:solidFill>
                <a:latin typeface="Calibri"/>
                <a:cs typeface="Calibri"/>
              </a:rPr>
              <a:t>zu tun hat,</a:t>
            </a:r>
            <a:r>
              <a:rPr sz="1400" spc="5" dirty="0">
                <a:solidFill>
                  <a:srgbClr val="FFFFFF"/>
                </a:solidFill>
                <a:latin typeface="Calibri"/>
                <a:cs typeface="Calibri"/>
              </a:rPr>
              <a:t> </a:t>
            </a:r>
            <a:r>
              <a:rPr sz="1400" spc="-5" dirty="0">
                <a:solidFill>
                  <a:srgbClr val="FFFFFF"/>
                </a:solidFill>
                <a:latin typeface="Calibri"/>
                <a:cs typeface="Calibri"/>
              </a:rPr>
              <a:t>ist</a:t>
            </a:r>
            <a:r>
              <a:rPr sz="1400" dirty="0">
                <a:solidFill>
                  <a:srgbClr val="FFFFFF"/>
                </a:solidFill>
                <a:latin typeface="Calibri"/>
                <a:cs typeface="Calibri"/>
              </a:rPr>
              <a:t> </a:t>
            </a:r>
            <a:r>
              <a:rPr sz="1400" spc="-5" dirty="0">
                <a:solidFill>
                  <a:srgbClr val="FFFFFF"/>
                </a:solidFill>
                <a:latin typeface="Calibri"/>
                <a:cs typeface="Calibri"/>
              </a:rPr>
              <a:t>diese</a:t>
            </a:r>
            <a:r>
              <a:rPr sz="1400" dirty="0">
                <a:solidFill>
                  <a:srgbClr val="FFFFFF"/>
                </a:solidFill>
                <a:latin typeface="Calibri"/>
                <a:cs typeface="Calibri"/>
              </a:rPr>
              <a:t> </a:t>
            </a:r>
            <a:r>
              <a:rPr sz="1400" spc="-5" dirty="0">
                <a:solidFill>
                  <a:srgbClr val="FFFFFF"/>
                </a:solidFill>
                <a:latin typeface="Calibri"/>
                <a:cs typeface="Calibri"/>
              </a:rPr>
              <a:t>Erfahrung</a:t>
            </a:r>
            <a:r>
              <a:rPr sz="1400" dirty="0">
                <a:solidFill>
                  <a:srgbClr val="FFFFFF"/>
                </a:solidFill>
                <a:latin typeface="Calibri"/>
                <a:cs typeface="Calibri"/>
              </a:rPr>
              <a:t> ein</a:t>
            </a:r>
            <a:r>
              <a:rPr sz="1400" spc="-10" dirty="0">
                <a:solidFill>
                  <a:srgbClr val="FFFFFF"/>
                </a:solidFill>
                <a:latin typeface="Calibri"/>
                <a:cs typeface="Calibri"/>
              </a:rPr>
              <a:t> </a:t>
            </a:r>
            <a:r>
              <a:rPr sz="1400" spc="-5" dirty="0">
                <a:solidFill>
                  <a:srgbClr val="FFFFFF"/>
                </a:solidFill>
                <a:latin typeface="Calibri"/>
                <a:cs typeface="Calibri"/>
              </a:rPr>
              <a:t>Lernprozess!</a:t>
            </a:r>
            <a:endParaRPr sz="1400" dirty="0">
              <a:latin typeface="Calibri"/>
              <a:cs typeface="Calibri"/>
            </a:endParaRPr>
          </a:p>
          <a:p>
            <a:pPr>
              <a:lnSpc>
                <a:spcPct val="100000"/>
              </a:lnSpc>
              <a:spcBef>
                <a:spcPts val="45"/>
              </a:spcBef>
              <a:buClr>
                <a:srgbClr val="FFFFFF"/>
              </a:buClr>
              <a:buFont typeface="Wingdings"/>
              <a:buChar char=""/>
            </a:pPr>
            <a:endParaRPr sz="1350" dirty="0">
              <a:latin typeface="Calibri"/>
              <a:cs typeface="Calibri"/>
            </a:endParaRPr>
          </a:p>
          <a:p>
            <a:pPr marL="299085" marR="266700" indent="-287020">
              <a:lnSpc>
                <a:spcPct val="100000"/>
              </a:lnSpc>
              <a:spcBef>
                <a:spcPts val="5"/>
              </a:spcBef>
              <a:buFont typeface="Wingdings"/>
              <a:buChar char=""/>
              <a:tabLst>
                <a:tab pos="299085" algn="l"/>
                <a:tab pos="299720" algn="l"/>
              </a:tabLst>
            </a:pPr>
            <a:r>
              <a:rPr sz="1400" spc="-5" dirty="0">
                <a:solidFill>
                  <a:srgbClr val="FFFFFF"/>
                </a:solidFill>
                <a:latin typeface="Calibri"/>
                <a:cs typeface="Calibri"/>
              </a:rPr>
              <a:t>Ein wichtiger</a:t>
            </a:r>
            <a:r>
              <a:rPr sz="1400" spc="5" dirty="0">
                <a:solidFill>
                  <a:srgbClr val="FFFFFF"/>
                </a:solidFill>
                <a:latin typeface="Calibri"/>
                <a:cs typeface="Calibri"/>
              </a:rPr>
              <a:t> </a:t>
            </a:r>
            <a:r>
              <a:rPr sz="1400" spc="-5" dirty="0">
                <a:solidFill>
                  <a:srgbClr val="FFFFFF"/>
                </a:solidFill>
                <a:latin typeface="Calibri"/>
                <a:cs typeface="Calibri"/>
              </a:rPr>
              <a:t>erster</a:t>
            </a:r>
            <a:r>
              <a:rPr sz="1400" spc="5" dirty="0">
                <a:solidFill>
                  <a:srgbClr val="FFFFFF"/>
                </a:solidFill>
                <a:latin typeface="Calibri"/>
                <a:cs typeface="Calibri"/>
              </a:rPr>
              <a:t> </a:t>
            </a:r>
            <a:r>
              <a:rPr sz="1400" spc="-5" dirty="0">
                <a:solidFill>
                  <a:srgbClr val="FFFFFF"/>
                </a:solidFill>
                <a:latin typeface="Calibri"/>
                <a:cs typeface="Calibri"/>
              </a:rPr>
              <a:t>Schritt</a:t>
            </a:r>
            <a:r>
              <a:rPr sz="1400" dirty="0">
                <a:solidFill>
                  <a:srgbClr val="FFFFFF"/>
                </a:solidFill>
                <a:latin typeface="Calibri"/>
                <a:cs typeface="Calibri"/>
              </a:rPr>
              <a:t> </a:t>
            </a:r>
            <a:r>
              <a:rPr sz="1400" spc="-5" dirty="0">
                <a:solidFill>
                  <a:srgbClr val="FFFFFF"/>
                </a:solidFill>
                <a:latin typeface="Calibri"/>
                <a:cs typeface="Calibri"/>
              </a:rPr>
              <a:t>besteht</a:t>
            </a:r>
            <a:r>
              <a:rPr sz="1400" dirty="0">
                <a:solidFill>
                  <a:srgbClr val="FFFFFF"/>
                </a:solidFill>
                <a:latin typeface="Calibri"/>
                <a:cs typeface="Calibri"/>
              </a:rPr>
              <a:t> </a:t>
            </a:r>
            <a:r>
              <a:rPr sz="1400" spc="-5" dirty="0">
                <a:solidFill>
                  <a:srgbClr val="FFFFFF"/>
                </a:solidFill>
                <a:latin typeface="Calibri"/>
                <a:cs typeface="Calibri"/>
              </a:rPr>
              <a:t>darin,</a:t>
            </a:r>
            <a:r>
              <a:rPr sz="1400" spc="5" dirty="0">
                <a:solidFill>
                  <a:srgbClr val="FFFFFF"/>
                </a:solidFill>
                <a:latin typeface="Calibri"/>
                <a:cs typeface="Calibri"/>
              </a:rPr>
              <a:t> </a:t>
            </a:r>
            <a:r>
              <a:rPr sz="1400" spc="-5" dirty="0">
                <a:solidFill>
                  <a:srgbClr val="FFFFFF"/>
                </a:solidFill>
                <a:latin typeface="Calibri"/>
                <a:cs typeface="Calibri"/>
              </a:rPr>
              <a:t>Ihr</a:t>
            </a:r>
            <a:r>
              <a:rPr sz="1400" dirty="0">
                <a:solidFill>
                  <a:srgbClr val="FFFFFF"/>
                </a:solidFill>
                <a:latin typeface="Calibri"/>
                <a:cs typeface="Calibri"/>
              </a:rPr>
              <a:t> </a:t>
            </a:r>
            <a:r>
              <a:rPr sz="1400" spc="-5" dirty="0">
                <a:solidFill>
                  <a:srgbClr val="FFFFFF"/>
                </a:solidFill>
                <a:latin typeface="Calibri"/>
                <a:cs typeface="Calibri"/>
              </a:rPr>
              <a:t>Kind</a:t>
            </a:r>
            <a:r>
              <a:rPr sz="1400" spc="5" dirty="0">
                <a:solidFill>
                  <a:srgbClr val="FFFFFF"/>
                </a:solidFill>
                <a:latin typeface="Calibri"/>
                <a:cs typeface="Calibri"/>
              </a:rPr>
              <a:t> </a:t>
            </a:r>
            <a:r>
              <a:rPr sz="1400" spc="-5" dirty="0">
                <a:solidFill>
                  <a:srgbClr val="FFFFFF"/>
                </a:solidFill>
                <a:latin typeface="Calibri"/>
                <a:cs typeface="Calibri"/>
              </a:rPr>
              <a:t>oder</a:t>
            </a:r>
            <a:r>
              <a:rPr sz="1400" dirty="0">
                <a:solidFill>
                  <a:srgbClr val="FFFFFF"/>
                </a:solidFill>
                <a:latin typeface="Calibri"/>
                <a:cs typeface="Calibri"/>
              </a:rPr>
              <a:t> </a:t>
            </a:r>
            <a:r>
              <a:rPr sz="1400" spc="-5" dirty="0">
                <a:solidFill>
                  <a:srgbClr val="FFFFFF"/>
                </a:solidFill>
                <a:latin typeface="Calibri"/>
                <a:cs typeface="Calibri"/>
              </a:rPr>
              <a:t>Ihre</a:t>
            </a:r>
            <a:r>
              <a:rPr sz="1400" dirty="0">
                <a:solidFill>
                  <a:srgbClr val="FFFFFF"/>
                </a:solidFill>
                <a:latin typeface="Calibri"/>
                <a:cs typeface="Calibri"/>
              </a:rPr>
              <a:t> </a:t>
            </a:r>
            <a:r>
              <a:rPr sz="1400" spc="-5" dirty="0">
                <a:solidFill>
                  <a:srgbClr val="FFFFFF"/>
                </a:solidFill>
                <a:latin typeface="Calibri"/>
                <a:cs typeface="Calibri"/>
              </a:rPr>
              <a:t>Kinder </a:t>
            </a:r>
            <a:r>
              <a:rPr sz="1400" dirty="0">
                <a:solidFill>
                  <a:srgbClr val="FFFFFF"/>
                </a:solidFill>
                <a:latin typeface="Calibri"/>
                <a:cs typeface="Calibri"/>
              </a:rPr>
              <a:t> </a:t>
            </a:r>
            <a:r>
              <a:rPr sz="1400" spc="-5" dirty="0">
                <a:solidFill>
                  <a:srgbClr val="FFFFFF"/>
                </a:solidFill>
                <a:latin typeface="Calibri"/>
                <a:cs typeface="Calibri"/>
              </a:rPr>
              <a:t>zu einem</a:t>
            </a:r>
            <a:r>
              <a:rPr sz="1400" spc="5" dirty="0">
                <a:solidFill>
                  <a:srgbClr val="FFFFFF"/>
                </a:solidFill>
                <a:latin typeface="Calibri"/>
                <a:cs typeface="Calibri"/>
              </a:rPr>
              <a:t> </a:t>
            </a:r>
            <a:r>
              <a:rPr sz="1400" spc="-5" dirty="0">
                <a:solidFill>
                  <a:srgbClr val="FFFFFF"/>
                </a:solidFill>
                <a:latin typeface="Calibri"/>
                <a:cs typeface="Calibri"/>
              </a:rPr>
              <a:t>sicheren und</a:t>
            </a:r>
            <a:r>
              <a:rPr sz="1400" dirty="0">
                <a:solidFill>
                  <a:srgbClr val="FFFFFF"/>
                </a:solidFill>
                <a:latin typeface="Calibri"/>
                <a:cs typeface="Calibri"/>
              </a:rPr>
              <a:t> </a:t>
            </a:r>
            <a:r>
              <a:rPr sz="1400" spc="-5" dirty="0">
                <a:solidFill>
                  <a:srgbClr val="FFFFFF"/>
                </a:solidFill>
                <a:latin typeface="Calibri"/>
                <a:cs typeface="Calibri"/>
              </a:rPr>
              <a:t>verantwortungsvollen</a:t>
            </a:r>
            <a:r>
              <a:rPr sz="1400" spc="5" dirty="0">
                <a:solidFill>
                  <a:srgbClr val="FFFFFF"/>
                </a:solidFill>
                <a:latin typeface="Calibri"/>
                <a:cs typeface="Calibri"/>
              </a:rPr>
              <a:t> </a:t>
            </a:r>
            <a:r>
              <a:rPr sz="1400" spc="-5" dirty="0">
                <a:solidFill>
                  <a:srgbClr val="FFFFFF"/>
                </a:solidFill>
                <a:latin typeface="Calibri"/>
                <a:cs typeface="Calibri"/>
              </a:rPr>
              <a:t>Umgang mit</a:t>
            </a:r>
            <a:r>
              <a:rPr sz="1400" spc="5" dirty="0">
                <a:solidFill>
                  <a:srgbClr val="FFFFFF"/>
                </a:solidFill>
                <a:latin typeface="Calibri"/>
                <a:cs typeface="Calibri"/>
              </a:rPr>
              <a:t> </a:t>
            </a:r>
            <a:r>
              <a:rPr sz="1400" spc="-10" dirty="0">
                <a:solidFill>
                  <a:srgbClr val="FFFFFF"/>
                </a:solidFill>
                <a:latin typeface="Calibri"/>
                <a:cs typeface="Calibri"/>
              </a:rPr>
              <a:t>den </a:t>
            </a:r>
            <a:r>
              <a:rPr sz="1400" spc="-5" dirty="0">
                <a:solidFill>
                  <a:srgbClr val="FFFFFF"/>
                </a:solidFill>
                <a:latin typeface="Calibri"/>
                <a:cs typeface="Calibri"/>
              </a:rPr>
              <a:t> sozialen Medien zu ermutigen,</a:t>
            </a:r>
            <a:r>
              <a:rPr sz="1400" dirty="0">
                <a:solidFill>
                  <a:srgbClr val="FFFFFF"/>
                </a:solidFill>
                <a:latin typeface="Calibri"/>
                <a:cs typeface="Calibri"/>
              </a:rPr>
              <a:t> </a:t>
            </a:r>
            <a:r>
              <a:rPr sz="1400" spc="-5" dirty="0">
                <a:solidFill>
                  <a:srgbClr val="FFFFFF"/>
                </a:solidFill>
                <a:latin typeface="Calibri"/>
                <a:cs typeface="Calibri"/>
              </a:rPr>
              <a:t>damit</a:t>
            </a:r>
            <a:r>
              <a:rPr sz="1400" dirty="0">
                <a:solidFill>
                  <a:srgbClr val="FFFFFF"/>
                </a:solidFill>
                <a:latin typeface="Calibri"/>
                <a:cs typeface="Calibri"/>
              </a:rPr>
              <a:t> </a:t>
            </a:r>
            <a:r>
              <a:rPr sz="1400" spc="-5" dirty="0">
                <a:solidFill>
                  <a:srgbClr val="FFFFFF"/>
                </a:solidFill>
                <a:latin typeface="Calibri"/>
                <a:cs typeface="Calibri"/>
              </a:rPr>
              <a:t>sie</a:t>
            </a:r>
            <a:r>
              <a:rPr sz="1400" spc="5" dirty="0">
                <a:solidFill>
                  <a:srgbClr val="FFFFFF"/>
                </a:solidFill>
                <a:latin typeface="Calibri"/>
                <a:cs typeface="Calibri"/>
              </a:rPr>
              <a:t> </a:t>
            </a:r>
            <a:r>
              <a:rPr sz="1400" spc="-5" dirty="0">
                <a:solidFill>
                  <a:srgbClr val="FFFFFF"/>
                </a:solidFill>
                <a:latin typeface="Calibri"/>
                <a:cs typeface="Calibri"/>
              </a:rPr>
              <a:t>nicht mit</a:t>
            </a:r>
            <a:r>
              <a:rPr sz="1400" dirty="0">
                <a:solidFill>
                  <a:srgbClr val="FFFFFF"/>
                </a:solidFill>
                <a:latin typeface="Calibri"/>
                <a:cs typeface="Calibri"/>
              </a:rPr>
              <a:t> </a:t>
            </a:r>
            <a:r>
              <a:rPr sz="1400" spc="-5" dirty="0">
                <a:solidFill>
                  <a:srgbClr val="FFFFFF"/>
                </a:solidFill>
                <a:latin typeface="Calibri"/>
                <a:cs typeface="Calibri"/>
              </a:rPr>
              <a:t>negativen </a:t>
            </a:r>
            <a:r>
              <a:rPr sz="1400" dirty="0">
                <a:solidFill>
                  <a:srgbClr val="FFFFFF"/>
                </a:solidFill>
                <a:latin typeface="Calibri"/>
                <a:cs typeface="Calibri"/>
              </a:rPr>
              <a:t> </a:t>
            </a:r>
            <a:r>
              <a:rPr sz="1400" spc="-5" dirty="0">
                <a:solidFill>
                  <a:srgbClr val="FFFFFF"/>
                </a:solidFill>
                <a:latin typeface="Calibri"/>
                <a:cs typeface="Calibri"/>
              </a:rPr>
              <a:t>Online-Verhaltensweisen</a:t>
            </a:r>
            <a:r>
              <a:rPr sz="1400" dirty="0">
                <a:solidFill>
                  <a:srgbClr val="FFFFFF"/>
                </a:solidFill>
                <a:latin typeface="Calibri"/>
                <a:cs typeface="Calibri"/>
              </a:rPr>
              <a:t> </a:t>
            </a:r>
            <a:r>
              <a:rPr sz="1400" spc="-5" dirty="0">
                <a:solidFill>
                  <a:srgbClr val="FFFFFF"/>
                </a:solidFill>
                <a:latin typeface="Calibri"/>
                <a:cs typeface="Calibri"/>
              </a:rPr>
              <a:t>oder</a:t>
            </a:r>
            <a:r>
              <a:rPr sz="1400" spc="10" dirty="0">
                <a:solidFill>
                  <a:srgbClr val="FFFFFF"/>
                </a:solidFill>
                <a:latin typeface="Calibri"/>
                <a:cs typeface="Calibri"/>
              </a:rPr>
              <a:t> </a:t>
            </a:r>
            <a:r>
              <a:rPr sz="1400" spc="-5" dirty="0">
                <a:solidFill>
                  <a:srgbClr val="FFFFFF"/>
                </a:solidFill>
                <a:latin typeface="Calibri"/>
                <a:cs typeface="Calibri"/>
              </a:rPr>
              <a:t>unangemessenen</a:t>
            </a:r>
            <a:r>
              <a:rPr sz="1400" spc="30" dirty="0">
                <a:solidFill>
                  <a:srgbClr val="FFFFFF"/>
                </a:solidFill>
                <a:latin typeface="Calibri"/>
                <a:cs typeface="Calibri"/>
              </a:rPr>
              <a:t> </a:t>
            </a:r>
            <a:r>
              <a:rPr sz="1400" spc="-15" dirty="0">
                <a:solidFill>
                  <a:srgbClr val="FFFFFF"/>
                </a:solidFill>
                <a:latin typeface="Calibri"/>
                <a:cs typeface="Calibri"/>
              </a:rPr>
              <a:t>Online-</a:t>
            </a:r>
            <a:r>
              <a:rPr sz="1400" spc="-15" dirty="0" err="1">
                <a:solidFill>
                  <a:srgbClr val="FFFFFF"/>
                </a:solidFill>
                <a:latin typeface="Calibri"/>
                <a:cs typeface="Calibri"/>
              </a:rPr>
              <a:t>Inhalten</a:t>
            </a:r>
            <a:r>
              <a:rPr sz="1400" spc="-10" dirty="0">
                <a:solidFill>
                  <a:srgbClr val="FFFFFF"/>
                </a:solidFill>
                <a:latin typeface="Calibri"/>
                <a:cs typeface="Calibri"/>
              </a:rPr>
              <a:t> in</a:t>
            </a:r>
            <a:r>
              <a:rPr lang="de-AT" sz="1400" spc="-10" dirty="0">
                <a:solidFill>
                  <a:srgbClr val="FFFFFF"/>
                </a:solidFill>
                <a:latin typeface="Calibri"/>
                <a:cs typeface="Calibri"/>
              </a:rPr>
              <a:t> Berührung kommen.</a:t>
            </a:r>
            <a:endParaRPr sz="1400" dirty="0">
              <a:latin typeface="Calibri"/>
              <a:cs typeface="Calibri"/>
            </a:endParaRPr>
          </a:p>
        </p:txBody>
      </p:sp>
      <p:grpSp>
        <p:nvGrpSpPr>
          <p:cNvPr id="5" name="object 5"/>
          <p:cNvGrpSpPr/>
          <p:nvPr/>
        </p:nvGrpSpPr>
        <p:grpSpPr>
          <a:xfrm>
            <a:off x="182879" y="88900"/>
            <a:ext cx="8822055" cy="3832225"/>
            <a:chOff x="182879" y="88900"/>
            <a:chExt cx="8822055" cy="3832225"/>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725"/>
              <a:ext cx="765175" cy="608329"/>
            </a:xfrm>
            <a:prstGeom prst="rect">
              <a:avLst/>
            </a:prstGeom>
          </p:spPr>
        </p:pic>
        <p:pic>
          <p:nvPicPr>
            <p:cNvPr id="9" name="object 9"/>
            <p:cNvPicPr/>
            <p:nvPr/>
          </p:nvPicPr>
          <p:blipFill>
            <a:blip r:embed="rId5" cstate="print"/>
            <a:stretch>
              <a:fillRect/>
            </a:stretch>
          </p:blipFill>
          <p:spPr>
            <a:xfrm>
              <a:off x="7492999" y="1657350"/>
              <a:ext cx="828040" cy="737869"/>
            </a:xfrm>
            <a:prstGeom prst="rect">
              <a:avLst/>
            </a:prstGeom>
          </p:spPr>
        </p:pic>
        <p:pic>
          <p:nvPicPr>
            <p:cNvPr id="10" name="object 10"/>
            <p:cNvPicPr/>
            <p:nvPr/>
          </p:nvPicPr>
          <p:blipFill>
            <a:blip r:embed="rId6" cstate="print"/>
            <a:stretch>
              <a:fillRect/>
            </a:stretch>
          </p:blipFill>
          <p:spPr>
            <a:xfrm>
              <a:off x="6990079" y="2247264"/>
              <a:ext cx="828040" cy="746760"/>
            </a:xfrm>
            <a:prstGeom prst="rect">
              <a:avLst/>
            </a:prstGeom>
          </p:spPr>
        </p:pic>
        <p:pic>
          <p:nvPicPr>
            <p:cNvPr id="11" name="object 11"/>
            <p:cNvPicPr/>
            <p:nvPr/>
          </p:nvPicPr>
          <p:blipFill>
            <a:blip r:embed="rId7" cstate="print"/>
            <a:stretch>
              <a:fillRect/>
            </a:stretch>
          </p:blipFill>
          <p:spPr>
            <a:xfrm>
              <a:off x="7642860" y="2788285"/>
              <a:ext cx="828040" cy="737869"/>
            </a:xfrm>
            <a:prstGeom prst="rect">
              <a:avLst/>
            </a:prstGeom>
          </p:spPr>
        </p:pic>
        <p:pic>
          <p:nvPicPr>
            <p:cNvPr id="12" name="object 12"/>
            <p:cNvPicPr/>
            <p:nvPr/>
          </p:nvPicPr>
          <p:blipFill>
            <a:blip r:embed="rId8" cstate="print"/>
            <a:stretch>
              <a:fillRect/>
            </a:stretch>
          </p:blipFill>
          <p:spPr>
            <a:xfrm>
              <a:off x="7025639" y="3199764"/>
              <a:ext cx="807720" cy="721360"/>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498"/>
            <a:chOff x="0" y="0"/>
            <a:chExt cx="9144000" cy="5143498"/>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803909" y="1614805"/>
              <a:ext cx="1225550" cy="3181985"/>
            </a:xfrm>
            <a:custGeom>
              <a:avLst/>
              <a:gdLst/>
              <a:ahLst/>
              <a:cxnLst/>
              <a:rect l="l" t="t" r="r" b="b"/>
              <a:pathLst>
                <a:path w="1225550" h="3181985">
                  <a:moveTo>
                    <a:pt x="1102995" y="0"/>
                  </a:moveTo>
                  <a:lnTo>
                    <a:pt x="122554" y="0"/>
                  </a:lnTo>
                  <a:lnTo>
                    <a:pt x="74929" y="9525"/>
                  </a:lnTo>
                  <a:lnTo>
                    <a:pt x="36194" y="35560"/>
                  </a:lnTo>
                  <a:lnTo>
                    <a:pt x="9525" y="74930"/>
                  </a:lnTo>
                  <a:lnTo>
                    <a:pt x="0" y="122555"/>
                  </a:lnTo>
                  <a:lnTo>
                    <a:pt x="0" y="3059430"/>
                  </a:lnTo>
                  <a:lnTo>
                    <a:pt x="9525" y="3107055"/>
                  </a:lnTo>
                  <a:lnTo>
                    <a:pt x="36194" y="3145790"/>
                  </a:lnTo>
                  <a:lnTo>
                    <a:pt x="74929" y="3172460"/>
                  </a:lnTo>
                  <a:lnTo>
                    <a:pt x="122554" y="3181985"/>
                  </a:lnTo>
                  <a:lnTo>
                    <a:pt x="1102995" y="3181985"/>
                  </a:lnTo>
                  <a:lnTo>
                    <a:pt x="1150620" y="3172460"/>
                  </a:lnTo>
                  <a:lnTo>
                    <a:pt x="1189355" y="3145790"/>
                  </a:lnTo>
                  <a:lnTo>
                    <a:pt x="1215389" y="3107055"/>
                  </a:lnTo>
                  <a:lnTo>
                    <a:pt x="1225550" y="3059430"/>
                  </a:lnTo>
                  <a:lnTo>
                    <a:pt x="1225550" y="122555"/>
                  </a:lnTo>
                  <a:lnTo>
                    <a:pt x="1215389" y="74930"/>
                  </a:lnTo>
                  <a:lnTo>
                    <a:pt x="1189355" y="35560"/>
                  </a:lnTo>
                  <a:lnTo>
                    <a:pt x="1150620" y="9525"/>
                  </a:lnTo>
                  <a:lnTo>
                    <a:pt x="1102995" y="0"/>
                  </a:lnTo>
                  <a:close/>
                </a:path>
              </a:pathLst>
            </a:custGeom>
            <a:solidFill>
              <a:srgbClr val="002986"/>
            </a:solidFill>
          </p:spPr>
          <p:txBody>
            <a:bodyPr wrap="square" lIns="0" tIns="0" rIns="0" bIns="0" rtlCol="0"/>
            <a:lstStyle/>
            <a:p>
              <a:endParaRPr/>
            </a:p>
          </p:txBody>
        </p:sp>
        <p:sp>
          <p:nvSpPr>
            <p:cNvPr id="5" name="object 5"/>
            <p:cNvSpPr/>
            <p:nvPr/>
          </p:nvSpPr>
          <p:spPr>
            <a:xfrm>
              <a:off x="803909" y="1614805"/>
              <a:ext cx="1225550" cy="3181985"/>
            </a:xfrm>
            <a:custGeom>
              <a:avLst/>
              <a:gdLst/>
              <a:ahLst/>
              <a:cxnLst/>
              <a:rect l="l" t="t" r="r" b="b"/>
              <a:pathLst>
                <a:path w="1225550" h="3181985">
                  <a:moveTo>
                    <a:pt x="0" y="122554"/>
                  </a:moveTo>
                  <a:lnTo>
                    <a:pt x="9525" y="74929"/>
                  </a:lnTo>
                  <a:lnTo>
                    <a:pt x="36195" y="35559"/>
                  </a:lnTo>
                  <a:lnTo>
                    <a:pt x="74930" y="9524"/>
                  </a:lnTo>
                  <a:lnTo>
                    <a:pt x="122555" y="0"/>
                  </a:lnTo>
                  <a:lnTo>
                    <a:pt x="1102995" y="0"/>
                  </a:lnTo>
                  <a:lnTo>
                    <a:pt x="1150620" y="9524"/>
                  </a:lnTo>
                  <a:lnTo>
                    <a:pt x="1189355" y="35559"/>
                  </a:lnTo>
                  <a:lnTo>
                    <a:pt x="1215390" y="74929"/>
                  </a:lnTo>
                  <a:lnTo>
                    <a:pt x="1225550" y="122554"/>
                  </a:lnTo>
                  <a:lnTo>
                    <a:pt x="1225550" y="3059429"/>
                  </a:lnTo>
                  <a:lnTo>
                    <a:pt x="1215390" y="3107054"/>
                  </a:lnTo>
                  <a:lnTo>
                    <a:pt x="1189355" y="3145790"/>
                  </a:lnTo>
                  <a:lnTo>
                    <a:pt x="1150620" y="3172460"/>
                  </a:lnTo>
                  <a:lnTo>
                    <a:pt x="1102995" y="3181985"/>
                  </a:lnTo>
                  <a:lnTo>
                    <a:pt x="122555" y="3181985"/>
                  </a:lnTo>
                  <a:lnTo>
                    <a:pt x="74930" y="3172460"/>
                  </a:lnTo>
                  <a:lnTo>
                    <a:pt x="36195" y="3145790"/>
                  </a:lnTo>
                  <a:lnTo>
                    <a:pt x="9525" y="3107054"/>
                  </a:lnTo>
                  <a:lnTo>
                    <a:pt x="0" y="3059429"/>
                  </a:lnTo>
                  <a:lnTo>
                    <a:pt x="0" y="122554"/>
                  </a:lnTo>
                  <a:close/>
                </a:path>
              </a:pathLst>
            </a:custGeom>
            <a:ln w="25400">
              <a:solidFill>
                <a:srgbClr val="FFFFFF"/>
              </a:solidFill>
            </a:ln>
          </p:spPr>
          <p:txBody>
            <a:bodyPr wrap="square" lIns="0" tIns="0" rIns="0" bIns="0" rtlCol="0"/>
            <a:lstStyle/>
            <a:p>
              <a:endParaRPr/>
            </a:p>
          </p:txBody>
        </p:sp>
        <p:pic>
          <p:nvPicPr>
            <p:cNvPr id="6" name="object 6"/>
            <p:cNvPicPr/>
            <p:nvPr/>
          </p:nvPicPr>
          <p:blipFill>
            <a:blip r:embed="rId3" cstate="print"/>
            <a:stretch>
              <a:fillRect/>
            </a:stretch>
          </p:blipFill>
          <p:spPr>
            <a:xfrm>
              <a:off x="885825" y="1805304"/>
              <a:ext cx="1059180" cy="1059180"/>
            </a:xfrm>
            <a:prstGeom prst="rect">
              <a:avLst/>
            </a:prstGeom>
          </p:spPr>
        </p:pic>
        <p:sp>
          <p:nvSpPr>
            <p:cNvPr id="7" name="object 7"/>
            <p:cNvSpPr/>
            <p:nvPr/>
          </p:nvSpPr>
          <p:spPr>
            <a:xfrm>
              <a:off x="885825" y="1805304"/>
              <a:ext cx="1059180" cy="1059180"/>
            </a:xfrm>
            <a:custGeom>
              <a:avLst/>
              <a:gdLst/>
              <a:ahLst/>
              <a:cxnLst/>
              <a:rect l="l" t="t" r="r" b="b"/>
              <a:pathLst>
                <a:path w="1059180" h="1059180">
                  <a:moveTo>
                    <a:pt x="0" y="529590"/>
                  </a:moveTo>
                  <a:lnTo>
                    <a:pt x="1905" y="481330"/>
                  </a:lnTo>
                  <a:lnTo>
                    <a:pt x="8255" y="434340"/>
                  </a:lnTo>
                  <a:lnTo>
                    <a:pt x="18415" y="388620"/>
                  </a:lnTo>
                  <a:lnTo>
                    <a:pt x="33020" y="344805"/>
                  </a:lnTo>
                  <a:lnTo>
                    <a:pt x="50800" y="302260"/>
                  </a:lnTo>
                  <a:lnTo>
                    <a:pt x="71755" y="262255"/>
                  </a:lnTo>
                  <a:lnTo>
                    <a:pt x="96520" y="224155"/>
                  </a:lnTo>
                  <a:lnTo>
                    <a:pt x="124460" y="187960"/>
                  </a:lnTo>
                  <a:lnTo>
                    <a:pt x="154940" y="154940"/>
                  </a:lnTo>
                  <a:lnTo>
                    <a:pt x="187960" y="124460"/>
                  </a:lnTo>
                  <a:lnTo>
                    <a:pt x="224154" y="96520"/>
                  </a:lnTo>
                  <a:lnTo>
                    <a:pt x="262255" y="72390"/>
                  </a:lnTo>
                  <a:lnTo>
                    <a:pt x="302260" y="50800"/>
                  </a:lnTo>
                  <a:lnTo>
                    <a:pt x="344805" y="33020"/>
                  </a:lnTo>
                  <a:lnTo>
                    <a:pt x="388620" y="18415"/>
                  </a:lnTo>
                  <a:lnTo>
                    <a:pt x="434340" y="8255"/>
                  </a:lnTo>
                  <a:lnTo>
                    <a:pt x="481330" y="1905"/>
                  </a:lnTo>
                  <a:lnTo>
                    <a:pt x="529590" y="0"/>
                  </a:lnTo>
                  <a:lnTo>
                    <a:pt x="577850" y="1905"/>
                  </a:lnTo>
                  <a:lnTo>
                    <a:pt x="624840" y="8255"/>
                  </a:lnTo>
                  <a:lnTo>
                    <a:pt x="669925" y="18415"/>
                  </a:lnTo>
                  <a:lnTo>
                    <a:pt x="714375" y="33020"/>
                  </a:lnTo>
                  <a:lnTo>
                    <a:pt x="756285" y="50800"/>
                  </a:lnTo>
                  <a:lnTo>
                    <a:pt x="796925" y="72390"/>
                  </a:lnTo>
                  <a:lnTo>
                    <a:pt x="835025" y="96520"/>
                  </a:lnTo>
                  <a:lnTo>
                    <a:pt x="870585" y="124460"/>
                  </a:lnTo>
                  <a:lnTo>
                    <a:pt x="903605" y="154940"/>
                  </a:lnTo>
                  <a:lnTo>
                    <a:pt x="934085" y="187960"/>
                  </a:lnTo>
                  <a:lnTo>
                    <a:pt x="962025" y="224155"/>
                  </a:lnTo>
                  <a:lnTo>
                    <a:pt x="986790" y="262255"/>
                  </a:lnTo>
                  <a:lnTo>
                    <a:pt x="1007744" y="302260"/>
                  </a:lnTo>
                  <a:lnTo>
                    <a:pt x="1025525" y="344805"/>
                  </a:lnTo>
                  <a:lnTo>
                    <a:pt x="1040130" y="388620"/>
                  </a:lnTo>
                  <a:lnTo>
                    <a:pt x="1050290" y="434340"/>
                  </a:lnTo>
                  <a:lnTo>
                    <a:pt x="1056640" y="481330"/>
                  </a:lnTo>
                  <a:lnTo>
                    <a:pt x="1059180" y="529590"/>
                  </a:lnTo>
                  <a:lnTo>
                    <a:pt x="1056640" y="577850"/>
                  </a:lnTo>
                  <a:lnTo>
                    <a:pt x="1050290" y="624840"/>
                  </a:lnTo>
                  <a:lnTo>
                    <a:pt x="1040130" y="669925"/>
                  </a:lnTo>
                  <a:lnTo>
                    <a:pt x="1025525" y="714375"/>
                  </a:lnTo>
                  <a:lnTo>
                    <a:pt x="1007744" y="756285"/>
                  </a:lnTo>
                  <a:lnTo>
                    <a:pt x="986790" y="796925"/>
                  </a:lnTo>
                  <a:lnTo>
                    <a:pt x="962025" y="835025"/>
                  </a:lnTo>
                  <a:lnTo>
                    <a:pt x="934085" y="870585"/>
                  </a:lnTo>
                  <a:lnTo>
                    <a:pt x="903605" y="903605"/>
                  </a:lnTo>
                  <a:lnTo>
                    <a:pt x="870585" y="934720"/>
                  </a:lnTo>
                  <a:lnTo>
                    <a:pt x="835025" y="962025"/>
                  </a:lnTo>
                  <a:lnTo>
                    <a:pt x="796925" y="986790"/>
                  </a:lnTo>
                  <a:lnTo>
                    <a:pt x="756285" y="1007745"/>
                  </a:lnTo>
                  <a:lnTo>
                    <a:pt x="714375" y="1026160"/>
                  </a:lnTo>
                  <a:lnTo>
                    <a:pt x="669925" y="1040130"/>
                  </a:lnTo>
                  <a:lnTo>
                    <a:pt x="624840" y="1050290"/>
                  </a:lnTo>
                  <a:lnTo>
                    <a:pt x="577850" y="1056640"/>
                  </a:lnTo>
                  <a:lnTo>
                    <a:pt x="529590" y="1059180"/>
                  </a:lnTo>
                  <a:lnTo>
                    <a:pt x="481330" y="1056640"/>
                  </a:lnTo>
                  <a:lnTo>
                    <a:pt x="434340" y="1050290"/>
                  </a:lnTo>
                  <a:lnTo>
                    <a:pt x="388620" y="1040130"/>
                  </a:lnTo>
                  <a:lnTo>
                    <a:pt x="344805" y="1026160"/>
                  </a:lnTo>
                  <a:lnTo>
                    <a:pt x="302260" y="1007745"/>
                  </a:lnTo>
                  <a:lnTo>
                    <a:pt x="262255" y="986790"/>
                  </a:lnTo>
                  <a:lnTo>
                    <a:pt x="224154" y="962025"/>
                  </a:lnTo>
                  <a:lnTo>
                    <a:pt x="187960" y="934720"/>
                  </a:lnTo>
                  <a:lnTo>
                    <a:pt x="154940" y="903605"/>
                  </a:lnTo>
                  <a:lnTo>
                    <a:pt x="124460" y="870585"/>
                  </a:lnTo>
                  <a:lnTo>
                    <a:pt x="96520" y="835025"/>
                  </a:lnTo>
                  <a:lnTo>
                    <a:pt x="71755" y="796925"/>
                  </a:lnTo>
                  <a:lnTo>
                    <a:pt x="50800" y="756285"/>
                  </a:lnTo>
                  <a:lnTo>
                    <a:pt x="33020" y="714375"/>
                  </a:lnTo>
                  <a:lnTo>
                    <a:pt x="18415" y="669925"/>
                  </a:lnTo>
                  <a:lnTo>
                    <a:pt x="8255" y="624840"/>
                  </a:lnTo>
                  <a:lnTo>
                    <a:pt x="1905" y="577850"/>
                  </a:lnTo>
                  <a:lnTo>
                    <a:pt x="0" y="529590"/>
                  </a:lnTo>
                  <a:close/>
                </a:path>
              </a:pathLst>
            </a:custGeom>
            <a:ln w="25400">
              <a:solidFill>
                <a:srgbClr val="FFFFFF"/>
              </a:solidFill>
            </a:ln>
          </p:spPr>
          <p:txBody>
            <a:bodyPr wrap="square" lIns="0" tIns="0" rIns="0" bIns="0" rtlCol="0"/>
            <a:lstStyle/>
            <a:p>
              <a:endParaRPr/>
            </a:p>
          </p:txBody>
        </p:sp>
        <p:sp>
          <p:nvSpPr>
            <p:cNvPr id="8" name="object 8"/>
            <p:cNvSpPr/>
            <p:nvPr/>
          </p:nvSpPr>
          <p:spPr>
            <a:xfrm>
              <a:off x="2065654" y="1614805"/>
              <a:ext cx="1225550" cy="3181985"/>
            </a:xfrm>
            <a:custGeom>
              <a:avLst/>
              <a:gdLst/>
              <a:ahLst/>
              <a:cxnLst/>
              <a:rect l="l" t="t" r="r" b="b"/>
              <a:pathLst>
                <a:path w="1225550" h="3181985">
                  <a:moveTo>
                    <a:pt x="1102995" y="0"/>
                  </a:moveTo>
                  <a:lnTo>
                    <a:pt x="122554" y="0"/>
                  </a:lnTo>
                  <a:lnTo>
                    <a:pt x="74929" y="9525"/>
                  </a:lnTo>
                  <a:lnTo>
                    <a:pt x="36194" y="35560"/>
                  </a:lnTo>
                  <a:lnTo>
                    <a:pt x="9525" y="74930"/>
                  </a:lnTo>
                  <a:lnTo>
                    <a:pt x="0" y="122555"/>
                  </a:lnTo>
                  <a:lnTo>
                    <a:pt x="0" y="3059430"/>
                  </a:lnTo>
                  <a:lnTo>
                    <a:pt x="9525" y="3107055"/>
                  </a:lnTo>
                  <a:lnTo>
                    <a:pt x="36194" y="3145790"/>
                  </a:lnTo>
                  <a:lnTo>
                    <a:pt x="74929" y="3172460"/>
                  </a:lnTo>
                  <a:lnTo>
                    <a:pt x="122554" y="3181985"/>
                  </a:lnTo>
                  <a:lnTo>
                    <a:pt x="1102995" y="3181985"/>
                  </a:lnTo>
                  <a:lnTo>
                    <a:pt x="1150620" y="3172460"/>
                  </a:lnTo>
                  <a:lnTo>
                    <a:pt x="1189355" y="3145790"/>
                  </a:lnTo>
                  <a:lnTo>
                    <a:pt x="1216025" y="3107055"/>
                  </a:lnTo>
                  <a:lnTo>
                    <a:pt x="1225550" y="3059430"/>
                  </a:lnTo>
                  <a:lnTo>
                    <a:pt x="1225550" y="122555"/>
                  </a:lnTo>
                  <a:lnTo>
                    <a:pt x="1216025" y="74930"/>
                  </a:lnTo>
                  <a:lnTo>
                    <a:pt x="1189355" y="35560"/>
                  </a:lnTo>
                  <a:lnTo>
                    <a:pt x="1150620" y="9525"/>
                  </a:lnTo>
                  <a:lnTo>
                    <a:pt x="1102995" y="0"/>
                  </a:lnTo>
                  <a:close/>
                </a:path>
              </a:pathLst>
            </a:custGeom>
            <a:solidFill>
              <a:srgbClr val="002986"/>
            </a:solidFill>
          </p:spPr>
          <p:txBody>
            <a:bodyPr wrap="square" lIns="0" tIns="0" rIns="0" bIns="0" rtlCol="0"/>
            <a:lstStyle/>
            <a:p>
              <a:endParaRPr dirty="0"/>
            </a:p>
          </p:txBody>
        </p:sp>
        <p:sp>
          <p:nvSpPr>
            <p:cNvPr id="9" name="object 9"/>
            <p:cNvSpPr/>
            <p:nvPr/>
          </p:nvSpPr>
          <p:spPr>
            <a:xfrm>
              <a:off x="2065654" y="1614805"/>
              <a:ext cx="1225550" cy="3181985"/>
            </a:xfrm>
            <a:custGeom>
              <a:avLst/>
              <a:gdLst/>
              <a:ahLst/>
              <a:cxnLst/>
              <a:rect l="l" t="t" r="r" b="b"/>
              <a:pathLst>
                <a:path w="1225550" h="3181985">
                  <a:moveTo>
                    <a:pt x="0" y="122554"/>
                  </a:moveTo>
                  <a:lnTo>
                    <a:pt x="9525" y="74929"/>
                  </a:lnTo>
                  <a:lnTo>
                    <a:pt x="36195" y="35559"/>
                  </a:lnTo>
                  <a:lnTo>
                    <a:pt x="74930" y="9524"/>
                  </a:lnTo>
                  <a:lnTo>
                    <a:pt x="122555" y="0"/>
                  </a:lnTo>
                  <a:lnTo>
                    <a:pt x="1102995" y="0"/>
                  </a:lnTo>
                  <a:lnTo>
                    <a:pt x="1150620" y="9524"/>
                  </a:lnTo>
                  <a:lnTo>
                    <a:pt x="1189355" y="35559"/>
                  </a:lnTo>
                  <a:lnTo>
                    <a:pt x="1216025" y="74929"/>
                  </a:lnTo>
                  <a:lnTo>
                    <a:pt x="1225550" y="122554"/>
                  </a:lnTo>
                  <a:lnTo>
                    <a:pt x="1225550" y="3059429"/>
                  </a:lnTo>
                  <a:lnTo>
                    <a:pt x="1216025" y="3107054"/>
                  </a:lnTo>
                  <a:lnTo>
                    <a:pt x="1189355" y="3145790"/>
                  </a:lnTo>
                  <a:lnTo>
                    <a:pt x="1150620" y="3172460"/>
                  </a:lnTo>
                  <a:lnTo>
                    <a:pt x="1102995" y="3181985"/>
                  </a:lnTo>
                  <a:lnTo>
                    <a:pt x="122555" y="3181985"/>
                  </a:lnTo>
                  <a:lnTo>
                    <a:pt x="74930" y="3172460"/>
                  </a:lnTo>
                  <a:lnTo>
                    <a:pt x="36195" y="3145790"/>
                  </a:lnTo>
                  <a:lnTo>
                    <a:pt x="9525" y="3107054"/>
                  </a:lnTo>
                  <a:lnTo>
                    <a:pt x="0" y="3059429"/>
                  </a:lnTo>
                  <a:lnTo>
                    <a:pt x="0" y="122554"/>
                  </a:lnTo>
                  <a:close/>
                </a:path>
              </a:pathLst>
            </a:custGeom>
            <a:ln w="25400">
              <a:solidFill>
                <a:srgbClr val="FFFFFF"/>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2149475" y="1805304"/>
              <a:ext cx="1059180" cy="1059180"/>
            </a:xfrm>
            <a:prstGeom prst="rect">
              <a:avLst/>
            </a:prstGeom>
          </p:spPr>
        </p:pic>
        <p:sp>
          <p:nvSpPr>
            <p:cNvPr id="11" name="object 11"/>
            <p:cNvSpPr/>
            <p:nvPr/>
          </p:nvSpPr>
          <p:spPr>
            <a:xfrm>
              <a:off x="2149475" y="1805304"/>
              <a:ext cx="1059180" cy="1059180"/>
            </a:xfrm>
            <a:custGeom>
              <a:avLst/>
              <a:gdLst/>
              <a:ahLst/>
              <a:cxnLst/>
              <a:rect l="l" t="t" r="r" b="b"/>
              <a:pathLst>
                <a:path w="1059180" h="1059180">
                  <a:moveTo>
                    <a:pt x="0" y="529590"/>
                  </a:moveTo>
                  <a:lnTo>
                    <a:pt x="2540" y="481330"/>
                  </a:lnTo>
                  <a:lnTo>
                    <a:pt x="8890" y="434340"/>
                  </a:lnTo>
                  <a:lnTo>
                    <a:pt x="19050" y="388620"/>
                  </a:lnTo>
                  <a:lnTo>
                    <a:pt x="33020" y="344805"/>
                  </a:lnTo>
                  <a:lnTo>
                    <a:pt x="51435" y="302260"/>
                  </a:lnTo>
                  <a:lnTo>
                    <a:pt x="72390" y="262255"/>
                  </a:lnTo>
                  <a:lnTo>
                    <a:pt x="97155" y="224155"/>
                  </a:lnTo>
                  <a:lnTo>
                    <a:pt x="124460" y="187960"/>
                  </a:lnTo>
                  <a:lnTo>
                    <a:pt x="154940" y="154940"/>
                  </a:lnTo>
                  <a:lnTo>
                    <a:pt x="188595" y="124460"/>
                  </a:lnTo>
                  <a:lnTo>
                    <a:pt x="224154" y="96520"/>
                  </a:lnTo>
                  <a:lnTo>
                    <a:pt x="262255" y="72390"/>
                  </a:lnTo>
                  <a:lnTo>
                    <a:pt x="302895" y="50800"/>
                  </a:lnTo>
                  <a:lnTo>
                    <a:pt x="344805" y="33020"/>
                  </a:lnTo>
                  <a:lnTo>
                    <a:pt x="388620" y="18415"/>
                  </a:lnTo>
                  <a:lnTo>
                    <a:pt x="434340" y="8255"/>
                  </a:lnTo>
                  <a:lnTo>
                    <a:pt x="481330" y="1905"/>
                  </a:lnTo>
                  <a:lnTo>
                    <a:pt x="529590" y="0"/>
                  </a:lnTo>
                  <a:lnTo>
                    <a:pt x="577850" y="1905"/>
                  </a:lnTo>
                  <a:lnTo>
                    <a:pt x="624840" y="8255"/>
                  </a:lnTo>
                  <a:lnTo>
                    <a:pt x="670560" y="18415"/>
                  </a:lnTo>
                  <a:lnTo>
                    <a:pt x="714375" y="33020"/>
                  </a:lnTo>
                  <a:lnTo>
                    <a:pt x="756920" y="50800"/>
                  </a:lnTo>
                  <a:lnTo>
                    <a:pt x="796925" y="72390"/>
                  </a:lnTo>
                  <a:lnTo>
                    <a:pt x="835025" y="96520"/>
                  </a:lnTo>
                  <a:lnTo>
                    <a:pt x="871219" y="124460"/>
                  </a:lnTo>
                  <a:lnTo>
                    <a:pt x="904240" y="154940"/>
                  </a:lnTo>
                  <a:lnTo>
                    <a:pt x="934719" y="187960"/>
                  </a:lnTo>
                  <a:lnTo>
                    <a:pt x="962660" y="224155"/>
                  </a:lnTo>
                  <a:lnTo>
                    <a:pt x="986790" y="262255"/>
                  </a:lnTo>
                  <a:lnTo>
                    <a:pt x="1008380" y="302260"/>
                  </a:lnTo>
                  <a:lnTo>
                    <a:pt x="1026160" y="344805"/>
                  </a:lnTo>
                  <a:lnTo>
                    <a:pt x="1040130" y="388620"/>
                  </a:lnTo>
                  <a:lnTo>
                    <a:pt x="1050925" y="434340"/>
                  </a:lnTo>
                  <a:lnTo>
                    <a:pt x="1057275" y="481330"/>
                  </a:lnTo>
                  <a:lnTo>
                    <a:pt x="1059180" y="529590"/>
                  </a:lnTo>
                  <a:lnTo>
                    <a:pt x="1057275" y="577850"/>
                  </a:lnTo>
                  <a:lnTo>
                    <a:pt x="1050925" y="624840"/>
                  </a:lnTo>
                  <a:lnTo>
                    <a:pt x="1040130" y="669925"/>
                  </a:lnTo>
                  <a:lnTo>
                    <a:pt x="1026160" y="714375"/>
                  </a:lnTo>
                  <a:lnTo>
                    <a:pt x="1008380" y="756285"/>
                  </a:lnTo>
                  <a:lnTo>
                    <a:pt x="986790" y="796925"/>
                  </a:lnTo>
                  <a:lnTo>
                    <a:pt x="962660" y="835025"/>
                  </a:lnTo>
                  <a:lnTo>
                    <a:pt x="934719" y="870585"/>
                  </a:lnTo>
                  <a:lnTo>
                    <a:pt x="904240" y="903605"/>
                  </a:lnTo>
                  <a:lnTo>
                    <a:pt x="871219" y="934720"/>
                  </a:lnTo>
                  <a:lnTo>
                    <a:pt x="835025" y="962025"/>
                  </a:lnTo>
                  <a:lnTo>
                    <a:pt x="796925" y="986790"/>
                  </a:lnTo>
                  <a:lnTo>
                    <a:pt x="756920" y="1007745"/>
                  </a:lnTo>
                  <a:lnTo>
                    <a:pt x="714375" y="1026160"/>
                  </a:lnTo>
                  <a:lnTo>
                    <a:pt x="670560" y="1040130"/>
                  </a:lnTo>
                  <a:lnTo>
                    <a:pt x="624840" y="1050290"/>
                  </a:lnTo>
                  <a:lnTo>
                    <a:pt x="577850" y="1056640"/>
                  </a:lnTo>
                  <a:lnTo>
                    <a:pt x="529590" y="1059180"/>
                  </a:lnTo>
                  <a:lnTo>
                    <a:pt x="481330" y="1056640"/>
                  </a:lnTo>
                  <a:lnTo>
                    <a:pt x="434340" y="1050290"/>
                  </a:lnTo>
                  <a:lnTo>
                    <a:pt x="388620" y="1040130"/>
                  </a:lnTo>
                  <a:lnTo>
                    <a:pt x="344805" y="1026160"/>
                  </a:lnTo>
                  <a:lnTo>
                    <a:pt x="302895" y="1007745"/>
                  </a:lnTo>
                  <a:lnTo>
                    <a:pt x="262255" y="986790"/>
                  </a:lnTo>
                  <a:lnTo>
                    <a:pt x="224154" y="962025"/>
                  </a:lnTo>
                  <a:lnTo>
                    <a:pt x="188595" y="934720"/>
                  </a:lnTo>
                  <a:lnTo>
                    <a:pt x="154940" y="903605"/>
                  </a:lnTo>
                  <a:lnTo>
                    <a:pt x="124460" y="870585"/>
                  </a:lnTo>
                  <a:lnTo>
                    <a:pt x="97155" y="835025"/>
                  </a:lnTo>
                  <a:lnTo>
                    <a:pt x="72390" y="796925"/>
                  </a:lnTo>
                  <a:lnTo>
                    <a:pt x="51435" y="756285"/>
                  </a:lnTo>
                  <a:lnTo>
                    <a:pt x="33020" y="714375"/>
                  </a:lnTo>
                  <a:lnTo>
                    <a:pt x="19050" y="669925"/>
                  </a:lnTo>
                  <a:lnTo>
                    <a:pt x="8890" y="624840"/>
                  </a:lnTo>
                  <a:lnTo>
                    <a:pt x="2540" y="577850"/>
                  </a:lnTo>
                  <a:lnTo>
                    <a:pt x="0" y="529590"/>
                  </a:lnTo>
                  <a:close/>
                </a:path>
              </a:pathLst>
            </a:custGeom>
            <a:ln w="25400">
              <a:solidFill>
                <a:srgbClr val="FFFFFF"/>
              </a:solidFill>
            </a:ln>
          </p:spPr>
          <p:txBody>
            <a:bodyPr wrap="square" lIns="0" tIns="0" rIns="0" bIns="0" rtlCol="0"/>
            <a:lstStyle/>
            <a:p>
              <a:endParaRPr/>
            </a:p>
          </p:txBody>
        </p:sp>
        <p:sp>
          <p:nvSpPr>
            <p:cNvPr id="12" name="object 12"/>
            <p:cNvSpPr/>
            <p:nvPr/>
          </p:nvSpPr>
          <p:spPr>
            <a:xfrm>
              <a:off x="3333750" y="1614805"/>
              <a:ext cx="1226820" cy="3181985"/>
            </a:xfrm>
            <a:custGeom>
              <a:avLst/>
              <a:gdLst/>
              <a:ahLst/>
              <a:cxnLst/>
              <a:rect l="l" t="t" r="r" b="b"/>
              <a:pathLst>
                <a:path w="1226820" h="3181985">
                  <a:moveTo>
                    <a:pt x="1104264" y="0"/>
                  </a:moveTo>
                  <a:lnTo>
                    <a:pt x="122554" y="0"/>
                  </a:lnTo>
                  <a:lnTo>
                    <a:pt x="74929" y="9525"/>
                  </a:lnTo>
                  <a:lnTo>
                    <a:pt x="36194" y="35560"/>
                  </a:lnTo>
                  <a:lnTo>
                    <a:pt x="9524" y="74930"/>
                  </a:lnTo>
                  <a:lnTo>
                    <a:pt x="0" y="122555"/>
                  </a:lnTo>
                  <a:lnTo>
                    <a:pt x="0" y="3059430"/>
                  </a:lnTo>
                  <a:lnTo>
                    <a:pt x="9524" y="3107055"/>
                  </a:lnTo>
                  <a:lnTo>
                    <a:pt x="36194" y="3145790"/>
                  </a:lnTo>
                  <a:lnTo>
                    <a:pt x="74929" y="3172460"/>
                  </a:lnTo>
                  <a:lnTo>
                    <a:pt x="122554" y="3181985"/>
                  </a:lnTo>
                  <a:lnTo>
                    <a:pt x="1104264" y="3181985"/>
                  </a:lnTo>
                  <a:lnTo>
                    <a:pt x="1151889" y="3172460"/>
                  </a:lnTo>
                  <a:lnTo>
                    <a:pt x="1190624" y="3145790"/>
                  </a:lnTo>
                  <a:lnTo>
                    <a:pt x="1217295" y="3107055"/>
                  </a:lnTo>
                  <a:lnTo>
                    <a:pt x="1226820" y="3059430"/>
                  </a:lnTo>
                  <a:lnTo>
                    <a:pt x="1226820" y="122555"/>
                  </a:lnTo>
                  <a:lnTo>
                    <a:pt x="1217295" y="74930"/>
                  </a:lnTo>
                  <a:lnTo>
                    <a:pt x="1190624" y="35560"/>
                  </a:lnTo>
                  <a:lnTo>
                    <a:pt x="1151889" y="9525"/>
                  </a:lnTo>
                  <a:lnTo>
                    <a:pt x="1104264" y="0"/>
                  </a:lnTo>
                  <a:close/>
                </a:path>
              </a:pathLst>
            </a:custGeom>
            <a:solidFill>
              <a:srgbClr val="002986"/>
            </a:solidFill>
          </p:spPr>
          <p:txBody>
            <a:bodyPr wrap="square" lIns="0" tIns="0" rIns="0" bIns="0" rtlCol="0"/>
            <a:lstStyle/>
            <a:p>
              <a:endParaRPr/>
            </a:p>
          </p:txBody>
        </p:sp>
        <p:sp>
          <p:nvSpPr>
            <p:cNvPr id="13" name="object 13"/>
            <p:cNvSpPr/>
            <p:nvPr/>
          </p:nvSpPr>
          <p:spPr>
            <a:xfrm>
              <a:off x="3333750" y="1614805"/>
              <a:ext cx="1226820" cy="3181985"/>
            </a:xfrm>
            <a:custGeom>
              <a:avLst/>
              <a:gdLst/>
              <a:ahLst/>
              <a:cxnLst/>
              <a:rect l="l" t="t" r="r" b="b"/>
              <a:pathLst>
                <a:path w="1226820" h="3181985">
                  <a:moveTo>
                    <a:pt x="0" y="122554"/>
                  </a:moveTo>
                  <a:lnTo>
                    <a:pt x="9525" y="74929"/>
                  </a:lnTo>
                  <a:lnTo>
                    <a:pt x="36195" y="35559"/>
                  </a:lnTo>
                  <a:lnTo>
                    <a:pt x="74930" y="9524"/>
                  </a:lnTo>
                  <a:lnTo>
                    <a:pt x="122555" y="0"/>
                  </a:lnTo>
                  <a:lnTo>
                    <a:pt x="1104265" y="0"/>
                  </a:lnTo>
                  <a:lnTo>
                    <a:pt x="1151890" y="9524"/>
                  </a:lnTo>
                  <a:lnTo>
                    <a:pt x="1190625" y="35559"/>
                  </a:lnTo>
                  <a:lnTo>
                    <a:pt x="1217295" y="74929"/>
                  </a:lnTo>
                  <a:lnTo>
                    <a:pt x="1226820" y="122554"/>
                  </a:lnTo>
                  <a:lnTo>
                    <a:pt x="1226820" y="3059429"/>
                  </a:lnTo>
                  <a:lnTo>
                    <a:pt x="1217295" y="3107054"/>
                  </a:lnTo>
                  <a:lnTo>
                    <a:pt x="1190625" y="3145790"/>
                  </a:lnTo>
                  <a:lnTo>
                    <a:pt x="1151890" y="3172460"/>
                  </a:lnTo>
                  <a:lnTo>
                    <a:pt x="1104265" y="3181985"/>
                  </a:lnTo>
                  <a:lnTo>
                    <a:pt x="122555" y="3181985"/>
                  </a:lnTo>
                  <a:lnTo>
                    <a:pt x="74930" y="3172460"/>
                  </a:lnTo>
                  <a:lnTo>
                    <a:pt x="36195" y="3145790"/>
                  </a:lnTo>
                  <a:lnTo>
                    <a:pt x="9525" y="3107054"/>
                  </a:lnTo>
                  <a:lnTo>
                    <a:pt x="0" y="3059429"/>
                  </a:lnTo>
                  <a:lnTo>
                    <a:pt x="0" y="122554"/>
                  </a:lnTo>
                  <a:close/>
                </a:path>
              </a:pathLst>
            </a:custGeom>
            <a:ln w="25400">
              <a:solidFill>
                <a:srgbClr val="FFFFFF"/>
              </a:solidFill>
            </a:ln>
          </p:spPr>
          <p:txBody>
            <a:bodyPr wrap="square" lIns="0" tIns="0" rIns="0" bIns="0" rtlCol="0"/>
            <a:lstStyle/>
            <a:p>
              <a:endParaRPr/>
            </a:p>
          </p:txBody>
        </p:sp>
        <p:pic>
          <p:nvPicPr>
            <p:cNvPr id="14" name="object 14"/>
            <p:cNvPicPr/>
            <p:nvPr/>
          </p:nvPicPr>
          <p:blipFill>
            <a:blip r:embed="rId5" cstate="print"/>
            <a:stretch>
              <a:fillRect/>
            </a:stretch>
          </p:blipFill>
          <p:spPr>
            <a:xfrm>
              <a:off x="3411220" y="1805304"/>
              <a:ext cx="1059179" cy="1059180"/>
            </a:xfrm>
            <a:prstGeom prst="rect">
              <a:avLst/>
            </a:prstGeom>
          </p:spPr>
        </p:pic>
        <p:sp>
          <p:nvSpPr>
            <p:cNvPr id="15" name="object 15"/>
            <p:cNvSpPr/>
            <p:nvPr/>
          </p:nvSpPr>
          <p:spPr>
            <a:xfrm>
              <a:off x="3411220" y="1805304"/>
              <a:ext cx="1059180" cy="1059180"/>
            </a:xfrm>
            <a:custGeom>
              <a:avLst/>
              <a:gdLst/>
              <a:ahLst/>
              <a:cxnLst/>
              <a:rect l="l" t="t" r="r" b="b"/>
              <a:pathLst>
                <a:path w="1059179" h="1059180">
                  <a:moveTo>
                    <a:pt x="0" y="529590"/>
                  </a:moveTo>
                  <a:lnTo>
                    <a:pt x="2540" y="481330"/>
                  </a:lnTo>
                  <a:lnTo>
                    <a:pt x="8890" y="434340"/>
                  </a:lnTo>
                  <a:lnTo>
                    <a:pt x="19050" y="388620"/>
                  </a:lnTo>
                  <a:lnTo>
                    <a:pt x="33655" y="344805"/>
                  </a:lnTo>
                  <a:lnTo>
                    <a:pt x="51435" y="302260"/>
                  </a:lnTo>
                  <a:lnTo>
                    <a:pt x="72390" y="262255"/>
                  </a:lnTo>
                  <a:lnTo>
                    <a:pt x="97155" y="224155"/>
                  </a:lnTo>
                  <a:lnTo>
                    <a:pt x="125095" y="187960"/>
                  </a:lnTo>
                  <a:lnTo>
                    <a:pt x="155575" y="154940"/>
                  </a:lnTo>
                  <a:lnTo>
                    <a:pt x="188595" y="124460"/>
                  </a:lnTo>
                  <a:lnTo>
                    <a:pt x="224154" y="96520"/>
                  </a:lnTo>
                  <a:lnTo>
                    <a:pt x="262255" y="72390"/>
                  </a:lnTo>
                  <a:lnTo>
                    <a:pt x="302895" y="50800"/>
                  </a:lnTo>
                  <a:lnTo>
                    <a:pt x="344805" y="33020"/>
                  </a:lnTo>
                  <a:lnTo>
                    <a:pt x="389255" y="18415"/>
                  </a:lnTo>
                  <a:lnTo>
                    <a:pt x="434340" y="8255"/>
                  </a:lnTo>
                  <a:lnTo>
                    <a:pt x="481330" y="1905"/>
                  </a:lnTo>
                  <a:lnTo>
                    <a:pt x="529590" y="0"/>
                  </a:lnTo>
                  <a:lnTo>
                    <a:pt x="577850" y="1905"/>
                  </a:lnTo>
                  <a:lnTo>
                    <a:pt x="624840" y="8255"/>
                  </a:lnTo>
                  <a:lnTo>
                    <a:pt x="670560" y="18415"/>
                  </a:lnTo>
                  <a:lnTo>
                    <a:pt x="714375" y="33020"/>
                  </a:lnTo>
                  <a:lnTo>
                    <a:pt x="756920" y="50800"/>
                  </a:lnTo>
                  <a:lnTo>
                    <a:pt x="796925" y="72390"/>
                  </a:lnTo>
                  <a:lnTo>
                    <a:pt x="835025" y="96520"/>
                  </a:lnTo>
                  <a:lnTo>
                    <a:pt x="871219" y="124460"/>
                  </a:lnTo>
                  <a:lnTo>
                    <a:pt x="904240" y="154940"/>
                  </a:lnTo>
                  <a:lnTo>
                    <a:pt x="934719" y="187960"/>
                  </a:lnTo>
                  <a:lnTo>
                    <a:pt x="962660" y="224155"/>
                  </a:lnTo>
                  <a:lnTo>
                    <a:pt x="987425" y="262255"/>
                  </a:lnTo>
                  <a:lnTo>
                    <a:pt x="1008380" y="302260"/>
                  </a:lnTo>
                  <a:lnTo>
                    <a:pt x="1026160" y="344805"/>
                  </a:lnTo>
                  <a:lnTo>
                    <a:pt x="1040765" y="388620"/>
                  </a:lnTo>
                  <a:lnTo>
                    <a:pt x="1050925" y="434340"/>
                  </a:lnTo>
                  <a:lnTo>
                    <a:pt x="1057275" y="481330"/>
                  </a:lnTo>
                  <a:lnTo>
                    <a:pt x="1059180" y="529590"/>
                  </a:lnTo>
                  <a:lnTo>
                    <a:pt x="1057275" y="577850"/>
                  </a:lnTo>
                  <a:lnTo>
                    <a:pt x="1050925" y="624840"/>
                  </a:lnTo>
                  <a:lnTo>
                    <a:pt x="1040765" y="669925"/>
                  </a:lnTo>
                  <a:lnTo>
                    <a:pt x="1026160" y="714375"/>
                  </a:lnTo>
                  <a:lnTo>
                    <a:pt x="1008380" y="756285"/>
                  </a:lnTo>
                  <a:lnTo>
                    <a:pt x="987425" y="796925"/>
                  </a:lnTo>
                  <a:lnTo>
                    <a:pt x="962660" y="835025"/>
                  </a:lnTo>
                  <a:lnTo>
                    <a:pt x="934719" y="870585"/>
                  </a:lnTo>
                  <a:lnTo>
                    <a:pt x="904240" y="903605"/>
                  </a:lnTo>
                  <a:lnTo>
                    <a:pt x="871219" y="934720"/>
                  </a:lnTo>
                  <a:lnTo>
                    <a:pt x="835025" y="962025"/>
                  </a:lnTo>
                  <a:lnTo>
                    <a:pt x="796925" y="986790"/>
                  </a:lnTo>
                  <a:lnTo>
                    <a:pt x="756920" y="1007745"/>
                  </a:lnTo>
                  <a:lnTo>
                    <a:pt x="714375" y="1026160"/>
                  </a:lnTo>
                  <a:lnTo>
                    <a:pt x="670560" y="1040130"/>
                  </a:lnTo>
                  <a:lnTo>
                    <a:pt x="624840" y="1050290"/>
                  </a:lnTo>
                  <a:lnTo>
                    <a:pt x="577850" y="1056640"/>
                  </a:lnTo>
                  <a:lnTo>
                    <a:pt x="529590" y="1059180"/>
                  </a:lnTo>
                  <a:lnTo>
                    <a:pt x="481330" y="1056640"/>
                  </a:lnTo>
                  <a:lnTo>
                    <a:pt x="434340" y="1050290"/>
                  </a:lnTo>
                  <a:lnTo>
                    <a:pt x="389255" y="1040130"/>
                  </a:lnTo>
                  <a:lnTo>
                    <a:pt x="344805" y="1026160"/>
                  </a:lnTo>
                  <a:lnTo>
                    <a:pt x="302895" y="1007745"/>
                  </a:lnTo>
                  <a:lnTo>
                    <a:pt x="262255" y="986790"/>
                  </a:lnTo>
                  <a:lnTo>
                    <a:pt x="224154" y="962025"/>
                  </a:lnTo>
                  <a:lnTo>
                    <a:pt x="188595" y="934720"/>
                  </a:lnTo>
                  <a:lnTo>
                    <a:pt x="155575" y="903605"/>
                  </a:lnTo>
                  <a:lnTo>
                    <a:pt x="125095" y="870585"/>
                  </a:lnTo>
                  <a:lnTo>
                    <a:pt x="97155" y="835025"/>
                  </a:lnTo>
                  <a:lnTo>
                    <a:pt x="72390" y="796925"/>
                  </a:lnTo>
                  <a:lnTo>
                    <a:pt x="51435" y="756285"/>
                  </a:lnTo>
                  <a:lnTo>
                    <a:pt x="33655" y="714375"/>
                  </a:lnTo>
                  <a:lnTo>
                    <a:pt x="19050" y="669925"/>
                  </a:lnTo>
                  <a:lnTo>
                    <a:pt x="8890" y="624840"/>
                  </a:lnTo>
                  <a:lnTo>
                    <a:pt x="2540" y="577850"/>
                  </a:lnTo>
                  <a:lnTo>
                    <a:pt x="0" y="529590"/>
                  </a:lnTo>
                  <a:close/>
                </a:path>
              </a:pathLst>
            </a:custGeom>
            <a:ln w="25400">
              <a:solidFill>
                <a:srgbClr val="FFFFFF"/>
              </a:solidFill>
            </a:ln>
          </p:spPr>
          <p:txBody>
            <a:bodyPr wrap="square" lIns="0" tIns="0" rIns="0" bIns="0" rtlCol="0"/>
            <a:lstStyle/>
            <a:p>
              <a:endParaRPr/>
            </a:p>
          </p:txBody>
        </p:sp>
        <p:sp>
          <p:nvSpPr>
            <p:cNvPr id="16" name="object 16"/>
            <p:cNvSpPr/>
            <p:nvPr/>
          </p:nvSpPr>
          <p:spPr>
            <a:xfrm>
              <a:off x="4591050" y="1614805"/>
              <a:ext cx="1225550" cy="3181985"/>
            </a:xfrm>
            <a:custGeom>
              <a:avLst/>
              <a:gdLst/>
              <a:ahLst/>
              <a:cxnLst/>
              <a:rect l="l" t="t" r="r" b="b"/>
              <a:pathLst>
                <a:path w="1225550" h="3181985">
                  <a:moveTo>
                    <a:pt x="1102995" y="0"/>
                  </a:moveTo>
                  <a:lnTo>
                    <a:pt x="122555" y="0"/>
                  </a:lnTo>
                  <a:lnTo>
                    <a:pt x="74930" y="9525"/>
                  </a:lnTo>
                  <a:lnTo>
                    <a:pt x="36195" y="35560"/>
                  </a:lnTo>
                  <a:lnTo>
                    <a:pt x="9525" y="74930"/>
                  </a:lnTo>
                  <a:lnTo>
                    <a:pt x="0" y="122555"/>
                  </a:lnTo>
                  <a:lnTo>
                    <a:pt x="0" y="3059430"/>
                  </a:lnTo>
                  <a:lnTo>
                    <a:pt x="9525" y="3107055"/>
                  </a:lnTo>
                  <a:lnTo>
                    <a:pt x="36195" y="3145790"/>
                  </a:lnTo>
                  <a:lnTo>
                    <a:pt x="74930" y="3172460"/>
                  </a:lnTo>
                  <a:lnTo>
                    <a:pt x="122555" y="3181985"/>
                  </a:lnTo>
                  <a:lnTo>
                    <a:pt x="1102995" y="3181985"/>
                  </a:lnTo>
                  <a:lnTo>
                    <a:pt x="1150620" y="3172460"/>
                  </a:lnTo>
                  <a:lnTo>
                    <a:pt x="1189355" y="3145790"/>
                  </a:lnTo>
                  <a:lnTo>
                    <a:pt x="1215390" y="3107055"/>
                  </a:lnTo>
                  <a:lnTo>
                    <a:pt x="1225550" y="3059430"/>
                  </a:lnTo>
                  <a:lnTo>
                    <a:pt x="1225550" y="122555"/>
                  </a:lnTo>
                  <a:lnTo>
                    <a:pt x="1215390" y="74930"/>
                  </a:lnTo>
                  <a:lnTo>
                    <a:pt x="1189355" y="35560"/>
                  </a:lnTo>
                  <a:lnTo>
                    <a:pt x="1150620" y="9525"/>
                  </a:lnTo>
                  <a:lnTo>
                    <a:pt x="1102995" y="0"/>
                  </a:lnTo>
                  <a:close/>
                </a:path>
              </a:pathLst>
            </a:custGeom>
            <a:solidFill>
              <a:srgbClr val="002986"/>
            </a:solidFill>
          </p:spPr>
          <p:txBody>
            <a:bodyPr wrap="square" lIns="0" tIns="0" rIns="0" bIns="0" rtlCol="0"/>
            <a:lstStyle/>
            <a:p>
              <a:endParaRPr/>
            </a:p>
          </p:txBody>
        </p:sp>
        <p:sp>
          <p:nvSpPr>
            <p:cNvPr id="17" name="object 17"/>
            <p:cNvSpPr/>
            <p:nvPr/>
          </p:nvSpPr>
          <p:spPr>
            <a:xfrm>
              <a:off x="4591050" y="1614805"/>
              <a:ext cx="1225550" cy="3181985"/>
            </a:xfrm>
            <a:custGeom>
              <a:avLst/>
              <a:gdLst/>
              <a:ahLst/>
              <a:cxnLst/>
              <a:rect l="l" t="t" r="r" b="b"/>
              <a:pathLst>
                <a:path w="1225550" h="3181985">
                  <a:moveTo>
                    <a:pt x="0" y="122554"/>
                  </a:moveTo>
                  <a:lnTo>
                    <a:pt x="9525" y="74929"/>
                  </a:lnTo>
                  <a:lnTo>
                    <a:pt x="36195" y="35559"/>
                  </a:lnTo>
                  <a:lnTo>
                    <a:pt x="74930" y="9524"/>
                  </a:lnTo>
                  <a:lnTo>
                    <a:pt x="122555" y="0"/>
                  </a:lnTo>
                  <a:lnTo>
                    <a:pt x="1102995" y="0"/>
                  </a:lnTo>
                  <a:lnTo>
                    <a:pt x="1150620" y="9524"/>
                  </a:lnTo>
                  <a:lnTo>
                    <a:pt x="1189355" y="35559"/>
                  </a:lnTo>
                  <a:lnTo>
                    <a:pt x="1215390" y="74929"/>
                  </a:lnTo>
                  <a:lnTo>
                    <a:pt x="1225550" y="122554"/>
                  </a:lnTo>
                  <a:lnTo>
                    <a:pt x="1225550" y="3059429"/>
                  </a:lnTo>
                  <a:lnTo>
                    <a:pt x="1215390" y="3107054"/>
                  </a:lnTo>
                  <a:lnTo>
                    <a:pt x="1189355" y="3145790"/>
                  </a:lnTo>
                  <a:lnTo>
                    <a:pt x="1150620" y="3172460"/>
                  </a:lnTo>
                  <a:lnTo>
                    <a:pt x="1102995" y="3181985"/>
                  </a:lnTo>
                  <a:lnTo>
                    <a:pt x="122555" y="3181985"/>
                  </a:lnTo>
                  <a:lnTo>
                    <a:pt x="74930" y="3172460"/>
                  </a:lnTo>
                  <a:lnTo>
                    <a:pt x="36195" y="3145790"/>
                  </a:lnTo>
                  <a:lnTo>
                    <a:pt x="9525" y="3107054"/>
                  </a:lnTo>
                  <a:lnTo>
                    <a:pt x="0" y="3059429"/>
                  </a:lnTo>
                  <a:lnTo>
                    <a:pt x="0" y="122554"/>
                  </a:lnTo>
                  <a:close/>
                </a:path>
              </a:pathLst>
            </a:custGeom>
            <a:ln w="25400">
              <a:solidFill>
                <a:srgbClr val="FFFFFF"/>
              </a:solidFill>
            </a:ln>
          </p:spPr>
          <p:txBody>
            <a:bodyPr wrap="square" lIns="0" tIns="0" rIns="0" bIns="0" rtlCol="0"/>
            <a:lstStyle/>
            <a:p>
              <a:endParaRPr/>
            </a:p>
          </p:txBody>
        </p:sp>
        <p:pic>
          <p:nvPicPr>
            <p:cNvPr id="18" name="object 18"/>
            <p:cNvPicPr/>
            <p:nvPr/>
          </p:nvPicPr>
          <p:blipFill>
            <a:blip r:embed="rId6" cstate="print"/>
            <a:stretch>
              <a:fillRect/>
            </a:stretch>
          </p:blipFill>
          <p:spPr>
            <a:xfrm>
              <a:off x="4674870" y="1805304"/>
              <a:ext cx="1059179" cy="1059180"/>
            </a:xfrm>
            <a:prstGeom prst="rect">
              <a:avLst/>
            </a:prstGeom>
          </p:spPr>
        </p:pic>
        <p:sp>
          <p:nvSpPr>
            <p:cNvPr id="19" name="object 19"/>
            <p:cNvSpPr/>
            <p:nvPr/>
          </p:nvSpPr>
          <p:spPr>
            <a:xfrm>
              <a:off x="4674870" y="1805304"/>
              <a:ext cx="1059180" cy="1059180"/>
            </a:xfrm>
            <a:custGeom>
              <a:avLst/>
              <a:gdLst/>
              <a:ahLst/>
              <a:cxnLst/>
              <a:rect l="l" t="t" r="r" b="b"/>
              <a:pathLst>
                <a:path w="1059179" h="1059180">
                  <a:moveTo>
                    <a:pt x="0" y="529590"/>
                  </a:moveTo>
                  <a:lnTo>
                    <a:pt x="1905" y="481330"/>
                  </a:lnTo>
                  <a:lnTo>
                    <a:pt x="8255" y="434340"/>
                  </a:lnTo>
                  <a:lnTo>
                    <a:pt x="19050" y="388620"/>
                  </a:lnTo>
                  <a:lnTo>
                    <a:pt x="33020" y="344805"/>
                  </a:lnTo>
                  <a:lnTo>
                    <a:pt x="50800" y="302260"/>
                  </a:lnTo>
                  <a:lnTo>
                    <a:pt x="72390" y="262255"/>
                  </a:lnTo>
                  <a:lnTo>
                    <a:pt x="97155" y="224155"/>
                  </a:lnTo>
                  <a:lnTo>
                    <a:pt x="124460" y="187960"/>
                  </a:lnTo>
                  <a:lnTo>
                    <a:pt x="154940" y="154940"/>
                  </a:lnTo>
                  <a:lnTo>
                    <a:pt x="188595" y="124460"/>
                  </a:lnTo>
                  <a:lnTo>
                    <a:pt x="224154" y="96520"/>
                  </a:lnTo>
                  <a:lnTo>
                    <a:pt x="262255" y="72390"/>
                  </a:lnTo>
                  <a:lnTo>
                    <a:pt x="302260" y="50800"/>
                  </a:lnTo>
                  <a:lnTo>
                    <a:pt x="344805" y="33020"/>
                  </a:lnTo>
                  <a:lnTo>
                    <a:pt x="388620" y="18415"/>
                  </a:lnTo>
                  <a:lnTo>
                    <a:pt x="434340" y="8255"/>
                  </a:lnTo>
                  <a:lnTo>
                    <a:pt x="481330" y="1905"/>
                  </a:lnTo>
                  <a:lnTo>
                    <a:pt x="529590" y="0"/>
                  </a:lnTo>
                  <a:lnTo>
                    <a:pt x="577850" y="1905"/>
                  </a:lnTo>
                  <a:lnTo>
                    <a:pt x="624840" y="8255"/>
                  </a:lnTo>
                  <a:lnTo>
                    <a:pt x="670560" y="18415"/>
                  </a:lnTo>
                  <a:lnTo>
                    <a:pt x="714375" y="33020"/>
                  </a:lnTo>
                  <a:lnTo>
                    <a:pt x="756920" y="50800"/>
                  </a:lnTo>
                  <a:lnTo>
                    <a:pt x="796925" y="72390"/>
                  </a:lnTo>
                  <a:lnTo>
                    <a:pt x="835025" y="96520"/>
                  </a:lnTo>
                  <a:lnTo>
                    <a:pt x="870585" y="124460"/>
                  </a:lnTo>
                  <a:lnTo>
                    <a:pt x="904240" y="154940"/>
                  </a:lnTo>
                  <a:lnTo>
                    <a:pt x="934719" y="187960"/>
                  </a:lnTo>
                  <a:lnTo>
                    <a:pt x="962025" y="224155"/>
                  </a:lnTo>
                  <a:lnTo>
                    <a:pt x="986790" y="262255"/>
                  </a:lnTo>
                  <a:lnTo>
                    <a:pt x="1008380" y="302260"/>
                  </a:lnTo>
                  <a:lnTo>
                    <a:pt x="1026160" y="344805"/>
                  </a:lnTo>
                  <a:lnTo>
                    <a:pt x="1040130" y="388620"/>
                  </a:lnTo>
                  <a:lnTo>
                    <a:pt x="1050925" y="434340"/>
                  </a:lnTo>
                  <a:lnTo>
                    <a:pt x="1057275" y="481330"/>
                  </a:lnTo>
                  <a:lnTo>
                    <a:pt x="1059180" y="529590"/>
                  </a:lnTo>
                  <a:lnTo>
                    <a:pt x="1057275" y="577850"/>
                  </a:lnTo>
                  <a:lnTo>
                    <a:pt x="1050925" y="624840"/>
                  </a:lnTo>
                  <a:lnTo>
                    <a:pt x="1040130" y="669925"/>
                  </a:lnTo>
                  <a:lnTo>
                    <a:pt x="1026160" y="714375"/>
                  </a:lnTo>
                  <a:lnTo>
                    <a:pt x="1008380" y="756285"/>
                  </a:lnTo>
                  <a:lnTo>
                    <a:pt x="986790" y="796925"/>
                  </a:lnTo>
                  <a:lnTo>
                    <a:pt x="962025" y="835025"/>
                  </a:lnTo>
                  <a:lnTo>
                    <a:pt x="934719" y="870585"/>
                  </a:lnTo>
                  <a:lnTo>
                    <a:pt x="904240" y="903605"/>
                  </a:lnTo>
                  <a:lnTo>
                    <a:pt x="870585" y="934720"/>
                  </a:lnTo>
                  <a:lnTo>
                    <a:pt x="835025" y="962025"/>
                  </a:lnTo>
                  <a:lnTo>
                    <a:pt x="796925" y="986790"/>
                  </a:lnTo>
                  <a:lnTo>
                    <a:pt x="756920" y="1007745"/>
                  </a:lnTo>
                  <a:lnTo>
                    <a:pt x="714375" y="1026160"/>
                  </a:lnTo>
                  <a:lnTo>
                    <a:pt x="670560" y="1040130"/>
                  </a:lnTo>
                  <a:lnTo>
                    <a:pt x="624840" y="1050290"/>
                  </a:lnTo>
                  <a:lnTo>
                    <a:pt x="577850" y="1056640"/>
                  </a:lnTo>
                  <a:lnTo>
                    <a:pt x="529590" y="1059180"/>
                  </a:lnTo>
                  <a:lnTo>
                    <a:pt x="481330" y="1056640"/>
                  </a:lnTo>
                  <a:lnTo>
                    <a:pt x="434340" y="1050290"/>
                  </a:lnTo>
                  <a:lnTo>
                    <a:pt x="388620" y="1040130"/>
                  </a:lnTo>
                  <a:lnTo>
                    <a:pt x="344805" y="1026160"/>
                  </a:lnTo>
                  <a:lnTo>
                    <a:pt x="302260" y="1007745"/>
                  </a:lnTo>
                  <a:lnTo>
                    <a:pt x="262255" y="986790"/>
                  </a:lnTo>
                  <a:lnTo>
                    <a:pt x="224154" y="962025"/>
                  </a:lnTo>
                  <a:lnTo>
                    <a:pt x="188595" y="934720"/>
                  </a:lnTo>
                  <a:lnTo>
                    <a:pt x="154940" y="903605"/>
                  </a:lnTo>
                  <a:lnTo>
                    <a:pt x="124460" y="870585"/>
                  </a:lnTo>
                  <a:lnTo>
                    <a:pt x="97155" y="835025"/>
                  </a:lnTo>
                  <a:lnTo>
                    <a:pt x="72390" y="796925"/>
                  </a:lnTo>
                  <a:lnTo>
                    <a:pt x="50800" y="756285"/>
                  </a:lnTo>
                  <a:lnTo>
                    <a:pt x="33020" y="714375"/>
                  </a:lnTo>
                  <a:lnTo>
                    <a:pt x="19050" y="669925"/>
                  </a:lnTo>
                  <a:lnTo>
                    <a:pt x="8255" y="624840"/>
                  </a:lnTo>
                  <a:lnTo>
                    <a:pt x="1905" y="577850"/>
                  </a:lnTo>
                  <a:lnTo>
                    <a:pt x="0" y="529590"/>
                  </a:lnTo>
                  <a:close/>
                </a:path>
              </a:pathLst>
            </a:custGeom>
            <a:ln w="25400">
              <a:solidFill>
                <a:srgbClr val="FFFFFF"/>
              </a:solidFill>
            </a:ln>
          </p:spPr>
          <p:txBody>
            <a:bodyPr wrap="square" lIns="0" tIns="0" rIns="0" bIns="0" rtlCol="0"/>
            <a:lstStyle/>
            <a:p>
              <a:endParaRPr/>
            </a:p>
          </p:txBody>
        </p:sp>
        <p:sp>
          <p:nvSpPr>
            <p:cNvPr id="20" name="object 20"/>
            <p:cNvSpPr/>
            <p:nvPr/>
          </p:nvSpPr>
          <p:spPr>
            <a:xfrm>
              <a:off x="5854065" y="1614805"/>
              <a:ext cx="1224915" cy="3181985"/>
            </a:xfrm>
            <a:custGeom>
              <a:avLst/>
              <a:gdLst/>
              <a:ahLst/>
              <a:cxnLst/>
              <a:rect l="l" t="t" r="r" b="b"/>
              <a:pathLst>
                <a:path w="1224915" h="3181985">
                  <a:moveTo>
                    <a:pt x="1102360" y="0"/>
                  </a:moveTo>
                  <a:lnTo>
                    <a:pt x="122555" y="0"/>
                  </a:lnTo>
                  <a:lnTo>
                    <a:pt x="74295" y="9525"/>
                  </a:lnTo>
                  <a:lnTo>
                    <a:pt x="35560" y="35560"/>
                  </a:lnTo>
                  <a:lnTo>
                    <a:pt x="9525" y="74930"/>
                  </a:lnTo>
                  <a:lnTo>
                    <a:pt x="0" y="122555"/>
                  </a:lnTo>
                  <a:lnTo>
                    <a:pt x="0" y="3059430"/>
                  </a:lnTo>
                  <a:lnTo>
                    <a:pt x="9525" y="3107055"/>
                  </a:lnTo>
                  <a:lnTo>
                    <a:pt x="35560" y="3145790"/>
                  </a:lnTo>
                  <a:lnTo>
                    <a:pt x="74295" y="3172460"/>
                  </a:lnTo>
                  <a:lnTo>
                    <a:pt x="122555" y="3181985"/>
                  </a:lnTo>
                  <a:lnTo>
                    <a:pt x="1102360" y="3181985"/>
                  </a:lnTo>
                  <a:lnTo>
                    <a:pt x="1149985" y="3172460"/>
                  </a:lnTo>
                  <a:lnTo>
                    <a:pt x="1189355" y="3145790"/>
                  </a:lnTo>
                  <a:lnTo>
                    <a:pt x="1215390" y="3107055"/>
                  </a:lnTo>
                  <a:lnTo>
                    <a:pt x="1224915" y="3059430"/>
                  </a:lnTo>
                  <a:lnTo>
                    <a:pt x="1224915" y="122555"/>
                  </a:lnTo>
                  <a:lnTo>
                    <a:pt x="1215390" y="74930"/>
                  </a:lnTo>
                  <a:lnTo>
                    <a:pt x="1189355" y="35560"/>
                  </a:lnTo>
                  <a:lnTo>
                    <a:pt x="1149985" y="9525"/>
                  </a:lnTo>
                  <a:lnTo>
                    <a:pt x="1102360" y="0"/>
                  </a:lnTo>
                  <a:close/>
                </a:path>
              </a:pathLst>
            </a:custGeom>
            <a:solidFill>
              <a:srgbClr val="002986"/>
            </a:solidFill>
          </p:spPr>
          <p:txBody>
            <a:bodyPr wrap="square" lIns="0" tIns="0" rIns="0" bIns="0" rtlCol="0"/>
            <a:lstStyle/>
            <a:p>
              <a:endParaRPr/>
            </a:p>
          </p:txBody>
        </p:sp>
        <p:sp>
          <p:nvSpPr>
            <p:cNvPr id="21" name="object 21"/>
            <p:cNvSpPr/>
            <p:nvPr/>
          </p:nvSpPr>
          <p:spPr>
            <a:xfrm>
              <a:off x="5854065" y="1614805"/>
              <a:ext cx="1224915" cy="3181985"/>
            </a:xfrm>
            <a:custGeom>
              <a:avLst/>
              <a:gdLst/>
              <a:ahLst/>
              <a:cxnLst/>
              <a:rect l="l" t="t" r="r" b="b"/>
              <a:pathLst>
                <a:path w="1224915" h="3181985">
                  <a:moveTo>
                    <a:pt x="0" y="122554"/>
                  </a:moveTo>
                  <a:lnTo>
                    <a:pt x="9525" y="74929"/>
                  </a:lnTo>
                  <a:lnTo>
                    <a:pt x="35560" y="35559"/>
                  </a:lnTo>
                  <a:lnTo>
                    <a:pt x="74295" y="9524"/>
                  </a:lnTo>
                  <a:lnTo>
                    <a:pt x="122555" y="0"/>
                  </a:lnTo>
                  <a:lnTo>
                    <a:pt x="1102360" y="0"/>
                  </a:lnTo>
                  <a:lnTo>
                    <a:pt x="1149985" y="9524"/>
                  </a:lnTo>
                  <a:lnTo>
                    <a:pt x="1189355" y="35559"/>
                  </a:lnTo>
                  <a:lnTo>
                    <a:pt x="1215390" y="74929"/>
                  </a:lnTo>
                  <a:lnTo>
                    <a:pt x="1224915" y="122554"/>
                  </a:lnTo>
                  <a:lnTo>
                    <a:pt x="1224915" y="3059429"/>
                  </a:lnTo>
                  <a:lnTo>
                    <a:pt x="1215390" y="3107054"/>
                  </a:lnTo>
                  <a:lnTo>
                    <a:pt x="1189355" y="3145790"/>
                  </a:lnTo>
                  <a:lnTo>
                    <a:pt x="1149985" y="3172460"/>
                  </a:lnTo>
                  <a:lnTo>
                    <a:pt x="1102360" y="3181985"/>
                  </a:lnTo>
                  <a:lnTo>
                    <a:pt x="122555" y="3181985"/>
                  </a:lnTo>
                  <a:lnTo>
                    <a:pt x="74295" y="3172460"/>
                  </a:lnTo>
                  <a:lnTo>
                    <a:pt x="35560" y="3145790"/>
                  </a:lnTo>
                  <a:lnTo>
                    <a:pt x="9525" y="3107054"/>
                  </a:lnTo>
                  <a:lnTo>
                    <a:pt x="0" y="3059429"/>
                  </a:lnTo>
                  <a:lnTo>
                    <a:pt x="0" y="122554"/>
                  </a:lnTo>
                  <a:close/>
                </a:path>
              </a:pathLst>
            </a:custGeom>
            <a:ln w="25400">
              <a:solidFill>
                <a:srgbClr val="FFFFFF"/>
              </a:solidFill>
            </a:ln>
          </p:spPr>
          <p:txBody>
            <a:bodyPr wrap="square" lIns="0" tIns="0" rIns="0" bIns="0" rtlCol="0"/>
            <a:lstStyle/>
            <a:p>
              <a:endParaRPr/>
            </a:p>
          </p:txBody>
        </p:sp>
        <p:pic>
          <p:nvPicPr>
            <p:cNvPr id="22" name="object 22"/>
            <p:cNvPicPr/>
            <p:nvPr/>
          </p:nvPicPr>
          <p:blipFill>
            <a:blip r:embed="rId7" cstate="print"/>
            <a:stretch>
              <a:fillRect/>
            </a:stretch>
          </p:blipFill>
          <p:spPr>
            <a:xfrm>
              <a:off x="5936615" y="1805304"/>
              <a:ext cx="1059180" cy="1059180"/>
            </a:xfrm>
            <a:prstGeom prst="rect">
              <a:avLst/>
            </a:prstGeom>
          </p:spPr>
        </p:pic>
        <p:sp>
          <p:nvSpPr>
            <p:cNvPr id="23" name="object 23"/>
            <p:cNvSpPr/>
            <p:nvPr/>
          </p:nvSpPr>
          <p:spPr>
            <a:xfrm>
              <a:off x="5936615" y="1805304"/>
              <a:ext cx="1059180" cy="1059180"/>
            </a:xfrm>
            <a:custGeom>
              <a:avLst/>
              <a:gdLst/>
              <a:ahLst/>
              <a:cxnLst/>
              <a:rect l="l" t="t" r="r" b="b"/>
              <a:pathLst>
                <a:path w="1059179" h="1059180">
                  <a:moveTo>
                    <a:pt x="0" y="529590"/>
                  </a:moveTo>
                  <a:lnTo>
                    <a:pt x="2540" y="481330"/>
                  </a:lnTo>
                  <a:lnTo>
                    <a:pt x="8890" y="434340"/>
                  </a:lnTo>
                  <a:lnTo>
                    <a:pt x="19050" y="388620"/>
                  </a:lnTo>
                  <a:lnTo>
                    <a:pt x="33020" y="344805"/>
                  </a:lnTo>
                  <a:lnTo>
                    <a:pt x="51435" y="302260"/>
                  </a:lnTo>
                  <a:lnTo>
                    <a:pt x="72390" y="262255"/>
                  </a:lnTo>
                  <a:lnTo>
                    <a:pt x="97155" y="224155"/>
                  </a:lnTo>
                  <a:lnTo>
                    <a:pt x="124460" y="187960"/>
                  </a:lnTo>
                  <a:lnTo>
                    <a:pt x="154940" y="154940"/>
                  </a:lnTo>
                  <a:lnTo>
                    <a:pt x="188595" y="124460"/>
                  </a:lnTo>
                  <a:lnTo>
                    <a:pt x="224154" y="96520"/>
                  </a:lnTo>
                  <a:lnTo>
                    <a:pt x="262255" y="72390"/>
                  </a:lnTo>
                  <a:lnTo>
                    <a:pt x="302895" y="50800"/>
                  </a:lnTo>
                  <a:lnTo>
                    <a:pt x="344805" y="33020"/>
                  </a:lnTo>
                  <a:lnTo>
                    <a:pt x="388620" y="18415"/>
                  </a:lnTo>
                  <a:lnTo>
                    <a:pt x="434340" y="8255"/>
                  </a:lnTo>
                  <a:lnTo>
                    <a:pt x="481330" y="1905"/>
                  </a:lnTo>
                  <a:lnTo>
                    <a:pt x="529590" y="0"/>
                  </a:lnTo>
                  <a:lnTo>
                    <a:pt x="577850" y="1905"/>
                  </a:lnTo>
                  <a:lnTo>
                    <a:pt x="624840" y="8255"/>
                  </a:lnTo>
                  <a:lnTo>
                    <a:pt x="670560" y="18415"/>
                  </a:lnTo>
                  <a:lnTo>
                    <a:pt x="714375" y="33020"/>
                  </a:lnTo>
                  <a:lnTo>
                    <a:pt x="756920" y="50800"/>
                  </a:lnTo>
                  <a:lnTo>
                    <a:pt x="796925" y="72390"/>
                  </a:lnTo>
                  <a:lnTo>
                    <a:pt x="835025" y="96520"/>
                  </a:lnTo>
                  <a:lnTo>
                    <a:pt x="871219" y="124460"/>
                  </a:lnTo>
                  <a:lnTo>
                    <a:pt x="904240" y="154940"/>
                  </a:lnTo>
                  <a:lnTo>
                    <a:pt x="934719" y="187960"/>
                  </a:lnTo>
                  <a:lnTo>
                    <a:pt x="962660" y="224155"/>
                  </a:lnTo>
                  <a:lnTo>
                    <a:pt x="986790" y="262255"/>
                  </a:lnTo>
                  <a:lnTo>
                    <a:pt x="1008380" y="302260"/>
                  </a:lnTo>
                  <a:lnTo>
                    <a:pt x="1026160" y="344805"/>
                  </a:lnTo>
                  <a:lnTo>
                    <a:pt x="1040130" y="388620"/>
                  </a:lnTo>
                  <a:lnTo>
                    <a:pt x="1050925" y="434340"/>
                  </a:lnTo>
                  <a:lnTo>
                    <a:pt x="1057275" y="481330"/>
                  </a:lnTo>
                  <a:lnTo>
                    <a:pt x="1059180" y="529590"/>
                  </a:lnTo>
                  <a:lnTo>
                    <a:pt x="1057275" y="577850"/>
                  </a:lnTo>
                  <a:lnTo>
                    <a:pt x="1050925" y="624840"/>
                  </a:lnTo>
                  <a:lnTo>
                    <a:pt x="1040130" y="669925"/>
                  </a:lnTo>
                  <a:lnTo>
                    <a:pt x="1026160" y="714375"/>
                  </a:lnTo>
                  <a:lnTo>
                    <a:pt x="1008380" y="756285"/>
                  </a:lnTo>
                  <a:lnTo>
                    <a:pt x="986790" y="796925"/>
                  </a:lnTo>
                  <a:lnTo>
                    <a:pt x="962660" y="835025"/>
                  </a:lnTo>
                  <a:lnTo>
                    <a:pt x="934719" y="870585"/>
                  </a:lnTo>
                  <a:lnTo>
                    <a:pt x="904240" y="903605"/>
                  </a:lnTo>
                  <a:lnTo>
                    <a:pt x="871219" y="934720"/>
                  </a:lnTo>
                  <a:lnTo>
                    <a:pt x="835025" y="962025"/>
                  </a:lnTo>
                  <a:lnTo>
                    <a:pt x="796925" y="986790"/>
                  </a:lnTo>
                  <a:lnTo>
                    <a:pt x="756920" y="1007745"/>
                  </a:lnTo>
                  <a:lnTo>
                    <a:pt x="714375" y="1026160"/>
                  </a:lnTo>
                  <a:lnTo>
                    <a:pt x="670560" y="1040130"/>
                  </a:lnTo>
                  <a:lnTo>
                    <a:pt x="624840" y="1050290"/>
                  </a:lnTo>
                  <a:lnTo>
                    <a:pt x="577850" y="1056640"/>
                  </a:lnTo>
                  <a:lnTo>
                    <a:pt x="529590" y="1059180"/>
                  </a:lnTo>
                  <a:lnTo>
                    <a:pt x="481330" y="1056640"/>
                  </a:lnTo>
                  <a:lnTo>
                    <a:pt x="434340" y="1050290"/>
                  </a:lnTo>
                  <a:lnTo>
                    <a:pt x="388620" y="1040130"/>
                  </a:lnTo>
                  <a:lnTo>
                    <a:pt x="344805" y="1026160"/>
                  </a:lnTo>
                  <a:lnTo>
                    <a:pt x="302895" y="1007745"/>
                  </a:lnTo>
                  <a:lnTo>
                    <a:pt x="262255" y="986790"/>
                  </a:lnTo>
                  <a:lnTo>
                    <a:pt x="224154" y="962025"/>
                  </a:lnTo>
                  <a:lnTo>
                    <a:pt x="188595" y="934720"/>
                  </a:lnTo>
                  <a:lnTo>
                    <a:pt x="154940" y="903605"/>
                  </a:lnTo>
                  <a:lnTo>
                    <a:pt x="124460" y="870585"/>
                  </a:lnTo>
                  <a:lnTo>
                    <a:pt x="97155" y="835025"/>
                  </a:lnTo>
                  <a:lnTo>
                    <a:pt x="72390" y="796925"/>
                  </a:lnTo>
                  <a:lnTo>
                    <a:pt x="51435" y="756285"/>
                  </a:lnTo>
                  <a:lnTo>
                    <a:pt x="33020" y="714375"/>
                  </a:lnTo>
                  <a:lnTo>
                    <a:pt x="19050" y="669925"/>
                  </a:lnTo>
                  <a:lnTo>
                    <a:pt x="8890" y="624840"/>
                  </a:lnTo>
                  <a:lnTo>
                    <a:pt x="2540" y="577850"/>
                  </a:lnTo>
                  <a:lnTo>
                    <a:pt x="0" y="529590"/>
                  </a:lnTo>
                  <a:close/>
                </a:path>
              </a:pathLst>
            </a:custGeom>
            <a:ln w="25400">
              <a:solidFill>
                <a:srgbClr val="FFFFFF"/>
              </a:solidFill>
            </a:ln>
          </p:spPr>
          <p:txBody>
            <a:bodyPr wrap="square" lIns="0" tIns="0" rIns="0" bIns="0" rtlCol="0"/>
            <a:lstStyle/>
            <a:p>
              <a:endParaRPr/>
            </a:p>
          </p:txBody>
        </p:sp>
        <p:sp>
          <p:nvSpPr>
            <p:cNvPr id="24" name="object 24"/>
            <p:cNvSpPr/>
            <p:nvPr/>
          </p:nvSpPr>
          <p:spPr>
            <a:xfrm>
              <a:off x="7115809" y="1614805"/>
              <a:ext cx="1224915" cy="3181985"/>
            </a:xfrm>
            <a:custGeom>
              <a:avLst/>
              <a:gdLst/>
              <a:ahLst/>
              <a:cxnLst/>
              <a:rect l="l" t="t" r="r" b="b"/>
              <a:pathLst>
                <a:path w="1224915" h="3181985">
                  <a:moveTo>
                    <a:pt x="1102359" y="0"/>
                  </a:moveTo>
                  <a:lnTo>
                    <a:pt x="122554" y="0"/>
                  </a:lnTo>
                  <a:lnTo>
                    <a:pt x="74929" y="9525"/>
                  </a:lnTo>
                  <a:lnTo>
                    <a:pt x="35559" y="35560"/>
                  </a:lnTo>
                  <a:lnTo>
                    <a:pt x="9524" y="74930"/>
                  </a:lnTo>
                  <a:lnTo>
                    <a:pt x="0" y="122555"/>
                  </a:lnTo>
                  <a:lnTo>
                    <a:pt x="0" y="3059430"/>
                  </a:lnTo>
                  <a:lnTo>
                    <a:pt x="9524" y="3107055"/>
                  </a:lnTo>
                  <a:lnTo>
                    <a:pt x="35559" y="3145790"/>
                  </a:lnTo>
                  <a:lnTo>
                    <a:pt x="74929" y="3172460"/>
                  </a:lnTo>
                  <a:lnTo>
                    <a:pt x="122554" y="3181985"/>
                  </a:lnTo>
                  <a:lnTo>
                    <a:pt x="1102359" y="3181985"/>
                  </a:lnTo>
                  <a:lnTo>
                    <a:pt x="1150619" y="3172460"/>
                  </a:lnTo>
                  <a:lnTo>
                    <a:pt x="1189354" y="3145790"/>
                  </a:lnTo>
                  <a:lnTo>
                    <a:pt x="1215389" y="3107055"/>
                  </a:lnTo>
                  <a:lnTo>
                    <a:pt x="1224914" y="3059430"/>
                  </a:lnTo>
                  <a:lnTo>
                    <a:pt x="1224914" y="122555"/>
                  </a:lnTo>
                  <a:lnTo>
                    <a:pt x="1215389" y="74930"/>
                  </a:lnTo>
                  <a:lnTo>
                    <a:pt x="1189354" y="35560"/>
                  </a:lnTo>
                  <a:lnTo>
                    <a:pt x="1150619" y="9525"/>
                  </a:lnTo>
                  <a:lnTo>
                    <a:pt x="1102359" y="0"/>
                  </a:lnTo>
                  <a:close/>
                </a:path>
              </a:pathLst>
            </a:custGeom>
            <a:solidFill>
              <a:srgbClr val="002986"/>
            </a:solidFill>
          </p:spPr>
          <p:txBody>
            <a:bodyPr wrap="square" lIns="0" tIns="0" rIns="0" bIns="0" rtlCol="0"/>
            <a:lstStyle/>
            <a:p>
              <a:endParaRPr/>
            </a:p>
          </p:txBody>
        </p:sp>
        <p:sp>
          <p:nvSpPr>
            <p:cNvPr id="25" name="object 25"/>
            <p:cNvSpPr/>
            <p:nvPr/>
          </p:nvSpPr>
          <p:spPr>
            <a:xfrm>
              <a:off x="7115809" y="1614805"/>
              <a:ext cx="1224915" cy="3181985"/>
            </a:xfrm>
            <a:custGeom>
              <a:avLst/>
              <a:gdLst/>
              <a:ahLst/>
              <a:cxnLst/>
              <a:rect l="l" t="t" r="r" b="b"/>
              <a:pathLst>
                <a:path w="1224915" h="3181985">
                  <a:moveTo>
                    <a:pt x="0" y="122554"/>
                  </a:moveTo>
                  <a:lnTo>
                    <a:pt x="9525" y="74929"/>
                  </a:lnTo>
                  <a:lnTo>
                    <a:pt x="35560" y="35559"/>
                  </a:lnTo>
                  <a:lnTo>
                    <a:pt x="74930" y="9524"/>
                  </a:lnTo>
                  <a:lnTo>
                    <a:pt x="122555" y="0"/>
                  </a:lnTo>
                  <a:lnTo>
                    <a:pt x="1102360" y="0"/>
                  </a:lnTo>
                  <a:lnTo>
                    <a:pt x="1150620" y="9524"/>
                  </a:lnTo>
                  <a:lnTo>
                    <a:pt x="1189355" y="35559"/>
                  </a:lnTo>
                  <a:lnTo>
                    <a:pt x="1215390" y="74929"/>
                  </a:lnTo>
                  <a:lnTo>
                    <a:pt x="1224915" y="122554"/>
                  </a:lnTo>
                  <a:lnTo>
                    <a:pt x="1224915" y="3059429"/>
                  </a:lnTo>
                  <a:lnTo>
                    <a:pt x="1215390" y="3107054"/>
                  </a:lnTo>
                  <a:lnTo>
                    <a:pt x="1189355" y="3145790"/>
                  </a:lnTo>
                  <a:lnTo>
                    <a:pt x="1150620" y="3172460"/>
                  </a:lnTo>
                  <a:lnTo>
                    <a:pt x="1102360" y="3181985"/>
                  </a:lnTo>
                  <a:lnTo>
                    <a:pt x="122555" y="3181985"/>
                  </a:lnTo>
                  <a:lnTo>
                    <a:pt x="74930" y="3172460"/>
                  </a:lnTo>
                  <a:lnTo>
                    <a:pt x="35560" y="3145790"/>
                  </a:lnTo>
                  <a:lnTo>
                    <a:pt x="9525" y="3107054"/>
                  </a:lnTo>
                  <a:lnTo>
                    <a:pt x="0" y="3059429"/>
                  </a:lnTo>
                  <a:lnTo>
                    <a:pt x="0" y="122554"/>
                  </a:lnTo>
                  <a:close/>
                </a:path>
              </a:pathLst>
            </a:custGeom>
            <a:ln w="25400">
              <a:solidFill>
                <a:srgbClr val="FFFFFF"/>
              </a:solidFill>
            </a:ln>
          </p:spPr>
          <p:txBody>
            <a:bodyPr wrap="square" lIns="0" tIns="0" rIns="0" bIns="0" rtlCol="0"/>
            <a:lstStyle/>
            <a:p>
              <a:endParaRPr/>
            </a:p>
          </p:txBody>
        </p:sp>
        <p:pic>
          <p:nvPicPr>
            <p:cNvPr id="26" name="object 26"/>
            <p:cNvPicPr/>
            <p:nvPr/>
          </p:nvPicPr>
          <p:blipFill>
            <a:blip r:embed="rId8" cstate="print"/>
            <a:stretch>
              <a:fillRect/>
            </a:stretch>
          </p:blipFill>
          <p:spPr>
            <a:xfrm>
              <a:off x="7199630" y="1805304"/>
              <a:ext cx="1059179" cy="1059180"/>
            </a:xfrm>
            <a:prstGeom prst="rect">
              <a:avLst/>
            </a:prstGeom>
          </p:spPr>
        </p:pic>
        <p:sp>
          <p:nvSpPr>
            <p:cNvPr id="27" name="object 27"/>
            <p:cNvSpPr/>
            <p:nvPr/>
          </p:nvSpPr>
          <p:spPr>
            <a:xfrm>
              <a:off x="7199630" y="1805304"/>
              <a:ext cx="1059180" cy="1059180"/>
            </a:xfrm>
            <a:custGeom>
              <a:avLst/>
              <a:gdLst/>
              <a:ahLst/>
              <a:cxnLst/>
              <a:rect l="l" t="t" r="r" b="b"/>
              <a:pathLst>
                <a:path w="1059179" h="1059180">
                  <a:moveTo>
                    <a:pt x="0" y="529590"/>
                  </a:moveTo>
                  <a:lnTo>
                    <a:pt x="1905" y="481330"/>
                  </a:lnTo>
                  <a:lnTo>
                    <a:pt x="8255" y="434340"/>
                  </a:lnTo>
                  <a:lnTo>
                    <a:pt x="19050" y="388620"/>
                  </a:lnTo>
                  <a:lnTo>
                    <a:pt x="33020" y="344805"/>
                  </a:lnTo>
                  <a:lnTo>
                    <a:pt x="50800" y="302260"/>
                  </a:lnTo>
                  <a:lnTo>
                    <a:pt x="72390" y="262255"/>
                  </a:lnTo>
                  <a:lnTo>
                    <a:pt x="96520" y="224155"/>
                  </a:lnTo>
                  <a:lnTo>
                    <a:pt x="124460" y="187960"/>
                  </a:lnTo>
                  <a:lnTo>
                    <a:pt x="154940" y="154940"/>
                  </a:lnTo>
                  <a:lnTo>
                    <a:pt x="187960" y="124460"/>
                  </a:lnTo>
                  <a:lnTo>
                    <a:pt x="224154" y="96520"/>
                  </a:lnTo>
                  <a:lnTo>
                    <a:pt x="262255" y="72390"/>
                  </a:lnTo>
                  <a:lnTo>
                    <a:pt x="302260" y="50800"/>
                  </a:lnTo>
                  <a:lnTo>
                    <a:pt x="344805" y="33020"/>
                  </a:lnTo>
                  <a:lnTo>
                    <a:pt x="388620" y="18415"/>
                  </a:lnTo>
                  <a:lnTo>
                    <a:pt x="434340" y="8255"/>
                  </a:lnTo>
                  <a:lnTo>
                    <a:pt x="481330" y="1905"/>
                  </a:lnTo>
                  <a:lnTo>
                    <a:pt x="529590" y="0"/>
                  </a:lnTo>
                  <a:lnTo>
                    <a:pt x="577850" y="1905"/>
                  </a:lnTo>
                  <a:lnTo>
                    <a:pt x="624840" y="8255"/>
                  </a:lnTo>
                  <a:lnTo>
                    <a:pt x="670560" y="18415"/>
                  </a:lnTo>
                  <a:lnTo>
                    <a:pt x="714375" y="33020"/>
                  </a:lnTo>
                  <a:lnTo>
                    <a:pt x="756285" y="50800"/>
                  </a:lnTo>
                  <a:lnTo>
                    <a:pt x="796925" y="72390"/>
                  </a:lnTo>
                  <a:lnTo>
                    <a:pt x="835025" y="96520"/>
                  </a:lnTo>
                  <a:lnTo>
                    <a:pt x="870585" y="124460"/>
                  </a:lnTo>
                  <a:lnTo>
                    <a:pt x="904240" y="154940"/>
                  </a:lnTo>
                  <a:lnTo>
                    <a:pt x="934719" y="187960"/>
                  </a:lnTo>
                  <a:lnTo>
                    <a:pt x="962025" y="224155"/>
                  </a:lnTo>
                  <a:lnTo>
                    <a:pt x="986790" y="262255"/>
                  </a:lnTo>
                  <a:lnTo>
                    <a:pt x="1007744" y="302260"/>
                  </a:lnTo>
                  <a:lnTo>
                    <a:pt x="1026160" y="344805"/>
                  </a:lnTo>
                  <a:lnTo>
                    <a:pt x="1040130" y="388620"/>
                  </a:lnTo>
                  <a:lnTo>
                    <a:pt x="1050290" y="434340"/>
                  </a:lnTo>
                  <a:lnTo>
                    <a:pt x="1056640" y="481330"/>
                  </a:lnTo>
                  <a:lnTo>
                    <a:pt x="1059180" y="529590"/>
                  </a:lnTo>
                  <a:lnTo>
                    <a:pt x="1056640" y="577850"/>
                  </a:lnTo>
                  <a:lnTo>
                    <a:pt x="1050290" y="624840"/>
                  </a:lnTo>
                  <a:lnTo>
                    <a:pt x="1040130" y="669925"/>
                  </a:lnTo>
                  <a:lnTo>
                    <a:pt x="1026160" y="714375"/>
                  </a:lnTo>
                  <a:lnTo>
                    <a:pt x="1007744" y="756285"/>
                  </a:lnTo>
                  <a:lnTo>
                    <a:pt x="986790" y="796925"/>
                  </a:lnTo>
                  <a:lnTo>
                    <a:pt x="962025" y="835025"/>
                  </a:lnTo>
                  <a:lnTo>
                    <a:pt x="934719" y="870585"/>
                  </a:lnTo>
                  <a:lnTo>
                    <a:pt x="904240" y="903605"/>
                  </a:lnTo>
                  <a:lnTo>
                    <a:pt x="870585" y="934720"/>
                  </a:lnTo>
                  <a:lnTo>
                    <a:pt x="835025" y="962025"/>
                  </a:lnTo>
                  <a:lnTo>
                    <a:pt x="796925" y="986790"/>
                  </a:lnTo>
                  <a:lnTo>
                    <a:pt x="756285" y="1007745"/>
                  </a:lnTo>
                  <a:lnTo>
                    <a:pt x="714375" y="1026160"/>
                  </a:lnTo>
                  <a:lnTo>
                    <a:pt x="670560" y="1040130"/>
                  </a:lnTo>
                  <a:lnTo>
                    <a:pt x="624840" y="1050290"/>
                  </a:lnTo>
                  <a:lnTo>
                    <a:pt x="577850" y="1056640"/>
                  </a:lnTo>
                  <a:lnTo>
                    <a:pt x="529590" y="1059180"/>
                  </a:lnTo>
                  <a:lnTo>
                    <a:pt x="481330" y="1056640"/>
                  </a:lnTo>
                  <a:lnTo>
                    <a:pt x="434340" y="1050290"/>
                  </a:lnTo>
                  <a:lnTo>
                    <a:pt x="388620" y="1040130"/>
                  </a:lnTo>
                  <a:lnTo>
                    <a:pt x="344805" y="1026160"/>
                  </a:lnTo>
                  <a:lnTo>
                    <a:pt x="302260" y="1007745"/>
                  </a:lnTo>
                  <a:lnTo>
                    <a:pt x="262255" y="986790"/>
                  </a:lnTo>
                  <a:lnTo>
                    <a:pt x="224154" y="962025"/>
                  </a:lnTo>
                  <a:lnTo>
                    <a:pt x="187960" y="934720"/>
                  </a:lnTo>
                  <a:lnTo>
                    <a:pt x="154940" y="903605"/>
                  </a:lnTo>
                  <a:lnTo>
                    <a:pt x="124460" y="870585"/>
                  </a:lnTo>
                  <a:lnTo>
                    <a:pt x="96520" y="835025"/>
                  </a:lnTo>
                  <a:lnTo>
                    <a:pt x="72390" y="796925"/>
                  </a:lnTo>
                  <a:lnTo>
                    <a:pt x="50800" y="756285"/>
                  </a:lnTo>
                  <a:lnTo>
                    <a:pt x="33020" y="714375"/>
                  </a:lnTo>
                  <a:lnTo>
                    <a:pt x="19050" y="669925"/>
                  </a:lnTo>
                  <a:lnTo>
                    <a:pt x="8255" y="624840"/>
                  </a:lnTo>
                  <a:lnTo>
                    <a:pt x="1905" y="577850"/>
                  </a:lnTo>
                  <a:lnTo>
                    <a:pt x="0" y="529590"/>
                  </a:lnTo>
                  <a:close/>
                </a:path>
              </a:pathLst>
            </a:custGeom>
            <a:ln w="25400">
              <a:solidFill>
                <a:srgbClr val="FFFFFF"/>
              </a:solidFill>
            </a:ln>
          </p:spPr>
          <p:txBody>
            <a:bodyPr wrap="square" lIns="0" tIns="0" rIns="0" bIns="0" rtlCol="0"/>
            <a:lstStyle/>
            <a:p>
              <a:endParaRPr/>
            </a:p>
          </p:txBody>
        </p:sp>
        <p:sp>
          <p:nvSpPr>
            <p:cNvPr id="28" name="object 28"/>
            <p:cNvSpPr/>
            <p:nvPr/>
          </p:nvSpPr>
          <p:spPr>
            <a:xfrm>
              <a:off x="1084263" y="4272089"/>
              <a:ext cx="6937375" cy="476884"/>
            </a:xfrm>
            <a:custGeom>
              <a:avLst/>
              <a:gdLst/>
              <a:ahLst/>
              <a:cxnLst/>
              <a:rect l="l" t="t" r="r" b="b"/>
              <a:pathLst>
                <a:path w="6937375" h="476885">
                  <a:moveTo>
                    <a:pt x="6698615" y="0"/>
                  </a:moveTo>
                  <a:lnTo>
                    <a:pt x="6698615" y="118744"/>
                  </a:lnTo>
                  <a:lnTo>
                    <a:pt x="238125" y="118744"/>
                  </a:lnTo>
                  <a:lnTo>
                    <a:pt x="238125" y="0"/>
                  </a:lnTo>
                  <a:lnTo>
                    <a:pt x="0" y="238124"/>
                  </a:lnTo>
                  <a:lnTo>
                    <a:pt x="238125" y="476884"/>
                  </a:lnTo>
                  <a:lnTo>
                    <a:pt x="238125" y="357504"/>
                  </a:lnTo>
                  <a:lnTo>
                    <a:pt x="6698615" y="357504"/>
                  </a:lnTo>
                  <a:lnTo>
                    <a:pt x="6698615" y="476884"/>
                  </a:lnTo>
                  <a:lnTo>
                    <a:pt x="6937375" y="238124"/>
                  </a:lnTo>
                  <a:lnTo>
                    <a:pt x="6698615" y="0"/>
                  </a:lnTo>
                  <a:close/>
                </a:path>
              </a:pathLst>
            </a:custGeom>
            <a:solidFill>
              <a:srgbClr val="F6C592"/>
            </a:solidFill>
          </p:spPr>
          <p:txBody>
            <a:bodyPr wrap="square" lIns="0" tIns="0" rIns="0" bIns="0" rtlCol="0"/>
            <a:lstStyle/>
            <a:p>
              <a:endParaRPr/>
            </a:p>
          </p:txBody>
        </p:sp>
        <p:sp>
          <p:nvSpPr>
            <p:cNvPr id="29" name="object 29"/>
            <p:cNvSpPr/>
            <p:nvPr/>
          </p:nvSpPr>
          <p:spPr>
            <a:xfrm>
              <a:off x="1082089" y="4285375"/>
              <a:ext cx="6937375" cy="476884"/>
            </a:xfrm>
            <a:custGeom>
              <a:avLst/>
              <a:gdLst/>
              <a:ahLst/>
              <a:cxnLst/>
              <a:rect l="l" t="t" r="r" b="b"/>
              <a:pathLst>
                <a:path w="6937375" h="476885">
                  <a:moveTo>
                    <a:pt x="0" y="238124"/>
                  </a:moveTo>
                  <a:lnTo>
                    <a:pt x="238125" y="0"/>
                  </a:lnTo>
                  <a:lnTo>
                    <a:pt x="238125" y="118744"/>
                  </a:lnTo>
                  <a:lnTo>
                    <a:pt x="6698615" y="118744"/>
                  </a:lnTo>
                  <a:lnTo>
                    <a:pt x="6698615" y="0"/>
                  </a:lnTo>
                  <a:lnTo>
                    <a:pt x="6937375" y="238124"/>
                  </a:lnTo>
                  <a:lnTo>
                    <a:pt x="6698615" y="476884"/>
                  </a:lnTo>
                  <a:lnTo>
                    <a:pt x="6698615" y="357504"/>
                  </a:lnTo>
                  <a:lnTo>
                    <a:pt x="238125" y="357504"/>
                  </a:lnTo>
                  <a:lnTo>
                    <a:pt x="238125" y="476884"/>
                  </a:lnTo>
                  <a:lnTo>
                    <a:pt x="0" y="238124"/>
                  </a:lnTo>
                  <a:close/>
                </a:path>
              </a:pathLst>
            </a:custGeom>
            <a:ln w="25400">
              <a:solidFill>
                <a:srgbClr val="FFFFFF"/>
              </a:solidFill>
            </a:ln>
          </p:spPr>
          <p:txBody>
            <a:bodyPr wrap="square" lIns="0" tIns="0" rIns="0" bIns="0" rtlCol="0"/>
            <a:lstStyle/>
            <a:p>
              <a:endParaRPr/>
            </a:p>
          </p:txBody>
        </p:sp>
      </p:grpSp>
      <p:sp>
        <p:nvSpPr>
          <p:cNvPr id="30" name="object 30"/>
          <p:cNvSpPr txBox="1">
            <a:spLocks noGrp="1"/>
          </p:cNvSpPr>
          <p:nvPr>
            <p:ph type="title"/>
          </p:nvPr>
        </p:nvSpPr>
        <p:spPr>
          <a:xfrm>
            <a:off x="1799335" y="706120"/>
            <a:ext cx="5862320" cy="299720"/>
          </a:xfrm>
          <a:prstGeom prst="rect">
            <a:avLst/>
          </a:prstGeom>
        </p:spPr>
        <p:txBody>
          <a:bodyPr vert="horz" wrap="square" lIns="0" tIns="12700" rIns="0" bIns="0" rtlCol="0">
            <a:spAutoFit/>
          </a:bodyPr>
          <a:lstStyle/>
          <a:p>
            <a:pPr marL="12700">
              <a:lnSpc>
                <a:spcPct val="100000"/>
              </a:lnSpc>
              <a:spcBef>
                <a:spcPts val="100"/>
              </a:spcBef>
            </a:pPr>
            <a:r>
              <a:rPr spc="-5" dirty="0"/>
              <a:t>WARUM</a:t>
            </a:r>
            <a:r>
              <a:rPr spc="-15" dirty="0"/>
              <a:t> </a:t>
            </a:r>
            <a:r>
              <a:rPr dirty="0"/>
              <a:t>IST</a:t>
            </a:r>
            <a:r>
              <a:rPr spc="-5" dirty="0"/>
              <a:t> DIE</a:t>
            </a:r>
            <a:r>
              <a:rPr spc="-20" dirty="0"/>
              <a:t> </a:t>
            </a:r>
            <a:r>
              <a:rPr dirty="0"/>
              <a:t>ÜBERPRÜFUNG</a:t>
            </a:r>
            <a:r>
              <a:rPr spc="-5" dirty="0"/>
              <a:t> </a:t>
            </a:r>
            <a:r>
              <a:rPr dirty="0"/>
              <a:t>SOZIALER</a:t>
            </a:r>
            <a:r>
              <a:rPr spc="-10" dirty="0"/>
              <a:t> </a:t>
            </a:r>
            <a:r>
              <a:rPr spc="-5" dirty="0"/>
              <a:t>MEDIEN </a:t>
            </a:r>
            <a:r>
              <a:rPr spc="-15" dirty="0"/>
              <a:t>WICHTIG?</a:t>
            </a:r>
          </a:p>
        </p:txBody>
      </p:sp>
      <p:sp>
        <p:nvSpPr>
          <p:cNvPr id="31" name="object 31"/>
          <p:cNvSpPr txBox="1"/>
          <p:nvPr/>
        </p:nvSpPr>
        <p:spPr>
          <a:xfrm>
            <a:off x="801471" y="3102747"/>
            <a:ext cx="1206581" cy="922817"/>
          </a:xfrm>
          <a:prstGeom prst="rect">
            <a:avLst/>
          </a:prstGeom>
        </p:spPr>
        <p:txBody>
          <a:bodyPr vert="horz" wrap="square" lIns="0" tIns="38735" rIns="0" bIns="0" rtlCol="0">
            <a:spAutoFit/>
          </a:bodyPr>
          <a:lstStyle/>
          <a:p>
            <a:pPr marL="12065" marR="5080" indent="-1270" algn="ctr">
              <a:lnSpc>
                <a:spcPct val="86900"/>
              </a:lnSpc>
              <a:spcBef>
                <a:spcPts val="305"/>
              </a:spcBef>
            </a:pPr>
            <a:r>
              <a:rPr lang="de-DE" sz="1100" spc="-15" dirty="0">
                <a:solidFill>
                  <a:srgbClr val="FFFFFF"/>
                </a:solidFill>
                <a:latin typeface="Arial MT"/>
                <a:cs typeface="Arial MT"/>
              </a:rPr>
              <a:t>Verhindert, dass Kinder Privatsphäre- und Sicherheits-gefahren ausgesetzt werden </a:t>
            </a:r>
            <a:endParaRPr sz="1100" dirty="0">
              <a:latin typeface="Arial MT"/>
              <a:cs typeface="Arial MT"/>
            </a:endParaRPr>
          </a:p>
        </p:txBody>
      </p:sp>
      <p:sp>
        <p:nvSpPr>
          <p:cNvPr id="32" name="object 32"/>
          <p:cNvSpPr txBox="1"/>
          <p:nvPr/>
        </p:nvSpPr>
        <p:spPr>
          <a:xfrm>
            <a:off x="2184858" y="3262754"/>
            <a:ext cx="1076198" cy="516873"/>
          </a:xfrm>
          <a:prstGeom prst="rect">
            <a:avLst/>
          </a:prstGeom>
        </p:spPr>
        <p:txBody>
          <a:bodyPr vert="horz" wrap="square" lIns="0" tIns="40005" rIns="0" bIns="0" rtlCol="0">
            <a:spAutoFit/>
          </a:bodyPr>
          <a:lstStyle/>
          <a:p>
            <a:pPr marL="12700" marR="5080" indent="-1905" algn="ctr">
              <a:lnSpc>
                <a:spcPct val="86200"/>
              </a:lnSpc>
              <a:spcBef>
                <a:spcPts val="315"/>
              </a:spcBef>
            </a:pPr>
            <a:r>
              <a:rPr sz="1200" spc="-5" dirty="0" err="1">
                <a:solidFill>
                  <a:srgbClr val="FFFFFF"/>
                </a:solidFill>
                <a:latin typeface="Arial MT"/>
                <a:cs typeface="Arial MT"/>
              </a:rPr>
              <a:t>Verringert</a:t>
            </a:r>
            <a:r>
              <a:rPr sz="1200" dirty="0">
                <a:solidFill>
                  <a:srgbClr val="FFFFFF"/>
                </a:solidFill>
                <a:latin typeface="Arial MT"/>
                <a:cs typeface="Arial MT"/>
              </a:rPr>
              <a:t> </a:t>
            </a:r>
            <a:r>
              <a:rPr sz="1200" spc="-5" dirty="0">
                <a:solidFill>
                  <a:srgbClr val="FFFFFF"/>
                </a:solidFill>
                <a:latin typeface="Arial MT"/>
                <a:cs typeface="Arial MT"/>
              </a:rPr>
              <a:t>das </a:t>
            </a:r>
            <a:r>
              <a:rPr sz="1200" spc="-5" dirty="0" err="1">
                <a:solidFill>
                  <a:srgbClr val="FFFFFF"/>
                </a:solidFill>
                <a:latin typeface="Arial MT"/>
                <a:cs typeface="Arial MT"/>
              </a:rPr>
              <a:t>Risiko</a:t>
            </a:r>
            <a:r>
              <a:rPr sz="1200" spc="-5" dirty="0">
                <a:solidFill>
                  <a:srgbClr val="FFFFFF"/>
                </a:solidFill>
                <a:latin typeface="Arial MT"/>
                <a:cs typeface="Arial MT"/>
              </a:rPr>
              <a:t> </a:t>
            </a:r>
            <a:r>
              <a:rPr sz="1200" dirty="0">
                <a:solidFill>
                  <a:srgbClr val="FFFFFF"/>
                </a:solidFill>
                <a:latin typeface="Arial MT"/>
                <a:cs typeface="Arial MT"/>
              </a:rPr>
              <a:t>von </a:t>
            </a:r>
            <a:r>
              <a:rPr sz="1200" spc="5" dirty="0">
                <a:solidFill>
                  <a:srgbClr val="FFFFFF"/>
                </a:solidFill>
                <a:latin typeface="Arial MT"/>
                <a:cs typeface="Arial MT"/>
              </a:rPr>
              <a:t> </a:t>
            </a:r>
            <a:r>
              <a:rPr sz="1200" spc="-15" dirty="0" err="1">
                <a:solidFill>
                  <a:srgbClr val="FFFFFF"/>
                </a:solidFill>
                <a:latin typeface="Arial MT"/>
                <a:cs typeface="Arial MT"/>
              </a:rPr>
              <a:t>C</a:t>
            </a:r>
            <a:r>
              <a:rPr sz="1200" spc="-10" dirty="0" err="1">
                <a:solidFill>
                  <a:srgbClr val="FFFFFF"/>
                </a:solidFill>
                <a:latin typeface="Arial MT"/>
                <a:cs typeface="Arial MT"/>
              </a:rPr>
              <a:t>y</a:t>
            </a:r>
            <a:r>
              <a:rPr sz="1200" spc="-15" dirty="0" err="1">
                <a:solidFill>
                  <a:srgbClr val="FFFFFF"/>
                </a:solidFill>
                <a:latin typeface="Arial MT"/>
                <a:cs typeface="Arial MT"/>
              </a:rPr>
              <a:t>bermo</a:t>
            </a:r>
            <a:r>
              <a:rPr sz="1200" spc="-20" dirty="0" err="1">
                <a:solidFill>
                  <a:srgbClr val="FFFFFF"/>
                </a:solidFill>
                <a:latin typeface="Arial MT"/>
                <a:cs typeface="Arial MT"/>
              </a:rPr>
              <a:t>b</a:t>
            </a:r>
            <a:r>
              <a:rPr sz="1200" spc="-15" dirty="0" err="1">
                <a:solidFill>
                  <a:srgbClr val="FFFFFF"/>
                </a:solidFill>
                <a:latin typeface="Arial MT"/>
                <a:cs typeface="Arial MT"/>
              </a:rPr>
              <a:t>b</a:t>
            </a:r>
            <a:r>
              <a:rPr sz="1200" dirty="0" err="1">
                <a:solidFill>
                  <a:srgbClr val="FFFFFF"/>
                </a:solidFill>
                <a:latin typeface="Arial MT"/>
                <a:cs typeface="Arial MT"/>
              </a:rPr>
              <a:t>i</a:t>
            </a:r>
            <a:r>
              <a:rPr sz="1200" spc="-15" dirty="0" err="1">
                <a:solidFill>
                  <a:srgbClr val="FFFFFF"/>
                </a:solidFill>
                <a:latin typeface="Arial MT"/>
                <a:cs typeface="Arial MT"/>
              </a:rPr>
              <a:t>ng</a:t>
            </a:r>
            <a:endParaRPr sz="1200" dirty="0">
              <a:latin typeface="Arial MT"/>
              <a:cs typeface="Arial MT"/>
            </a:endParaRPr>
          </a:p>
        </p:txBody>
      </p:sp>
      <p:sp>
        <p:nvSpPr>
          <p:cNvPr id="33" name="object 33"/>
          <p:cNvSpPr txBox="1"/>
          <p:nvPr/>
        </p:nvSpPr>
        <p:spPr>
          <a:xfrm>
            <a:off x="3382012" y="3164416"/>
            <a:ext cx="1088388" cy="993349"/>
          </a:xfrm>
          <a:prstGeom prst="rect">
            <a:avLst/>
          </a:prstGeom>
        </p:spPr>
        <p:txBody>
          <a:bodyPr vert="horz" wrap="square" lIns="0" tIns="40005" rIns="0" bIns="0" rtlCol="0">
            <a:spAutoFit/>
          </a:bodyPr>
          <a:lstStyle/>
          <a:p>
            <a:pPr marL="12700" marR="5080" indent="-1905" algn="ctr">
              <a:lnSpc>
                <a:spcPct val="86300"/>
              </a:lnSpc>
              <a:spcBef>
                <a:spcPts val="315"/>
              </a:spcBef>
            </a:pPr>
            <a:r>
              <a:rPr sz="1200" spc="-5" dirty="0" err="1">
                <a:solidFill>
                  <a:srgbClr val="FFFFFF"/>
                </a:solidFill>
                <a:latin typeface="Arial MT"/>
                <a:cs typeface="Arial MT"/>
              </a:rPr>
              <a:t>Reduziert</a:t>
            </a:r>
            <a:r>
              <a:rPr sz="1200" dirty="0">
                <a:solidFill>
                  <a:srgbClr val="FFFFFF"/>
                </a:solidFill>
                <a:latin typeface="Arial MT"/>
                <a:cs typeface="Arial MT"/>
              </a:rPr>
              <a:t> </a:t>
            </a:r>
            <a:r>
              <a:rPr sz="1200" spc="-5" dirty="0">
                <a:solidFill>
                  <a:srgbClr val="FFFFFF"/>
                </a:solidFill>
                <a:latin typeface="Arial MT"/>
                <a:cs typeface="Arial MT"/>
              </a:rPr>
              <a:t>die </a:t>
            </a:r>
            <a:r>
              <a:rPr sz="1200" spc="-15" dirty="0" err="1">
                <a:solidFill>
                  <a:srgbClr val="FFFFFF"/>
                </a:solidFill>
                <a:latin typeface="Arial MT"/>
                <a:cs typeface="Arial MT"/>
              </a:rPr>
              <a:t>mit</a:t>
            </a:r>
            <a:r>
              <a:rPr sz="1200" spc="-15" dirty="0">
                <a:solidFill>
                  <a:srgbClr val="FFFFFF"/>
                </a:solidFill>
                <a:latin typeface="Arial MT"/>
                <a:cs typeface="Arial MT"/>
              </a:rPr>
              <a:t> </a:t>
            </a:r>
            <a:r>
              <a:rPr sz="1200" spc="-15" dirty="0" err="1">
                <a:solidFill>
                  <a:srgbClr val="FFFFFF"/>
                </a:solidFill>
                <a:latin typeface="Arial MT"/>
                <a:cs typeface="Arial MT"/>
              </a:rPr>
              <a:t>unangemess</a:t>
            </a:r>
            <a:r>
              <a:rPr lang="de-AT" sz="1200" spc="-15" dirty="0">
                <a:solidFill>
                  <a:srgbClr val="FFFFFF"/>
                </a:solidFill>
                <a:latin typeface="Arial MT"/>
                <a:cs typeface="Arial MT"/>
              </a:rPr>
              <a:t>-</a:t>
            </a:r>
            <a:r>
              <a:rPr sz="1200" spc="-15" dirty="0" err="1">
                <a:solidFill>
                  <a:srgbClr val="FFFFFF"/>
                </a:solidFill>
                <a:latin typeface="Arial MT"/>
                <a:cs typeface="Arial MT"/>
              </a:rPr>
              <a:t>enen</a:t>
            </a:r>
            <a:r>
              <a:rPr sz="1200" spc="-10" dirty="0">
                <a:solidFill>
                  <a:srgbClr val="FFFFFF"/>
                </a:solidFill>
                <a:latin typeface="Arial MT"/>
                <a:cs typeface="Arial MT"/>
              </a:rPr>
              <a:t> </a:t>
            </a:r>
            <a:r>
              <a:rPr sz="1200" spc="-15" dirty="0">
                <a:solidFill>
                  <a:srgbClr val="FFFFFF"/>
                </a:solidFill>
                <a:latin typeface="Arial MT"/>
                <a:cs typeface="Arial MT"/>
              </a:rPr>
              <a:t>Inhalten </a:t>
            </a:r>
            <a:r>
              <a:rPr sz="1200" spc="-10" dirty="0">
                <a:solidFill>
                  <a:srgbClr val="FFFFFF"/>
                </a:solidFill>
                <a:latin typeface="Arial MT"/>
                <a:cs typeface="Arial MT"/>
              </a:rPr>
              <a:t> v</a:t>
            </a:r>
            <a:r>
              <a:rPr sz="1200" spc="-15" dirty="0">
                <a:solidFill>
                  <a:srgbClr val="FFFFFF"/>
                </a:solidFill>
                <a:latin typeface="Arial MT"/>
                <a:cs typeface="Arial MT"/>
              </a:rPr>
              <a:t>erbunde</a:t>
            </a:r>
            <a:r>
              <a:rPr sz="1200" spc="-20" dirty="0">
                <a:solidFill>
                  <a:srgbClr val="FFFFFF"/>
                </a:solidFill>
                <a:latin typeface="Arial MT"/>
                <a:cs typeface="Arial MT"/>
              </a:rPr>
              <a:t>n</a:t>
            </a:r>
            <a:r>
              <a:rPr sz="1200" spc="-15" dirty="0">
                <a:solidFill>
                  <a:srgbClr val="FFFFFF"/>
                </a:solidFill>
                <a:latin typeface="Arial MT"/>
                <a:cs typeface="Arial MT"/>
              </a:rPr>
              <a:t>e</a:t>
            </a:r>
            <a:r>
              <a:rPr sz="1200" dirty="0">
                <a:solidFill>
                  <a:srgbClr val="FFFFFF"/>
                </a:solidFill>
                <a:latin typeface="Arial MT"/>
                <a:cs typeface="Arial MT"/>
              </a:rPr>
              <a:t>n  </a:t>
            </a:r>
            <a:r>
              <a:rPr sz="1200" spc="-15" dirty="0">
                <a:solidFill>
                  <a:srgbClr val="FFFFFF"/>
                </a:solidFill>
                <a:latin typeface="Arial MT"/>
                <a:cs typeface="Arial MT"/>
              </a:rPr>
              <a:t>Risiken</a:t>
            </a:r>
            <a:endParaRPr sz="1200" dirty="0">
              <a:latin typeface="Arial MT"/>
              <a:cs typeface="Arial MT"/>
            </a:endParaRPr>
          </a:p>
        </p:txBody>
      </p:sp>
      <p:sp>
        <p:nvSpPr>
          <p:cNvPr id="34" name="object 34"/>
          <p:cNvSpPr txBox="1"/>
          <p:nvPr/>
        </p:nvSpPr>
        <p:spPr>
          <a:xfrm>
            <a:off x="4774438" y="3226307"/>
            <a:ext cx="862330" cy="675698"/>
          </a:xfrm>
          <a:prstGeom prst="rect">
            <a:avLst/>
          </a:prstGeom>
        </p:spPr>
        <p:txBody>
          <a:bodyPr vert="horz" wrap="square" lIns="0" tIns="40005" rIns="0" bIns="0" rtlCol="0">
            <a:spAutoFit/>
          </a:bodyPr>
          <a:lstStyle/>
          <a:p>
            <a:pPr marL="12700" marR="5080" indent="34925" algn="ctr">
              <a:lnSpc>
                <a:spcPct val="86300"/>
              </a:lnSpc>
              <a:spcBef>
                <a:spcPts val="315"/>
              </a:spcBef>
            </a:pPr>
            <a:r>
              <a:rPr sz="1200" spc="-5" dirty="0" err="1">
                <a:solidFill>
                  <a:srgbClr val="FFFFFF"/>
                </a:solidFill>
                <a:latin typeface="Arial MT"/>
                <a:cs typeface="Arial MT"/>
              </a:rPr>
              <a:t>Verhindert</a:t>
            </a:r>
            <a:r>
              <a:rPr sz="1200" spc="-5" dirty="0">
                <a:solidFill>
                  <a:srgbClr val="FFFFFF"/>
                </a:solidFill>
                <a:latin typeface="Arial MT"/>
                <a:cs typeface="Arial MT"/>
              </a:rPr>
              <a:t> </a:t>
            </a:r>
            <a:r>
              <a:rPr sz="1200" spc="-350" dirty="0">
                <a:solidFill>
                  <a:srgbClr val="FFFFFF"/>
                </a:solidFill>
                <a:latin typeface="Arial MT"/>
                <a:cs typeface="Arial MT"/>
              </a:rPr>
              <a:t> </a:t>
            </a:r>
            <a:r>
              <a:rPr sz="1200" spc="-5" dirty="0">
                <a:solidFill>
                  <a:srgbClr val="FFFFFF"/>
                </a:solidFill>
                <a:latin typeface="Arial MT"/>
                <a:cs typeface="Arial MT"/>
              </a:rPr>
              <a:t>die</a:t>
            </a:r>
            <a:r>
              <a:rPr lang="de-AT" sz="1200" spc="-5" dirty="0">
                <a:solidFill>
                  <a:srgbClr val="FFFFFF"/>
                </a:solidFill>
                <a:latin typeface="Arial MT"/>
                <a:cs typeface="Arial MT"/>
              </a:rPr>
              <a:t> </a:t>
            </a:r>
            <a:r>
              <a:rPr sz="1200" spc="-5" dirty="0" err="1">
                <a:solidFill>
                  <a:srgbClr val="FFFFFF"/>
                </a:solidFill>
                <a:latin typeface="Arial MT"/>
                <a:cs typeface="Arial MT"/>
              </a:rPr>
              <a:t>Risiken</a:t>
            </a:r>
            <a:r>
              <a:rPr sz="1200" spc="-5" dirty="0">
                <a:solidFill>
                  <a:srgbClr val="FFFFFF"/>
                </a:solidFill>
                <a:latin typeface="Arial MT"/>
                <a:cs typeface="Arial MT"/>
              </a:rPr>
              <a:t> </a:t>
            </a:r>
            <a:r>
              <a:rPr sz="1200" spc="-350" dirty="0">
                <a:solidFill>
                  <a:srgbClr val="FFFFFF"/>
                </a:solidFill>
                <a:latin typeface="Arial MT"/>
                <a:cs typeface="Arial MT"/>
              </a:rPr>
              <a:t> </a:t>
            </a:r>
            <a:r>
              <a:rPr sz="1200" dirty="0">
                <a:solidFill>
                  <a:srgbClr val="FFFFFF"/>
                </a:solidFill>
                <a:latin typeface="Arial MT"/>
                <a:cs typeface="Arial MT"/>
              </a:rPr>
              <a:t>von</a:t>
            </a:r>
            <a:r>
              <a:rPr sz="1200" spc="-70" dirty="0">
                <a:solidFill>
                  <a:srgbClr val="FFFFFF"/>
                </a:solidFill>
                <a:latin typeface="Arial MT"/>
                <a:cs typeface="Arial MT"/>
              </a:rPr>
              <a:t> </a:t>
            </a:r>
            <a:r>
              <a:rPr sz="1200" spc="-15" dirty="0">
                <a:solidFill>
                  <a:srgbClr val="FFFFFF"/>
                </a:solidFill>
                <a:latin typeface="Arial MT"/>
                <a:cs typeface="Arial MT"/>
              </a:rPr>
              <a:t>Online- </a:t>
            </a:r>
            <a:r>
              <a:rPr sz="1200" spc="-350" dirty="0">
                <a:solidFill>
                  <a:srgbClr val="FFFFFF"/>
                </a:solidFill>
                <a:latin typeface="Arial MT"/>
                <a:cs typeface="Arial MT"/>
              </a:rPr>
              <a:t> </a:t>
            </a:r>
            <a:r>
              <a:rPr sz="1200" spc="-15" dirty="0">
                <a:solidFill>
                  <a:srgbClr val="FFFFFF"/>
                </a:solidFill>
                <a:latin typeface="Arial MT"/>
                <a:cs typeface="Arial MT"/>
              </a:rPr>
              <a:t>Grooming</a:t>
            </a:r>
            <a:endParaRPr sz="1200" dirty="0">
              <a:latin typeface="Arial MT"/>
              <a:cs typeface="Arial MT"/>
            </a:endParaRPr>
          </a:p>
        </p:txBody>
      </p:sp>
      <p:sp>
        <p:nvSpPr>
          <p:cNvPr id="35" name="object 35"/>
          <p:cNvSpPr txBox="1"/>
          <p:nvPr/>
        </p:nvSpPr>
        <p:spPr>
          <a:xfrm>
            <a:off x="5887847" y="3166533"/>
            <a:ext cx="1156715" cy="1012072"/>
          </a:xfrm>
          <a:prstGeom prst="rect">
            <a:avLst/>
          </a:prstGeom>
        </p:spPr>
        <p:txBody>
          <a:bodyPr vert="horz" wrap="square" lIns="0" tIns="36830" rIns="0" bIns="0" rtlCol="0">
            <a:spAutoFit/>
          </a:bodyPr>
          <a:lstStyle/>
          <a:p>
            <a:pPr marL="12700" marR="5080" indent="33020" algn="ctr">
              <a:lnSpc>
                <a:spcPct val="87800"/>
              </a:lnSpc>
              <a:spcBef>
                <a:spcPts val="290"/>
              </a:spcBef>
            </a:pPr>
            <a:r>
              <a:rPr sz="1200" spc="-5" dirty="0" err="1">
                <a:solidFill>
                  <a:srgbClr val="FFFFFF"/>
                </a:solidFill>
                <a:latin typeface="Arial MT"/>
                <a:cs typeface="Arial MT"/>
              </a:rPr>
              <a:t>Verringert</a:t>
            </a:r>
            <a:r>
              <a:rPr sz="1200" spc="-5" dirty="0">
                <a:solidFill>
                  <a:srgbClr val="FFFFFF"/>
                </a:solidFill>
                <a:latin typeface="Arial MT"/>
                <a:cs typeface="Arial MT"/>
              </a:rPr>
              <a:t> die </a:t>
            </a:r>
            <a:r>
              <a:rPr sz="1200" dirty="0">
                <a:solidFill>
                  <a:srgbClr val="FFFFFF"/>
                </a:solidFill>
                <a:latin typeface="Arial MT"/>
                <a:cs typeface="Arial MT"/>
              </a:rPr>
              <a:t> </a:t>
            </a:r>
            <a:r>
              <a:rPr sz="1200" spc="-5" dirty="0">
                <a:solidFill>
                  <a:srgbClr val="FFFFFF"/>
                </a:solidFill>
                <a:latin typeface="Arial MT"/>
                <a:cs typeface="Arial MT"/>
              </a:rPr>
              <a:t>M</a:t>
            </a:r>
            <a:r>
              <a:rPr sz="1200" spc="-5" dirty="0">
                <a:solidFill>
                  <a:srgbClr val="FFFFFF"/>
                </a:solidFill>
                <a:latin typeface="Calibri"/>
                <a:cs typeface="Calibri"/>
              </a:rPr>
              <a:t>ö</a:t>
            </a:r>
            <a:r>
              <a:rPr sz="1200" spc="-5" dirty="0">
                <a:solidFill>
                  <a:srgbClr val="FFFFFF"/>
                </a:solidFill>
                <a:latin typeface="Arial MT"/>
                <a:cs typeface="Arial MT"/>
              </a:rPr>
              <a:t>glichkeit </a:t>
            </a:r>
            <a:r>
              <a:rPr sz="1200" dirty="0">
                <a:solidFill>
                  <a:srgbClr val="FFFFFF"/>
                </a:solidFill>
                <a:latin typeface="Arial MT"/>
                <a:cs typeface="Arial MT"/>
              </a:rPr>
              <a:t> </a:t>
            </a:r>
            <a:r>
              <a:rPr sz="1200" spc="-5" dirty="0" err="1">
                <a:solidFill>
                  <a:srgbClr val="FFFFFF"/>
                </a:solidFill>
                <a:latin typeface="Arial MT"/>
                <a:cs typeface="Arial MT"/>
              </a:rPr>
              <a:t>einer</a:t>
            </a:r>
            <a:r>
              <a:rPr sz="1200" spc="-5" dirty="0">
                <a:solidFill>
                  <a:srgbClr val="FFFFFF"/>
                </a:solidFill>
                <a:latin typeface="Arial MT"/>
                <a:cs typeface="Arial MT"/>
              </a:rPr>
              <a:t> </a:t>
            </a:r>
            <a:r>
              <a:rPr sz="1200" dirty="0">
                <a:solidFill>
                  <a:srgbClr val="FFFFFF"/>
                </a:solidFill>
                <a:latin typeface="Arial MT"/>
                <a:cs typeface="Arial MT"/>
              </a:rPr>
              <a:t> </a:t>
            </a:r>
            <a:r>
              <a:rPr sz="1200" spc="-15" dirty="0">
                <a:solidFill>
                  <a:srgbClr val="FFFFFF"/>
                </a:solidFill>
                <a:latin typeface="Arial MT"/>
                <a:cs typeface="Arial MT"/>
              </a:rPr>
              <a:t>Ab</a:t>
            </a:r>
            <a:r>
              <a:rPr lang="de-AT" sz="1200" spc="-10" dirty="0">
                <a:solidFill>
                  <a:srgbClr val="FFFFFF"/>
                </a:solidFill>
                <a:latin typeface="Arial MT"/>
                <a:cs typeface="Arial MT"/>
              </a:rPr>
              <a:t>hä</a:t>
            </a:r>
            <a:r>
              <a:rPr sz="1200" spc="-15" dirty="0" err="1">
                <a:solidFill>
                  <a:srgbClr val="FFFFFF"/>
                </a:solidFill>
                <a:latin typeface="Arial MT"/>
                <a:cs typeface="Arial MT"/>
              </a:rPr>
              <a:t>ngig</a:t>
            </a:r>
            <a:r>
              <a:rPr sz="1200" spc="-20" dirty="0" err="1">
                <a:solidFill>
                  <a:srgbClr val="FFFFFF"/>
                </a:solidFill>
                <a:latin typeface="Arial MT"/>
                <a:cs typeface="Arial MT"/>
              </a:rPr>
              <a:t>k</a:t>
            </a:r>
            <a:r>
              <a:rPr sz="1200" spc="-15" dirty="0" err="1">
                <a:solidFill>
                  <a:srgbClr val="FFFFFF"/>
                </a:solidFill>
                <a:latin typeface="Arial MT"/>
                <a:cs typeface="Arial MT"/>
              </a:rPr>
              <a:t>e</a:t>
            </a:r>
            <a:r>
              <a:rPr sz="1200" dirty="0" err="1">
                <a:solidFill>
                  <a:srgbClr val="FFFFFF"/>
                </a:solidFill>
                <a:latin typeface="Arial MT"/>
                <a:cs typeface="Arial MT"/>
              </a:rPr>
              <a:t>it</a:t>
            </a:r>
            <a:r>
              <a:rPr sz="1200" dirty="0">
                <a:solidFill>
                  <a:srgbClr val="FFFFFF"/>
                </a:solidFill>
                <a:latin typeface="Arial MT"/>
                <a:cs typeface="Arial MT"/>
              </a:rPr>
              <a:t> </a:t>
            </a:r>
            <a:r>
              <a:rPr sz="1200" spc="-10" dirty="0">
                <a:solidFill>
                  <a:srgbClr val="FFFFFF"/>
                </a:solidFill>
                <a:latin typeface="Arial MT"/>
                <a:cs typeface="Arial MT"/>
              </a:rPr>
              <a:t>von </a:t>
            </a:r>
            <a:r>
              <a:rPr sz="1200" spc="-5" dirty="0" err="1">
                <a:solidFill>
                  <a:srgbClr val="FFFFFF"/>
                </a:solidFill>
                <a:latin typeface="Arial MT"/>
                <a:cs typeface="Arial MT"/>
              </a:rPr>
              <a:t>sozialen</a:t>
            </a:r>
            <a:r>
              <a:rPr sz="1200" spc="-5" dirty="0">
                <a:solidFill>
                  <a:srgbClr val="FFFFFF"/>
                </a:solidFill>
                <a:latin typeface="Arial MT"/>
                <a:cs typeface="Arial MT"/>
              </a:rPr>
              <a:t> </a:t>
            </a:r>
            <a:r>
              <a:rPr sz="1200" dirty="0" err="1">
                <a:solidFill>
                  <a:srgbClr val="FFFFFF"/>
                </a:solidFill>
                <a:latin typeface="Arial MT"/>
                <a:cs typeface="Arial MT"/>
              </a:rPr>
              <a:t>Medien</a:t>
            </a:r>
            <a:endParaRPr sz="1200" dirty="0">
              <a:latin typeface="Arial MT"/>
              <a:cs typeface="Arial MT"/>
            </a:endParaRPr>
          </a:p>
        </p:txBody>
      </p:sp>
      <p:sp>
        <p:nvSpPr>
          <p:cNvPr id="36" name="object 36"/>
          <p:cNvSpPr txBox="1"/>
          <p:nvPr/>
        </p:nvSpPr>
        <p:spPr>
          <a:xfrm>
            <a:off x="7112763" y="3055619"/>
            <a:ext cx="1227328" cy="1097736"/>
          </a:xfrm>
          <a:prstGeom prst="rect">
            <a:avLst/>
          </a:prstGeom>
        </p:spPr>
        <p:txBody>
          <a:bodyPr vert="horz" wrap="square" lIns="0" tIns="40005" rIns="0" bIns="0" rtlCol="0">
            <a:spAutoFit/>
          </a:bodyPr>
          <a:lstStyle/>
          <a:p>
            <a:pPr marL="12065" marR="5080" indent="-1270" algn="ctr">
              <a:lnSpc>
                <a:spcPct val="86200"/>
              </a:lnSpc>
              <a:spcBef>
                <a:spcPts val="315"/>
              </a:spcBef>
            </a:pPr>
            <a:r>
              <a:rPr sz="1100" spc="-5" dirty="0">
                <a:solidFill>
                  <a:srgbClr val="FFFFFF"/>
                </a:solidFill>
                <a:latin typeface="Arial MT"/>
                <a:cs typeface="Arial MT"/>
              </a:rPr>
              <a:t>Verringert die </a:t>
            </a:r>
            <a:r>
              <a:rPr sz="1100" spc="-350" dirty="0">
                <a:solidFill>
                  <a:srgbClr val="FFFFFF"/>
                </a:solidFill>
                <a:latin typeface="Arial MT"/>
                <a:cs typeface="Arial MT"/>
              </a:rPr>
              <a:t> </a:t>
            </a:r>
            <a:r>
              <a:rPr sz="1100" spc="-5" dirty="0" err="1">
                <a:solidFill>
                  <a:srgbClr val="FFFFFF"/>
                </a:solidFill>
                <a:latin typeface="Arial MT"/>
                <a:cs typeface="Arial MT"/>
              </a:rPr>
              <a:t>Wahrschein</a:t>
            </a:r>
            <a:r>
              <a:rPr lang="de-AT" sz="1100" spc="-5" dirty="0">
                <a:solidFill>
                  <a:srgbClr val="FFFFFF"/>
                </a:solidFill>
                <a:latin typeface="Arial MT"/>
                <a:cs typeface="Arial MT"/>
              </a:rPr>
              <a:t>-</a:t>
            </a:r>
          </a:p>
          <a:p>
            <a:pPr marL="12065" marR="5080" indent="-1270" algn="ctr">
              <a:lnSpc>
                <a:spcPct val="86200"/>
              </a:lnSpc>
              <a:spcBef>
                <a:spcPts val="315"/>
              </a:spcBef>
            </a:pPr>
            <a:r>
              <a:rPr sz="1100" spc="-5" dirty="0" err="1">
                <a:solidFill>
                  <a:srgbClr val="FFFFFF"/>
                </a:solidFill>
                <a:latin typeface="Arial MT"/>
                <a:cs typeface="Arial MT"/>
              </a:rPr>
              <a:t>lichkeit</a:t>
            </a:r>
            <a:r>
              <a:rPr sz="1100" spc="-5" dirty="0">
                <a:solidFill>
                  <a:srgbClr val="FFFFFF"/>
                </a:solidFill>
                <a:latin typeface="Arial MT"/>
                <a:cs typeface="Arial MT"/>
              </a:rPr>
              <a:t>, </a:t>
            </a:r>
            <a:r>
              <a:rPr sz="1100" spc="-5" dirty="0" err="1">
                <a:solidFill>
                  <a:srgbClr val="FFFFFF"/>
                </a:solidFill>
                <a:latin typeface="Arial MT"/>
                <a:cs typeface="Arial MT"/>
              </a:rPr>
              <a:t>dass</a:t>
            </a:r>
            <a:r>
              <a:rPr sz="1100" dirty="0">
                <a:solidFill>
                  <a:srgbClr val="FFFFFF"/>
                </a:solidFill>
                <a:latin typeface="Arial MT"/>
                <a:cs typeface="Arial MT"/>
              </a:rPr>
              <a:t> Sie </a:t>
            </a:r>
            <a:r>
              <a:rPr sz="1100" spc="-5" dirty="0">
                <a:solidFill>
                  <a:srgbClr val="FFFFFF"/>
                </a:solidFill>
                <a:latin typeface="Arial MT"/>
                <a:cs typeface="Arial MT"/>
              </a:rPr>
              <a:t>passive </a:t>
            </a:r>
            <a:r>
              <a:rPr sz="1100" dirty="0">
                <a:solidFill>
                  <a:srgbClr val="FFFFFF"/>
                </a:solidFill>
                <a:latin typeface="Arial MT"/>
                <a:cs typeface="Arial MT"/>
              </a:rPr>
              <a:t> </a:t>
            </a:r>
            <a:r>
              <a:rPr sz="1100" spc="-5" dirty="0" err="1">
                <a:solidFill>
                  <a:srgbClr val="FFFFFF"/>
                </a:solidFill>
                <a:latin typeface="Arial MT"/>
                <a:cs typeface="Arial MT"/>
              </a:rPr>
              <a:t>Konsument</a:t>
            </a:r>
            <a:r>
              <a:rPr lang="de-AT" sz="1100" spc="-5" dirty="0">
                <a:solidFill>
                  <a:srgbClr val="FFFFFF"/>
                </a:solidFill>
                <a:latin typeface="Arial MT"/>
                <a:cs typeface="Arial MT"/>
              </a:rPr>
              <a:t>*innen</a:t>
            </a:r>
            <a:r>
              <a:rPr sz="1100" dirty="0">
                <a:solidFill>
                  <a:srgbClr val="FFFFFF"/>
                </a:solidFill>
                <a:latin typeface="Arial MT"/>
                <a:cs typeface="Arial MT"/>
              </a:rPr>
              <a:t> von </a:t>
            </a:r>
            <a:r>
              <a:rPr sz="1100" spc="-15" dirty="0" err="1">
                <a:solidFill>
                  <a:srgbClr val="FFFFFF"/>
                </a:solidFill>
                <a:latin typeface="Arial MT"/>
                <a:cs typeface="Arial MT"/>
              </a:rPr>
              <a:t>Informa</a:t>
            </a:r>
            <a:r>
              <a:rPr sz="1100" spc="-10" dirty="0" err="1">
                <a:solidFill>
                  <a:srgbClr val="FFFFFF"/>
                </a:solidFill>
                <a:latin typeface="Arial MT"/>
                <a:cs typeface="Arial MT"/>
              </a:rPr>
              <a:t>t</a:t>
            </a:r>
            <a:r>
              <a:rPr sz="1100" spc="-15" dirty="0" err="1">
                <a:solidFill>
                  <a:srgbClr val="FFFFFF"/>
                </a:solidFill>
                <a:latin typeface="Arial MT"/>
                <a:cs typeface="Arial MT"/>
              </a:rPr>
              <a:t>i</a:t>
            </a:r>
            <a:r>
              <a:rPr sz="1100" spc="-5" dirty="0" err="1">
                <a:solidFill>
                  <a:srgbClr val="FFFFFF"/>
                </a:solidFill>
                <a:latin typeface="Arial MT"/>
                <a:cs typeface="Arial MT"/>
              </a:rPr>
              <a:t>o</a:t>
            </a:r>
            <a:r>
              <a:rPr sz="1100" spc="-15" dirty="0" err="1">
                <a:solidFill>
                  <a:srgbClr val="FFFFFF"/>
                </a:solidFill>
                <a:latin typeface="Arial MT"/>
                <a:cs typeface="Arial MT"/>
              </a:rPr>
              <a:t>ne</a:t>
            </a:r>
            <a:r>
              <a:rPr sz="1100" dirty="0" err="1">
                <a:solidFill>
                  <a:srgbClr val="FFFFFF"/>
                </a:solidFill>
                <a:latin typeface="Arial MT"/>
                <a:cs typeface="Arial MT"/>
              </a:rPr>
              <a:t>n</a:t>
            </a:r>
            <a:r>
              <a:rPr sz="1100" dirty="0">
                <a:solidFill>
                  <a:srgbClr val="FFFFFF"/>
                </a:solidFill>
                <a:latin typeface="Arial MT"/>
                <a:cs typeface="Arial MT"/>
              </a:rPr>
              <a:t> sind</a:t>
            </a:r>
            <a:endParaRPr sz="1100" dirty="0">
              <a:latin typeface="Arial MT"/>
              <a:cs typeface="Arial MT"/>
            </a:endParaRPr>
          </a:p>
        </p:txBody>
      </p:sp>
      <p:grpSp>
        <p:nvGrpSpPr>
          <p:cNvPr id="37" name="object 37"/>
          <p:cNvGrpSpPr/>
          <p:nvPr/>
        </p:nvGrpSpPr>
        <p:grpSpPr>
          <a:xfrm>
            <a:off x="182879" y="88900"/>
            <a:ext cx="8822055" cy="853440"/>
            <a:chOff x="182879" y="88900"/>
            <a:chExt cx="8822055" cy="853440"/>
          </a:xfrm>
        </p:grpSpPr>
        <p:pic>
          <p:nvPicPr>
            <p:cNvPr id="38" name="object 38"/>
            <p:cNvPicPr/>
            <p:nvPr/>
          </p:nvPicPr>
          <p:blipFill>
            <a:blip r:embed="rId9" cstate="print"/>
            <a:stretch>
              <a:fillRect/>
            </a:stretch>
          </p:blipFill>
          <p:spPr>
            <a:xfrm>
              <a:off x="182879" y="112141"/>
              <a:ext cx="1708658" cy="470535"/>
            </a:xfrm>
            <a:prstGeom prst="rect">
              <a:avLst/>
            </a:prstGeom>
          </p:spPr>
        </p:pic>
        <p:sp>
          <p:nvSpPr>
            <p:cNvPr id="39" name="object 39"/>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40" name="object 40"/>
            <p:cNvPicPr/>
            <p:nvPr/>
          </p:nvPicPr>
          <p:blipFill>
            <a:blip r:embed="rId10" cstate="print"/>
            <a:stretch>
              <a:fillRect/>
            </a:stretch>
          </p:blipFill>
          <p:spPr>
            <a:xfrm>
              <a:off x="8195945" y="212089"/>
              <a:ext cx="765175" cy="608329"/>
            </a:xfrm>
            <a:prstGeom prst="rect">
              <a:avLst/>
            </a:prstGeom>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1800860" y="594105"/>
            <a:ext cx="5862320" cy="299720"/>
          </a:xfrm>
          <a:prstGeom prst="rect">
            <a:avLst/>
          </a:prstGeom>
        </p:spPr>
        <p:txBody>
          <a:bodyPr vert="horz" wrap="square" lIns="0" tIns="12700" rIns="0" bIns="0" rtlCol="0">
            <a:spAutoFit/>
          </a:bodyPr>
          <a:lstStyle/>
          <a:p>
            <a:pPr marL="12700">
              <a:lnSpc>
                <a:spcPct val="100000"/>
              </a:lnSpc>
              <a:spcBef>
                <a:spcPts val="100"/>
              </a:spcBef>
            </a:pPr>
            <a:r>
              <a:rPr spc="-5" dirty="0"/>
              <a:t>WARUM</a:t>
            </a:r>
            <a:r>
              <a:rPr spc="-15" dirty="0"/>
              <a:t> </a:t>
            </a:r>
            <a:r>
              <a:rPr dirty="0"/>
              <a:t>IST</a:t>
            </a:r>
            <a:r>
              <a:rPr spc="-5" dirty="0"/>
              <a:t> DIE</a:t>
            </a:r>
            <a:r>
              <a:rPr spc="-20" dirty="0"/>
              <a:t> </a:t>
            </a:r>
            <a:r>
              <a:rPr dirty="0"/>
              <a:t>ÜBERPRÜFUNG</a:t>
            </a:r>
            <a:r>
              <a:rPr spc="-5" dirty="0"/>
              <a:t> </a:t>
            </a:r>
            <a:r>
              <a:rPr dirty="0"/>
              <a:t>SOZIALER</a:t>
            </a:r>
            <a:r>
              <a:rPr spc="-10" dirty="0"/>
              <a:t> </a:t>
            </a:r>
            <a:r>
              <a:rPr spc="-5" dirty="0"/>
              <a:t>MEDIEN </a:t>
            </a:r>
            <a:r>
              <a:rPr spc="-15" dirty="0"/>
              <a:t>WICHTIG?</a:t>
            </a:r>
          </a:p>
        </p:txBody>
      </p:sp>
      <p:sp>
        <p:nvSpPr>
          <p:cNvPr id="4" name="object 4"/>
          <p:cNvSpPr txBox="1"/>
          <p:nvPr/>
        </p:nvSpPr>
        <p:spPr>
          <a:xfrm>
            <a:off x="276858" y="1622805"/>
            <a:ext cx="8333741" cy="1243930"/>
          </a:xfrm>
          <a:prstGeom prst="rect">
            <a:avLst/>
          </a:prstGeom>
        </p:spPr>
        <p:txBody>
          <a:bodyPr vert="horz" wrap="square" lIns="0" tIns="12700" rIns="0" bIns="0" rtlCol="0">
            <a:spAutoFit/>
          </a:bodyPr>
          <a:lstStyle/>
          <a:p>
            <a:pPr marL="12700">
              <a:lnSpc>
                <a:spcPts val="1905"/>
              </a:lnSpc>
              <a:spcBef>
                <a:spcPts val="100"/>
              </a:spcBef>
              <a:tabLst>
                <a:tab pos="393065" algn="l"/>
              </a:tabLst>
            </a:pPr>
            <a:r>
              <a:rPr sz="1600" dirty="0">
                <a:solidFill>
                  <a:srgbClr val="FFFFFF"/>
                </a:solidFill>
                <a:latin typeface="Cambria Math"/>
                <a:cs typeface="Cambria Math"/>
              </a:rPr>
              <a:t>▰	</a:t>
            </a:r>
            <a:r>
              <a:rPr sz="1600" spc="-5" dirty="0">
                <a:solidFill>
                  <a:srgbClr val="FFFFFF"/>
                </a:solidFill>
                <a:latin typeface="Calibri"/>
                <a:cs typeface="Calibri"/>
              </a:rPr>
              <a:t>Unwirksame</a:t>
            </a:r>
            <a:r>
              <a:rPr sz="1600" spc="5" dirty="0">
                <a:solidFill>
                  <a:srgbClr val="FFFFFF"/>
                </a:solidFill>
                <a:latin typeface="Calibri"/>
                <a:cs typeface="Calibri"/>
              </a:rPr>
              <a:t> </a:t>
            </a:r>
            <a:r>
              <a:rPr sz="1600" spc="-5" dirty="0">
                <a:solidFill>
                  <a:srgbClr val="FFFFFF"/>
                </a:solidFill>
                <a:latin typeface="Calibri"/>
                <a:cs typeface="Calibri"/>
              </a:rPr>
              <a:t>Altersbeschränkungen</a:t>
            </a:r>
            <a:r>
              <a:rPr sz="1600" dirty="0">
                <a:solidFill>
                  <a:srgbClr val="FFFFFF"/>
                </a:solidFill>
                <a:latin typeface="Calibri"/>
                <a:cs typeface="Calibri"/>
              </a:rPr>
              <a:t> </a:t>
            </a:r>
            <a:r>
              <a:rPr sz="1600" spc="-5" dirty="0">
                <a:solidFill>
                  <a:srgbClr val="FFFFFF"/>
                </a:solidFill>
                <a:latin typeface="Calibri"/>
                <a:cs typeface="Calibri"/>
              </a:rPr>
              <a:t>in</a:t>
            </a:r>
            <a:r>
              <a:rPr sz="1600" dirty="0">
                <a:solidFill>
                  <a:srgbClr val="FFFFFF"/>
                </a:solidFill>
                <a:latin typeface="Calibri"/>
                <a:cs typeface="Calibri"/>
              </a:rPr>
              <a:t> </a:t>
            </a:r>
            <a:r>
              <a:rPr sz="1600" spc="-5" dirty="0">
                <a:solidFill>
                  <a:srgbClr val="FFFFFF"/>
                </a:solidFill>
                <a:latin typeface="Calibri"/>
                <a:cs typeface="Calibri"/>
              </a:rPr>
              <a:t>den sozialen </a:t>
            </a:r>
            <a:r>
              <a:rPr sz="1600" dirty="0">
                <a:solidFill>
                  <a:srgbClr val="FFFFFF"/>
                </a:solidFill>
                <a:latin typeface="Calibri"/>
                <a:cs typeface="Calibri"/>
              </a:rPr>
              <a:t>Medien</a:t>
            </a:r>
            <a:r>
              <a:rPr sz="1600" spc="5" dirty="0">
                <a:solidFill>
                  <a:srgbClr val="FFFFFF"/>
                </a:solidFill>
                <a:latin typeface="Calibri"/>
                <a:cs typeface="Calibri"/>
              </a:rPr>
              <a:t> </a:t>
            </a:r>
            <a:r>
              <a:rPr sz="1600" spc="-5" dirty="0">
                <a:solidFill>
                  <a:srgbClr val="FFFFFF"/>
                </a:solidFill>
                <a:latin typeface="Calibri"/>
                <a:cs typeface="Calibri"/>
              </a:rPr>
              <a:t>sind</a:t>
            </a:r>
            <a:r>
              <a:rPr sz="1600" dirty="0">
                <a:solidFill>
                  <a:srgbClr val="FFFFFF"/>
                </a:solidFill>
                <a:latin typeface="Calibri"/>
                <a:cs typeface="Calibri"/>
              </a:rPr>
              <a:t> schwer</a:t>
            </a:r>
            <a:r>
              <a:rPr sz="1600" spc="5" dirty="0">
                <a:solidFill>
                  <a:srgbClr val="FFFFFF"/>
                </a:solidFill>
                <a:latin typeface="Calibri"/>
                <a:cs typeface="Calibri"/>
              </a:rPr>
              <a:t> </a:t>
            </a:r>
            <a:r>
              <a:rPr sz="1600" spc="-5" dirty="0">
                <a:solidFill>
                  <a:srgbClr val="FFFFFF"/>
                </a:solidFill>
                <a:latin typeface="Calibri"/>
                <a:cs typeface="Calibri"/>
              </a:rPr>
              <a:t>zu</a:t>
            </a:r>
            <a:r>
              <a:rPr sz="1600" spc="10" dirty="0">
                <a:solidFill>
                  <a:srgbClr val="FFFFFF"/>
                </a:solidFill>
                <a:latin typeface="Calibri"/>
                <a:cs typeface="Calibri"/>
              </a:rPr>
              <a:t> </a:t>
            </a:r>
            <a:r>
              <a:rPr sz="1600" spc="-10" dirty="0">
                <a:solidFill>
                  <a:srgbClr val="FFFFFF"/>
                </a:solidFill>
                <a:latin typeface="Calibri"/>
                <a:cs typeface="Calibri"/>
              </a:rPr>
              <a:t>bekämpfen.</a:t>
            </a:r>
            <a:endParaRPr sz="1600" dirty="0">
              <a:latin typeface="Calibri"/>
              <a:cs typeface="Calibri"/>
            </a:endParaRPr>
          </a:p>
          <a:p>
            <a:pPr marL="393065" marR="1924050">
              <a:lnSpc>
                <a:spcPts val="1910"/>
              </a:lnSpc>
              <a:spcBef>
                <a:spcPts val="60"/>
              </a:spcBef>
            </a:pPr>
            <a:r>
              <a:rPr sz="1600" spc="-5" dirty="0">
                <a:solidFill>
                  <a:srgbClr val="FFFFFF"/>
                </a:solidFill>
                <a:latin typeface="Calibri"/>
                <a:cs typeface="Calibri"/>
              </a:rPr>
              <a:t>Strengere</a:t>
            </a:r>
            <a:r>
              <a:rPr sz="1600" dirty="0">
                <a:solidFill>
                  <a:srgbClr val="FFFFFF"/>
                </a:solidFill>
                <a:latin typeface="Calibri"/>
                <a:cs typeface="Calibri"/>
              </a:rPr>
              <a:t> </a:t>
            </a:r>
            <a:r>
              <a:rPr sz="1600" spc="-5" dirty="0">
                <a:solidFill>
                  <a:srgbClr val="FFFFFF"/>
                </a:solidFill>
                <a:latin typeface="Calibri"/>
                <a:cs typeface="Calibri"/>
              </a:rPr>
              <a:t>Datenschutzeinstellungen für </a:t>
            </a:r>
            <a:r>
              <a:rPr sz="1600" dirty="0">
                <a:solidFill>
                  <a:srgbClr val="FFFFFF"/>
                </a:solidFill>
                <a:latin typeface="Calibri"/>
                <a:cs typeface="Calibri"/>
              </a:rPr>
              <a:t>Personen, </a:t>
            </a:r>
            <a:r>
              <a:rPr sz="1600" spc="-5" dirty="0">
                <a:solidFill>
                  <a:srgbClr val="FFFFFF"/>
                </a:solidFill>
                <a:latin typeface="Calibri"/>
                <a:cs typeface="Calibri"/>
              </a:rPr>
              <a:t>die </a:t>
            </a:r>
            <a:r>
              <a:rPr sz="1600" spc="-5" dirty="0" err="1">
                <a:solidFill>
                  <a:srgbClr val="FFFFFF"/>
                </a:solidFill>
                <a:latin typeface="Calibri"/>
                <a:cs typeface="Calibri"/>
              </a:rPr>
              <a:t>standardmäßig</a:t>
            </a:r>
            <a:r>
              <a:rPr sz="1600" dirty="0">
                <a:solidFill>
                  <a:srgbClr val="FFFFFF"/>
                </a:solidFill>
                <a:latin typeface="Calibri"/>
                <a:cs typeface="Calibri"/>
              </a:rPr>
              <a:t> </a:t>
            </a:r>
            <a:r>
              <a:rPr sz="1600" spc="-5" dirty="0">
                <a:solidFill>
                  <a:srgbClr val="FFFFFF"/>
                </a:solidFill>
                <a:latin typeface="Calibri"/>
                <a:cs typeface="Calibri"/>
              </a:rPr>
              <a:t>unter</a:t>
            </a:r>
            <a:r>
              <a:rPr sz="1600" spc="5" dirty="0">
                <a:solidFill>
                  <a:srgbClr val="FFFFFF"/>
                </a:solidFill>
                <a:latin typeface="Calibri"/>
                <a:cs typeface="Calibri"/>
              </a:rPr>
              <a:t> </a:t>
            </a:r>
            <a:r>
              <a:rPr sz="1600" spc="-5" dirty="0">
                <a:solidFill>
                  <a:srgbClr val="FFFFFF"/>
                </a:solidFill>
                <a:latin typeface="Calibri"/>
                <a:cs typeface="Calibri"/>
              </a:rPr>
              <a:t>18</a:t>
            </a:r>
            <a:r>
              <a:rPr sz="1600" spc="5" dirty="0">
                <a:solidFill>
                  <a:srgbClr val="FFFFFF"/>
                </a:solidFill>
                <a:latin typeface="Calibri"/>
                <a:cs typeface="Calibri"/>
              </a:rPr>
              <a:t> </a:t>
            </a:r>
            <a:r>
              <a:rPr sz="1600" spc="-5" dirty="0">
                <a:solidFill>
                  <a:srgbClr val="FFFFFF"/>
                </a:solidFill>
                <a:latin typeface="Calibri"/>
                <a:cs typeface="Calibri"/>
              </a:rPr>
              <a:t>Jahre</a:t>
            </a:r>
            <a:r>
              <a:rPr sz="1600" dirty="0">
                <a:solidFill>
                  <a:srgbClr val="FFFFFF"/>
                </a:solidFill>
                <a:latin typeface="Calibri"/>
                <a:cs typeface="Calibri"/>
              </a:rPr>
              <a:t> </a:t>
            </a:r>
            <a:r>
              <a:rPr sz="1600" spc="-5" dirty="0">
                <a:solidFill>
                  <a:srgbClr val="FFFFFF"/>
                </a:solidFill>
                <a:latin typeface="Calibri"/>
                <a:cs typeface="Calibri"/>
              </a:rPr>
              <a:t>alt</a:t>
            </a:r>
            <a:r>
              <a:rPr sz="1600" spc="5" dirty="0">
                <a:solidFill>
                  <a:srgbClr val="FFFFFF"/>
                </a:solidFill>
                <a:latin typeface="Calibri"/>
                <a:cs typeface="Calibri"/>
              </a:rPr>
              <a:t> </a:t>
            </a:r>
            <a:r>
              <a:rPr sz="1600" spc="-5" dirty="0">
                <a:solidFill>
                  <a:srgbClr val="FFFFFF"/>
                </a:solidFill>
                <a:latin typeface="Calibri"/>
                <a:cs typeface="Calibri"/>
              </a:rPr>
              <a:t>sind,</a:t>
            </a:r>
            <a:r>
              <a:rPr sz="1600" spc="5" dirty="0">
                <a:solidFill>
                  <a:srgbClr val="FFFFFF"/>
                </a:solidFill>
                <a:latin typeface="Calibri"/>
                <a:cs typeface="Calibri"/>
              </a:rPr>
              <a:t> </a:t>
            </a:r>
            <a:r>
              <a:rPr sz="1600" dirty="0">
                <a:solidFill>
                  <a:srgbClr val="FFFFFF"/>
                </a:solidFill>
                <a:latin typeface="Calibri"/>
                <a:cs typeface="Calibri"/>
              </a:rPr>
              <a:t>könnten</a:t>
            </a:r>
            <a:r>
              <a:rPr sz="1600" spc="5" dirty="0">
                <a:solidFill>
                  <a:srgbClr val="FFFFFF"/>
                </a:solidFill>
                <a:latin typeface="Calibri"/>
                <a:cs typeface="Calibri"/>
              </a:rPr>
              <a:t> </a:t>
            </a:r>
            <a:r>
              <a:rPr sz="1600" spc="-5" dirty="0">
                <a:solidFill>
                  <a:srgbClr val="FFFFFF"/>
                </a:solidFill>
                <a:latin typeface="Calibri"/>
                <a:cs typeface="Calibri"/>
              </a:rPr>
              <a:t>jedoch</a:t>
            </a:r>
            <a:r>
              <a:rPr sz="1600" dirty="0">
                <a:solidFill>
                  <a:srgbClr val="FFFFFF"/>
                </a:solidFill>
                <a:latin typeface="Calibri"/>
                <a:cs typeface="Calibri"/>
              </a:rPr>
              <a:t> </a:t>
            </a:r>
            <a:r>
              <a:rPr sz="1600" spc="-5" dirty="0" err="1">
                <a:solidFill>
                  <a:srgbClr val="FFFFFF"/>
                </a:solidFill>
                <a:latin typeface="Calibri"/>
                <a:cs typeface="Calibri"/>
              </a:rPr>
              <a:t>ein</a:t>
            </a:r>
            <a:r>
              <a:rPr sz="1600" dirty="0">
                <a:solidFill>
                  <a:srgbClr val="FFFFFF"/>
                </a:solidFill>
                <a:latin typeface="Calibri"/>
                <a:cs typeface="Calibri"/>
              </a:rPr>
              <a:t> </a:t>
            </a:r>
            <a:r>
              <a:rPr sz="1600" dirty="0" err="1">
                <a:solidFill>
                  <a:srgbClr val="FFFFFF"/>
                </a:solidFill>
                <a:latin typeface="Calibri"/>
                <a:cs typeface="Calibri"/>
              </a:rPr>
              <a:t>Weg</a:t>
            </a:r>
            <a:r>
              <a:rPr lang="de-AT" sz="1600" dirty="0">
                <a:solidFill>
                  <a:srgbClr val="FFFFFF"/>
                </a:solidFill>
                <a:latin typeface="Calibri"/>
                <a:cs typeface="Calibri"/>
              </a:rPr>
              <a:t> </a:t>
            </a:r>
            <a:r>
              <a:rPr sz="1600" dirty="0" err="1">
                <a:solidFill>
                  <a:srgbClr val="FFFFFF"/>
                </a:solidFill>
                <a:latin typeface="Calibri"/>
                <a:cs typeface="Calibri"/>
              </a:rPr>
              <a:t>zum</a:t>
            </a:r>
            <a:r>
              <a:rPr sz="1600" dirty="0">
                <a:solidFill>
                  <a:srgbClr val="FFFFFF"/>
                </a:solidFill>
                <a:latin typeface="Calibri"/>
                <a:cs typeface="Calibri"/>
              </a:rPr>
              <a:t> </a:t>
            </a:r>
            <a:r>
              <a:rPr sz="1600" spc="-5" dirty="0">
                <a:solidFill>
                  <a:srgbClr val="FFFFFF"/>
                </a:solidFill>
                <a:latin typeface="Calibri"/>
                <a:cs typeface="Calibri"/>
              </a:rPr>
              <a:t>Schutz junger Menschen </a:t>
            </a:r>
            <a:r>
              <a:rPr sz="1600" dirty="0">
                <a:solidFill>
                  <a:srgbClr val="FFFFFF"/>
                </a:solidFill>
                <a:latin typeface="Calibri"/>
                <a:cs typeface="Calibri"/>
              </a:rPr>
              <a:t>in </a:t>
            </a:r>
            <a:r>
              <a:rPr sz="1600" spc="-5" dirty="0">
                <a:solidFill>
                  <a:srgbClr val="FFFFFF"/>
                </a:solidFill>
                <a:latin typeface="Calibri"/>
                <a:cs typeface="Calibri"/>
              </a:rPr>
              <a:t>sozialen Medien </a:t>
            </a:r>
            <a:r>
              <a:rPr sz="1600" dirty="0">
                <a:solidFill>
                  <a:srgbClr val="FFFFFF"/>
                </a:solidFill>
                <a:latin typeface="Calibri"/>
                <a:cs typeface="Calibri"/>
              </a:rPr>
              <a:t>wie </a:t>
            </a:r>
            <a:r>
              <a:rPr sz="1600" spc="-5" dirty="0">
                <a:solidFill>
                  <a:srgbClr val="FFFFFF"/>
                </a:solidFill>
                <a:latin typeface="Calibri"/>
                <a:cs typeface="Calibri"/>
              </a:rPr>
              <a:t>Snapchat,</a:t>
            </a:r>
            <a:r>
              <a:rPr sz="1600" dirty="0">
                <a:solidFill>
                  <a:srgbClr val="FFFFFF"/>
                </a:solidFill>
                <a:latin typeface="Calibri"/>
                <a:cs typeface="Calibri"/>
              </a:rPr>
              <a:t> Instagram, </a:t>
            </a:r>
            <a:r>
              <a:rPr sz="1600" spc="-5" dirty="0">
                <a:solidFill>
                  <a:srgbClr val="FFFFFF"/>
                </a:solidFill>
                <a:latin typeface="Calibri"/>
                <a:cs typeface="Calibri"/>
              </a:rPr>
              <a:t>TikTok,</a:t>
            </a:r>
            <a:r>
              <a:rPr sz="1600" dirty="0">
                <a:solidFill>
                  <a:srgbClr val="FFFFFF"/>
                </a:solidFill>
                <a:latin typeface="Calibri"/>
                <a:cs typeface="Calibri"/>
              </a:rPr>
              <a:t> </a:t>
            </a:r>
            <a:r>
              <a:rPr sz="1600" spc="-5" dirty="0">
                <a:solidFill>
                  <a:srgbClr val="FFFFFF"/>
                </a:solidFill>
                <a:latin typeface="Calibri"/>
                <a:cs typeface="Calibri"/>
              </a:rPr>
              <a:t>Facebook,</a:t>
            </a:r>
            <a:r>
              <a:rPr sz="1600" dirty="0">
                <a:solidFill>
                  <a:srgbClr val="FFFFFF"/>
                </a:solidFill>
                <a:latin typeface="Calibri"/>
                <a:cs typeface="Calibri"/>
              </a:rPr>
              <a:t> </a:t>
            </a:r>
            <a:r>
              <a:rPr sz="1600" spc="-5" dirty="0">
                <a:solidFill>
                  <a:srgbClr val="FFFFFF"/>
                </a:solidFill>
                <a:latin typeface="Calibri"/>
                <a:cs typeface="Calibri"/>
              </a:rPr>
              <a:t>WhatsApp, Viber, Messenger,</a:t>
            </a:r>
            <a:r>
              <a:rPr sz="1600" spc="5" dirty="0">
                <a:solidFill>
                  <a:srgbClr val="FFFFFF"/>
                </a:solidFill>
                <a:latin typeface="Calibri"/>
                <a:cs typeface="Calibri"/>
              </a:rPr>
              <a:t> </a:t>
            </a:r>
            <a:r>
              <a:rPr sz="1600" spc="-5" dirty="0">
                <a:solidFill>
                  <a:srgbClr val="FFFFFF"/>
                </a:solidFill>
                <a:latin typeface="Calibri"/>
                <a:cs typeface="Calibri"/>
              </a:rPr>
              <a:t>Skype </a:t>
            </a:r>
            <a:r>
              <a:rPr sz="1600" spc="-350" dirty="0">
                <a:solidFill>
                  <a:srgbClr val="FFFFFF"/>
                </a:solidFill>
                <a:latin typeface="Calibri"/>
                <a:cs typeface="Calibri"/>
              </a:rPr>
              <a:t> </a:t>
            </a:r>
            <a:r>
              <a:rPr sz="1600" spc="-5" dirty="0">
                <a:solidFill>
                  <a:srgbClr val="FFFFFF"/>
                </a:solidFill>
                <a:latin typeface="Calibri"/>
                <a:cs typeface="Calibri"/>
              </a:rPr>
              <a:t>und</a:t>
            </a:r>
            <a:r>
              <a:rPr sz="1600" spc="-15" dirty="0">
                <a:solidFill>
                  <a:srgbClr val="FFFFFF"/>
                </a:solidFill>
                <a:latin typeface="Calibri"/>
                <a:cs typeface="Calibri"/>
              </a:rPr>
              <a:t> </a:t>
            </a:r>
            <a:r>
              <a:rPr sz="1600" spc="-5" dirty="0">
                <a:solidFill>
                  <a:srgbClr val="FFFFFF"/>
                </a:solidFill>
                <a:latin typeface="Calibri"/>
                <a:cs typeface="Calibri"/>
              </a:rPr>
              <a:t>Discord sein.</a:t>
            </a:r>
            <a:endParaRPr sz="1600" dirty="0">
              <a:latin typeface="Calibri"/>
              <a:cs typeface="Calibri"/>
            </a:endParaRPr>
          </a:p>
        </p:txBody>
      </p:sp>
      <p:grpSp>
        <p:nvGrpSpPr>
          <p:cNvPr id="5" name="object 5"/>
          <p:cNvGrpSpPr/>
          <p:nvPr/>
        </p:nvGrpSpPr>
        <p:grpSpPr>
          <a:xfrm>
            <a:off x="182879" y="88264"/>
            <a:ext cx="8822055" cy="3872865"/>
            <a:chOff x="182879" y="88264"/>
            <a:chExt cx="8822055" cy="3872865"/>
          </a:xfrm>
        </p:grpSpPr>
        <p:pic>
          <p:nvPicPr>
            <p:cNvPr id="6" name="object 6"/>
            <p:cNvPicPr/>
            <p:nvPr/>
          </p:nvPicPr>
          <p:blipFill>
            <a:blip r:embed="rId3" cstate="print"/>
            <a:stretch>
              <a:fillRect/>
            </a:stretch>
          </p:blipFill>
          <p:spPr>
            <a:xfrm>
              <a:off x="182879" y="112775"/>
              <a:ext cx="1708658" cy="470153"/>
            </a:xfrm>
            <a:prstGeom prst="rect">
              <a:avLst/>
            </a:prstGeom>
          </p:spPr>
        </p:pic>
        <p:sp>
          <p:nvSpPr>
            <p:cNvPr id="7" name="object 7"/>
            <p:cNvSpPr/>
            <p:nvPr/>
          </p:nvSpPr>
          <p:spPr>
            <a:xfrm>
              <a:off x="8151495" y="88264"/>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pic>
          <p:nvPicPr>
            <p:cNvPr id="9" name="object 9"/>
            <p:cNvPicPr/>
            <p:nvPr/>
          </p:nvPicPr>
          <p:blipFill>
            <a:blip r:embed="rId5" cstate="print"/>
            <a:stretch>
              <a:fillRect/>
            </a:stretch>
          </p:blipFill>
          <p:spPr>
            <a:xfrm>
              <a:off x="6903085" y="2101761"/>
              <a:ext cx="1810384" cy="1859152"/>
            </a:xfrm>
            <a:prstGeom prst="rect">
              <a:avLst/>
            </a:prstGeom>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8"/>
          </a:xfrm>
          <a:prstGeom prst="rect">
            <a:avLst/>
          </a:prstGeom>
        </p:spPr>
      </p:pic>
      <p:sp>
        <p:nvSpPr>
          <p:cNvPr id="3" name="object 3"/>
          <p:cNvSpPr txBox="1">
            <a:spLocks noGrp="1"/>
          </p:cNvSpPr>
          <p:nvPr>
            <p:ph type="title"/>
          </p:nvPr>
        </p:nvSpPr>
        <p:spPr>
          <a:xfrm>
            <a:off x="673100" y="1291335"/>
            <a:ext cx="4267200" cy="1849120"/>
          </a:xfrm>
          <a:prstGeom prst="rect">
            <a:avLst/>
          </a:prstGeom>
        </p:spPr>
        <p:txBody>
          <a:bodyPr vert="horz" wrap="square" lIns="0" tIns="14605" rIns="0" bIns="0" rtlCol="0">
            <a:spAutoFit/>
          </a:bodyPr>
          <a:lstStyle/>
          <a:p>
            <a:pPr marL="12700" marR="5080">
              <a:lnSpc>
                <a:spcPct val="99600"/>
              </a:lnSpc>
              <a:spcBef>
                <a:spcPts val="115"/>
              </a:spcBef>
            </a:pPr>
            <a:r>
              <a:rPr sz="3000" spc="-5" dirty="0">
                <a:solidFill>
                  <a:srgbClr val="FFFFFF"/>
                </a:solidFill>
              </a:rPr>
              <a:t>WORKSHOP ZUR </a:t>
            </a:r>
            <a:r>
              <a:rPr sz="3000" dirty="0">
                <a:solidFill>
                  <a:srgbClr val="FFFFFF"/>
                </a:solidFill>
              </a:rPr>
              <a:t> </a:t>
            </a:r>
            <a:r>
              <a:rPr sz="3000" spc="-5" dirty="0">
                <a:solidFill>
                  <a:srgbClr val="FFFFFF"/>
                </a:solidFill>
              </a:rPr>
              <a:t>VERANTWORTUNG</a:t>
            </a:r>
            <a:r>
              <a:rPr sz="3000" spc="-55" dirty="0">
                <a:solidFill>
                  <a:srgbClr val="FFFFFF"/>
                </a:solidFill>
              </a:rPr>
              <a:t> </a:t>
            </a:r>
            <a:r>
              <a:rPr sz="3000" dirty="0">
                <a:solidFill>
                  <a:srgbClr val="FFFFFF"/>
                </a:solidFill>
              </a:rPr>
              <a:t>IN</a:t>
            </a:r>
            <a:r>
              <a:rPr sz="3000" spc="-55" dirty="0">
                <a:solidFill>
                  <a:srgbClr val="FFFFFF"/>
                </a:solidFill>
              </a:rPr>
              <a:t> </a:t>
            </a:r>
            <a:r>
              <a:rPr sz="3000" spc="-5" dirty="0">
                <a:solidFill>
                  <a:srgbClr val="FFFFFF"/>
                </a:solidFill>
              </a:rPr>
              <a:t>DEN </a:t>
            </a:r>
            <a:r>
              <a:rPr sz="3000" spc="-660" dirty="0">
                <a:solidFill>
                  <a:srgbClr val="FFFFFF"/>
                </a:solidFill>
              </a:rPr>
              <a:t> </a:t>
            </a:r>
            <a:r>
              <a:rPr sz="3000" dirty="0">
                <a:solidFill>
                  <a:srgbClr val="FFFFFF"/>
                </a:solidFill>
              </a:rPr>
              <a:t>SOZIALEN </a:t>
            </a:r>
            <a:r>
              <a:rPr sz="3000" spc="-5" dirty="0">
                <a:solidFill>
                  <a:srgbClr val="FFFFFF"/>
                </a:solidFill>
              </a:rPr>
              <a:t>MEDIEN </a:t>
            </a:r>
            <a:r>
              <a:rPr sz="3000" dirty="0">
                <a:solidFill>
                  <a:srgbClr val="FFFFFF"/>
                </a:solidFill>
              </a:rPr>
              <a:t>2 </a:t>
            </a:r>
            <a:r>
              <a:rPr sz="3000" spc="5" dirty="0">
                <a:solidFill>
                  <a:srgbClr val="FFFFFF"/>
                </a:solidFill>
              </a:rPr>
              <a:t> </a:t>
            </a:r>
            <a:r>
              <a:rPr sz="3000" dirty="0">
                <a:solidFill>
                  <a:srgbClr val="FFFFFF"/>
                </a:solidFill>
              </a:rPr>
              <a:t>ABGESCHLOSSEN!</a:t>
            </a:r>
            <a:endParaRPr sz="3000"/>
          </a:p>
        </p:txBody>
      </p:sp>
      <p:sp>
        <p:nvSpPr>
          <p:cNvPr id="4" name="object 4"/>
          <p:cNvSpPr txBox="1"/>
          <p:nvPr/>
        </p:nvSpPr>
        <p:spPr>
          <a:xfrm>
            <a:off x="673100" y="3451097"/>
            <a:ext cx="4917440" cy="871219"/>
          </a:xfrm>
          <a:prstGeom prst="rect">
            <a:avLst/>
          </a:prstGeom>
        </p:spPr>
        <p:txBody>
          <a:bodyPr vert="horz" wrap="square" lIns="0" tIns="12065" rIns="0" bIns="0" rtlCol="0">
            <a:spAutoFit/>
          </a:bodyPr>
          <a:lstStyle/>
          <a:p>
            <a:pPr marL="12700">
              <a:lnSpc>
                <a:spcPct val="100000"/>
              </a:lnSpc>
              <a:spcBef>
                <a:spcPts val="95"/>
              </a:spcBef>
            </a:pPr>
            <a:r>
              <a:rPr sz="1400" spc="-10" dirty="0">
                <a:solidFill>
                  <a:srgbClr val="FFFFFF"/>
                </a:solidFill>
                <a:latin typeface="Calibri"/>
                <a:cs typeface="Calibri"/>
              </a:rPr>
              <a:t>Testen</a:t>
            </a:r>
            <a:r>
              <a:rPr sz="1400" dirty="0">
                <a:solidFill>
                  <a:srgbClr val="FFFFFF"/>
                </a:solidFill>
                <a:latin typeface="Calibri"/>
                <a:cs typeface="Calibri"/>
              </a:rPr>
              <a:t> </a:t>
            </a:r>
            <a:r>
              <a:rPr sz="1400" spc="-5" dirty="0">
                <a:solidFill>
                  <a:srgbClr val="FFFFFF"/>
                </a:solidFill>
                <a:latin typeface="Calibri"/>
                <a:cs typeface="Calibri"/>
              </a:rPr>
              <a:t>Sie</a:t>
            </a:r>
            <a:r>
              <a:rPr sz="1400" spc="10" dirty="0">
                <a:solidFill>
                  <a:srgbClr val="FFFFFF"/>
                </a:solidFill>
                <a:latin typeface="Calibri"/>
                <a:cs typeface="Calibri"/>
              </a:rPr>
              <a:t> </a:t>
            </a:r>
            <a:r>
              <a:rPr sz="1400" spc="-5" dirty="0">
                <a:solidFill>
                  <a:srgbClr val="FFFFFF"/>
                </a:solidFill>
                <a:latin typeface="Calibri"/>
                <a:cs typeface="Calibri"/>
              </a:rPr>
              <a:t>Ihr</a:t>
            </a:r>
            <a:r>
              <a:rPr sz="1400" spc="5" dirty="0">
                <a:solidFill>
                  <a:srgbClr val="FFFFFF"/>
                </a:solidFill>
                <a:latin typeface="Calibri"/>
                <a:cs typeface="Calibri"/>
              </a:rPr>
              <a:t> </a:t>
            </a:r>
            <a:r>
              <a:rPr sz="1400" spc="-5" dirty="0">
                <a:solidFill>
                  <a:srgbClr val="FFFFFF"/>
                </a:solidFill>
                <a:latin typeface="Calibri"/>
                <a:cs typeface="Calibri"/>
              </a:rPr>
              <a:t>Wissen</a:t>
            </a:r>
            <a:r>
              <a:rPr sz="1400" spc="5" dirty="0">
                <a:solidFill>
                  <a:srgbClr val="FFFFFF"/>
                </a:solidFill>
                <a:latin typeface="Calibri"/>
                <a:cs typeface="Calibri"/>
              </a:rPr>
              <a:t> </a:t>
            </a:r>
            <a:r>
              <a:rPr sz="1400" spc="-5" dirty="0">
                <a:solidFill>
                  <a:srgbClr val="FFFFFF"/>
                </a:solidFill>
                <a:latin typeface="Calibri"/>
                <a:cs typeface="Calibri"/>
              </a:rPr>
              <a:t>und</a:t>
            </a:r>
            <a:r>
              <a:rPr sz="1400" spc="5" dirty="0">
                <a:solidFill>
                  <a:srgbClr val="FFFFFF"/>
                </a:solidFill>
                <a:latin typeface="Calibri"/>
                <a:cs typeface="Calibri"/>
              </a:rPr>
              <a:t> </a:t>
            </a:r>
            <a:r>
              <a:rPr sz="1400" spc="-5" dirty="0">
                <a:solidFill>
                  <a:srgbClr val="FFFFFF"/>
                </a:solidFill>
                <a:latin typeface="Calibri"/>
                <a:cs typeface="Calibri"/>
              </a:rPr>
              <a:t>vervollständigen</a:t>
            </a:r>
            <a:r>
              <a:rPr sz="1400" spc="5" dirty="0">
                <a:solidFill>
                  <a:srgbClr val="FFFFFF"/>
                </a:solidFill>
                <a:latin typeface="Calibri"/>
                <a:cs typeface="Calibri"/>
              </a:rPr>
              <a:t> </a:t>
            </a:r>
            <a:r>
              <a:rPr sz="1400" spc="-5" dirty="0">
                <a:solidFill>
                  <a:srgbClr val="FFFFFF"/>
                </a:solidFill>
                <a:latin typeface="Calibri"/>
                <a:cs typeface="Calibri"/>
              </a:rPr>
              <a:t>Sie</a:t>
            </a:r>
            <a:r>
              <a:rPr sz="1400" spc="10" dirty="0">
                <a:solidFill>
                  <a:srgbClr val="FFFFFF"/>
                </a:solidFill>
                <a:latin typeface="Calibri"/>
                <a:cs typeface="Calibri"/>
              </a:rPr>
              <a:t> </a:t>
            </a:r>
            <a:r>
              <a:rPr sz="1400" spc="-10" dirty="0">
                <a:solidFill>
                  <a:srgbClr val="FFFFFF"/>
                </a:solidFill>
                <a:latin typeface="Calibri"/>
                <a:cs typeface="Calibri"/>
              </a:rPr>
              <a:t>die</a:t>
            </a:r>
            <a:r>
              <a:rPr sz="1400" spc="35" dirty="0">
                <a:solidFill>
                  <a:srgbClr val="FFFFFF"/>
                </a:solidFill>
                <a:latin typeface="Calibri"/>
                <a:cs typeface="Calibri"/>
              </a:rPr>
              <a:t> </a:t>
            </a:r>
            <a:r>
              <a:rPr sz="1400" spc="-10" dirty="0">
                <a:solidFill>
                  <a:srgbClr val="FFFFFF"/>
                </a:solidFill>
                <a:latin typeface="Calibri"/>
                <a:cs typeface="Calibri"/>
              </a:rPr>
              <a:t>folgenden </a:t>
            </a:r>
            <a:r>
              <a:rPr sz="1400" spc="-15" dirty="0">
                <a:solidFill>
                  <a:srgbClr val="FFFFFF"/>
                </a:solidFill>
                <a:latin typeface="Calibri"/>
                <a:cs typeface="Calibri"/>
              </a:rPr>
              <a:t>Fragen</a:t>
            </a:r>
            <a:endParaRPr sz="1400" dirty="0">
              <a:latin typeface="Calibri"/>
              <a:cs typeface="Calibri"/>
            </a:endParaRPr>
          </a:p>
          <a:p>
            <a:pPr marL="12700">
              <a:lnSpc>
                <a:spcPct val="100000"/>
              </a:lnSpc>
              <a:spcBef>
                <a:spcPts val="15"/>
              </a:spcBef>
            </a:pPr>
            <a:r>
              <a:rPr sz="1400" b="1" spc="-10" dirty="0">
                <a:solidFill>
                  <a:srgbClr val="FFFFFF"/>
                </a:solidFill>
                <a:latin typeface="Calibri"/>
                <a:cs typeface="Calibri"/>
              </a:rPr>
              <a:t>Modul </a:t>
            </a:r>
            <a:r>
              <a:rPr sz="1400" b="1" spc="-5" dirty="0">
                <a:solidFill>
                  <a:srgbClr val="FFFFFF"/>
                </a:solidFill>
                <a:latin typeface="Calibri"/>
                <a:cs typeface="Calibri"/>
              </a:rPr>
              <a:t>4:</a:t>
            </a:r>
            <a:r>
              <a:rPr sz="1400" b="1" spc="-10" dirty="0">
                <a:solidFill>
                  <a:srgbClr val="FFFFFF"/>
                </a:solidFill>
                <a:latin typeface="Calibri"/>
                <a:cs typeface="Calibri"/>
              </a:rPr>
              <a:t> </a:t>
            </a:r>
            <a:r>
              <a:rPr sz="1400" b="1" spc="-5" dirty="0">
                <a:solidFill>
                  <a:srgbClr val="FFFFFF"/>
                </a:solidFill>
                <a:latin typeface="Calibri"/>
                <a:cs typeface="Calibri"/>
              </a:rPr>
              <a:t>Workshop 1</a:t>
            </a:r>
            <a:r>
              <a:rPr sz="1400" b="1" spc="-10" dirty="0">
                <a:solidFill>
                  <a:srgbClr val="FFFFFF"/>
                </a:solidFill>
                <a:latin typeface="Calibri"/>
                <a:cs typeface="Calibri"/>
              </a:rPr>
              <a:t> </a:t>
            </a:r>
            <a:r>
              <a:rPr sz="1400" b="1" spc="-5" dirty="0">
                <a:solidFill>
                  <a:srgbClr val="FFFFFF"/>
                </a:solidFill>
                <a:latin typeface="Calibri"/>
                <a:cs typeface="Calibri"/>
              </a:rPr>
              <a:t>Bewertung</a:t>
            </a:r>
            <a:r>
              <a:rPr sz="1400" b="1" spc="5" dirty="0">
                <a:solidFill>
                  <a:srgbClr val="FFFFFF"/>
                </a:solidFill>
                <a:latin typeface="Calibri"/>
                <a:cs typeface="Calibri"/>
              </a:rPr>
              <a:t> </a:t>
            </a:r>
            <a:r>
              <a:rPr sz="1400" b="1" spc="-20" dirty="0">
                <a:solidFill>
                  <a:srgbClr val="FFFFFF"/>
                </a:solidFill>
                <a:latin typeface="Calibri"/>
                <a:cs typeface="Calibri"/>
              </a:rPr>
              <a:t>Quiz</a:t>
            </a:r>
            <a:endParaRPr sz="1400" dirty="0">
              <a:latin typeface="Calibri"/>
              <a:cs typeface="Calibri"/>
            </a:endParaRPr>
          </a:p>
          <a:p>
            <a:pPr>
              <a:lnSpc>
                <a:spcPct val="100000"/>
              </a:lnSpc>
              <a:spcBef>
                <a:spcPts val="20"/>
              </a:spcBef>
            </a:pPr>
            <a:endParaRPr sz="1300" dirty="0">
              <a:latin typeface="Calibri"/>
              <a:cs typeface="Calibri"/>
            </a:endParaRPr>
          </a:p>
          <a:p>
            <a:pPr marL="12700">
              <a:lnSpc>
                <a:spcPct val="100000"/>
              </a:lnSpc>
            </a:pPr>
            <a:r>
              <a:rPr sz="1400" b="1" u="sng" spc="15" dirty="0">
                <a:solidFill>
                  <a:srgbClr val="FFFFFF"/>
                </a:solidFill>
                <a:uFill>
                  <a:solidFill>
                    <a:srgbClr val="FFFFFF"/>
                  </a:solidFill>
                </a:uFill>
                <a:latin typeface="Calibri"/>
                <a:cs typeface="Calibri"/>
                <a:hlinkClick r:id="rId3"/>
              </a:rPr>
              <a:t>https://forms.gle/4d7C6fcXsB9bRscSA</a:t>
            </a:r>
            <a:endParaRPr sz="1400" dirty="0">
              <a:latin typeface="Calibri"/>
              <a:cs typeface="Calibri"/>
            </a:endParaRPr>
          </a:p>
        </p:txBody>
      </p:sp>
      <p:grpSp>
        <p:nvGrpSpPr>
          <p:cNvPr id="5" name="object 5"/>
          <p:cNvGrpSpPr/>
          <p:nvPr/>
        </p:nvGrpSpPr>
        <p:grpSpPr>
          <a:xfrm>
            <a:off x="182879" y="88900"/>
            <a:ext cx="8822055" cy="4354195"/>
            <a:chOff x="182879" y="88900"/>
            <a:chExt cx="8822055" cy="4354195"/>
          </a:xfrm>
        </p:grpSpPr>
        <p:pic>
          <p:nvPicPr>
            <p:cNvPr id="6" name="object 6"/>
            <p:cNvPicPr/>
            <p:nvPr/>
          </p:nvPicPr>
          <p:blipFill>
            <a:blip r:embed="rId4" cstate="print"/>
            <a:stretch>
              <a:fillRect/>
            </a:stretch>
          </p:blipFill>
          <p:spPr>
            <a:xfrm>
              <a:off x="182879" y="113665"/>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80364" y="2539"/>
                  </a:lnTo>
                  <a:lnTo>
                    <a:pt x="335279" y="9525"/>
                  </a:lnTo>
                  <a:lnTo>
                    <a:pt x="292100" y="21589"/>
                  </a:lnTo>
                  <a:lnTo>
                    <a:pt x="250189" y="38100"/>
                  </a:lnTo>
                  <a:lnTo>
                    <a:pt x="211454" y="58420"/>
                  </a:lnTo>
                  <a:lnTo>
                    <a:pt x="174625" y="82550"/>
                  </a:lnTo>
                  <a:lnTo>
                    <a:pt x="140970" y="109854"/>
                  </a:lnTo>
                  <a:lnTo>
                    <a:pt x="109854" y="140970"/>
                  </a:lnTo>
                  <a:lnTo>
                    <a:pt x="82550" y="174625"/>
                  </a:lnTo>
                  <a:lnTo>
                    <a:pt x="58420" y="211454"/>
                  </a:lnTo>
                  <a:lnTo>
                    <a:pt x="38100" y="250189"/>
                  </a:lnTo>
                  <a:lnTo>
                    <a:pt x="21589" y="292100"/>
                  </a:lnTo>
                  <a:lnTo>
                    <a:pt x="9525" y="335279"/>
                  </a:lnTo>
                  <a:lnTo>
                    <a:pt x="2539" y="380364"/>
                  </a:lnTo>
                  <a:lnTo>
                    <a:pt x="0" y="426720"/>
                  </a:lnTo>
                  <a:lnTo>
                    <a:pt x="2539" y="473075"/>
                  </a:lnTo>
                  <a:lnTo>
                    <a:pt x="9525" y="518160"/>
                  </a:lnTo>
                  <a:lnTo>
                    <a:pt x="21589" y="561339"/>
                  </a:lnTo>
                  <a:lnTo>
                    <a:pt x="38100" y="603250"/>
                  </a:lnTo>
                  <a:lnTo>
                    <a:pt x="58420" y="641985"/>
                  </a:lnTo>
                  <a:lnTo>
                    <a:pt x="82550" y="678814"/>
                  </a:lnTo>
                  <a:lnTo>
                    <a:pt x="109854" y="712470"/>
                  </a:lnTo>
                  <a:lnTo>
                    <a:pt x="140970" y="743585"/>
                  </a:lnTo>
                  <a:lnTo>
                    <a:pt x="174625" y="770889"/>
                  </a:lnTo>
                  <a:lnTo>
                    <a:pt x="211454" y="795020"/>
                  </a:lnTo>
                  <a:lnTo>
                    <a:pt x="250189" y="815339"/>
                  </a:lnTo>
                  <a:lnTo>
                    <a:pt x="292100" y="831850"/>
                  </a:lnTo>
                  <a:lnTo>
                    <a:pt x="335279" y="843914"/>
                  </a:lnTo>
                  <a:lnTo>
                    <a:pt x="380364" y="850900"/>
                  </a:lnTo>
                  <a:lnTo>
                    <a:pt x="426720" y="853439"/>
                  </a:lnTo>
                  <a:lnTo>
                    <a:pt x="473075" y="850900"/>
                  </a:lnTo>
                  <a:lnTo>
                    <a:pt x="518159" y="843914"/>
                  </a:lnTo>
                  <a:lnTo>
                    <a:pt x="561339" y="831850"/>
                  </a:lnTo>
                  <a:lnTo>
                    <a:pt x="603250" y="815339"/>
                  </a:lnTo>
                  <a:lnTo>
                    <a:pt x="641984" y="795020"/>
                  </a:lnTo>
                  <a:lnTo>
                    <a:pt x="678814" y="770889"/>
                  </a:lnTo>
                  <a:lnTo>
                    <a:pt x="712470" y="743585"/>
                  </a:lnTo>
                  <a:lnTo>
                    <a:pt x="743584" y="712470"/>
                  </a:lnTo>
                  <a:lnTo>
                    <a:pt x="770889" y="678814"/>
                  </a:lnTo>
                  <a:lnTo>
                    <a:pt x="795020" y="641985"/>
                  </a:lnTo>
                  <a:lnTo>
                    <a:pt x="815339" y="603250"/>
                  </a:lnTo>
                  <a:lnTo>
                    <a:pt x="831850" y="561339"/>
                  </a:lnTo>
                  <a:lnTo>
                    <a:pt x="843914" y="518160"/>
                  </a:lnTo>
                  <a:lnTo>
                    <a:pt x="850900" y="473075"/>
                  </a:lnTo>
                  <a:lnTo>
                    <a:pt x="853439" y="426720"/>
                  </a:lnTo>
                  <a:lnTo>
                    <a:pt x="850900" y="380364"/>
                  </a:lnTo>
                  <a:lnTo>
                    <a:pt x="843914" y="335279"/>
                  </a:lnTo>
                  <a:lnTo>
                    <a:pt x="831850" y="292100"/>
                  </a:lnTo>
                  <a:lnTo>
                    <a:pt x="815339" y="250189"/>
                  </a:lnTo>
                  <a:lnTo>
                    <a:pt x="795020" y="211454"/>
                  </a:lnTo>
                  <a:lnTo>
                    <a:pt x="770889" y="174625"/>
                  </a:lnTo>
                  <a:lnTo>
                    <a:pt x="743584" y="140970"/>
                  </a:lnTo>
                  <a:lnTo>
                    <a:pt x="712470" y="109854"/>
                  </a:lnTo>
                  <a:lnTo>
                    <a:pt x="678814" y="82550"/>
                  </a:lnTo>
                  <a:lnTo>
                    <a:pt x="641984" y="58420"/>
                  </a:lnTo>
                  <a:lnTo>
                    <a:pt x="603250" y="38100"/>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5" cstate="print"/>
            <a:stretch>
              <a:fillRect/>
            </a:stretch>
          </p:blipFill>
          <p:spPr>
            <a:xfrm>
              <a:off x="8195310" y="212089"/>
              <a:ext cx="765175" cy="608329"/>
            </a:xfrm>
            <a:prstGeom prst="rect">
              <a:avLst/>
            </a:prstGeom>
          </p:spPr>
        </p:pic>
        <p:pic>
          <p:nvPicPr>
            <p:cNvPr id="9" name="object 9"/>
            <p:cNvPicPr/>
            <p:nvPr/>
          </p:nvPicPr>
          <p:blipFill>
            <a:blip r:embed="rId6" cstate="print"/>
            <a:stretch>
              <a:fillRect/>
            </a:stretch>
          </p:blipFill>
          <p:spPr>
            <a:xfrm>
              <a:off x="5869939" y="1799132"/>
              <a:ext cx="2645410" cy="2643886"/>
            </a:xfrm>
            <a:prstGeom prst="rect">
              <a:avLst/>
            </a:prstGeom>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23" name="Rectangle 22">
            <a:extLst>
              <a:ext uri="{FF2B5EF4-FFF2-40B4-BE49-F238E27FC236}">
                <a16:creationId xmlns:a16="http://schemas.microsoft.com/office/drawing/2014/main" id="{A9713C8D-9265-4E4E-B7A0-E96175EC8284}"/>
              </a:ext>
            </a:extLst>
          </p:cNvPr>
          <p:cNvSpPr/>
          <p:nvPr/>
        </p:nvSpPr>
        <p:spPr>
          <a:xfrm>
            <a:off x="0" y="3341871"/>
            <a:ext cx="9144000" cy="180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5" name="Group 4">
            <a:extLst>
              <a:ext uri="{FF2B5EF4-FFF2-40B4-BE49-F238E27FC236}">
                <a16:creationId xmlns:a16="http://schemas.microsoft.com/office/drawing/2014/main" id="{88BFDBA0-9AF2-BE44-AC09-C03A69A58FAB}"/>
              </a:ext>
            </a:extLst>
          </p:cNvPr>
          <p:cNvGrpSpPr/>
          <p:nvPr/>
        </p:nvGrpSpPr>
        <p:grpSpPr>
          <a:xfrm>
            <a:off x="2325606" y="-196357"/>
            <a:ext cx="4492787" cy="3577590"/>
            <a:chOff x="2268456" y="160020"/>
            <a:chExt cx="4492787" cy="3577590"/>
          </a:xfrm>
        </p:grpSpPr>
        <p:sp>
          <p:nvSpPr>
            <p:cNvPr id="2" name="Rounded Rectangle 1">
              <a:extLst>
                <a:ext uri="{FF2B5EF4-FFF2-40B4-BE49-F238E27FC236}">
                  <a16:creationId xmlns:a16="http://schemas.microsoft.com/office/drawing/2014/main" id="{4D898D7C-4523-3346-8E83-83E8A945F23E}"/>
                </a:ext>
              </a:extLst>
            </p:cNvPr>
            <p:cNvSpPr/>
            <p:nvPr/>
          </p:nvSpPr>
          <p:spPr>
            <a:xfrm>
              <a:off x="2571750" y="537210"/>
              <a:ext cx="3851910" cy="282321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4" name="Picture 3" descr="A close up of a logo&#10;&#10;Description automatically generated">
              <a:extLst>
                <a:ext uri="{FF2B5EF4-FFF2-40B4-BE49-F238E27FC236}">
                  <a16:creationId xmlns:a16="http://schemas.microsoft.com/office/drawing/2014/main" id="{A74FFAB1-BBA3-B44F-8784-C750620EE45C}"/>
                </a:ext>
              </a:extLst>
            </p:cNvPr>
            <p:cNvPicPr>
              <a:picLocks noChangeAspect="1"/>
            </p:cNvPicPr>
            <p:nvPr/>
          </p:nvPicPr>
          <p:blipFill>
            <a:blip r:embed="rId3"/>
            <a:stretch>
              <a:fillRect/>
            </a:stretch>
          </p:blipFill>
          <p:spPr>
            <a:xfrm>
              <a:off x="2268456" y="160020"/>
              <a:ext cx="4492787" cy="3577590"/>
            </a:xfrm>
            <a:prstGeom prst="rect">
              <a:avLst/>
            </a:prstGeom>
          </p:spPr>
        </p:pic>
      </p:grpSp>
      <p:pic>
        <p:nvPicPr>
          <p:cNvPr id="8" name="Picture 7" descr="A close up of a logo&#10;&#10;Description automatically generated">
            <a:extLst>
              <a:ext uri="{FF2B5EF4-FFF2-40B4-BE49-F238E27FC236}">
                <a16:creationId xmlns:a16="http://schemas.microsoft.com/office/drawing/2014/main" id="{6DB02F2D-9DA1-6B40-83E4-272A55F46650}"/>
              </a:ext>
            </a:extLst>
          </p:cNvPr>
          <p:cNvPicPr>
            <a:picLocks noChangeAspect="1"/>
          </p:cNvPicPr>
          <p:nvPr/>
        </p:nvPicPr>
        <p:blipFill>
          <a:blip r:embed="rId4"/>
          <a:stretch>
            <a:fillRect/>
          </a:stretch>
        </p:blipFill>
        <p:spPr>
          <a:xfrm>
            <a:off x="124862" y="3504431"/>
            <a:ext cx="728980" cy="712619"/>
          </a:xfrm>
          <a:prstGeom prst="rect">
            <a:avLst/>
          </a:prstGeom>
        </p:spPr>
      </p:pic>
      <p:pic>
        <p:nvPicPr>
          <p:cNvPr id="10" name="Picture 9" descr="A close up of a logo&#10;&#10;Description automatically generated">
            <a:extLst>
              <a:ext uri="{FF2B5EF4-FFF2-40B4-BE49-F238E27FC236}">
                <a16:creationId xmlns:a16="http://schemas.microsoft.com/office/drawing/2014/main" id="{0AAFC13E-9D0D-1643-848C-C07DBACCAB0B}"/>
              </a:ext>
            </a:extLst>
          </p:cNvPr>
          <p:cNvPicPr>
            <a:picLocks noChangeAspect="1"/>
          </p:cNvPicPr>
          <p:nvPr/>
        </p:nvPicPr>
        <p:blipFill>
          <a:blip r:embed="rId5"/>
          <a:stretch>
            <a:fillRect/>
          </a:stretch>
        </p:blipFill>
        <p:spPr>
          <a:xfrm>
            <a:off x="936813" y="3504431"/>
            <a:ext cx="1637663" cy="712619"/>
          </a:xfrm>
          <a:prstGeom prst="rect">
            <a:avLst/>
          </a:prstGeom>
        </p:spPr>
      </p:pic>
      <p:pic>
        <p:nvPicPr>
          <p:cNvPr id="12" name="Picture 11">
            <a:extLst>
              <a:ext uri="{FF2B5EF4-FFF2-40B4-BE49-F238E27FC236}">
                <a16:creationId xmlns:a16="http://schemas.microsoft.com/office/drawing/2014/main" id="{0AE69F24-D817-C549-BBED-B3A90CA86CA0}"/>
              </a:ext>
            </a:extLst>
          </p:cNvPr>
          <p:cNvPicPr>
            <a:picLocks noChangeAspect="1"/>
          </p:cNvPicPr>
          <p:nvPr/>
        </p:nvPicPr>
        <p:blipFill>
          <a:blip r:embed="rId6"/>
          <a:stretch>
            <a:fillRect/>
          </a:stretch>
        </p:blipFill>
        <p:spPr>
          <a:xfrm>
            <a:off x="2620078" y="3546341"/>
            <a:ext cx="1516621" cy="621030"/>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6AAC8BFE-F9F9-3F4D-BD4B-058FDDA8B009}"/>
              </a:ext>
            </a:extLst>
          </p:cNvPr>
          <p:cNvPicPr>
            <a:picLocks noChangeAspect="1"/>
          </p:cNvPicPr>
          <p:nvPr/>
        </p:nvPicPr>
        <p:blipFill>
          <a:blip r:embed="rId7"/>
          <a:stretch>
            <a:fillRect/>
          </a:stretch>
        </p:blipFill>
        <p:spPr>
          <a:xfrm>
            <a:off x="4334939" y="3527291"/>
            <a:ext cx="964957" cy="676910"/>
          </a:xfrm>
          <a:prstGeom prst="rect">
            <a:avLst/>
          </a:prstGeom>
        </p:spPr>
      </p:pic>
      <p:pic>
        <p:nvPicPr>
          <p:cNvPr id="16" name="Picture 15">
            <a:extLst>
              <a:ext uri="{FF2B5EF4-FFF2-40B4-BE49-F238E27FC236}">
                <a16:creationId xmlns:a16="http://schemas.microsoft.com/office/drawing/2014/main" id="{7913E9ED-BEFE-0E4C-90B1-B688790B7A54}"/>
              </a:ext>
            </a:extLst>
          </p:cNvPr>
          <p:cNvPicPr>
            <a:picLocks noChangeAspect="1"/>
          </p:cNvPicPr>
          <p:nvPr/>
        </p:nvPicPr>
        <p:blipFill>
          <a:blip r:embed="rId8"/>
          <a:stretch>
            <a:fillRect/>
          </a:stretch>
        </p:blipFill>
        <p:spPr>
          <a:xfrm>
            <a:off x="5547098" y="3633971"/>
            <a:ext cx="990501" cy="42545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A0F51BF8-2DE9-D148-9504-6DE4EADC5D78}"/>
              </a:ext>
            </a:extLst>
          </p:cNvPr>
          <p:cNvPicPr>
            <a:picLocks noChangeAspect="1"/>
          </p:cNvPicPr>
          <p:nvPr/>
        </p:nvPicPr>
        <p:blipFill>
          <a:blip r:embed="rId9"/>
          <a:stretch>
            <a:fillRect/>
          </a:stretch>
        </p:blipFill>
        <p:spPr>
          <a:xfrm>
            <a:off x="7762225" y="3609425"/>
            <a:ext cx="1280160" cy="474542"/>
          </a:xfrm>
          <a:prstGeom prst="rect">
            <a:avLst/>
          </a:prstGeom>
        </p:spPr>
      </p:pic>
      <p:sp>
        <p:nvSpPr>
          <p:cNvPr id="28" name="TextBox 27">
            <a:extLst>
              <a:ext uri="{FF2B5EF4-FFF2-40B4-BE49-F238E27FC236}">
                <a16:creationId xmlns:a16="http://schemas.microsoft.com/office/drawing/2014/main" id="{AFFBECB4-47A5-384B-B49D-724229B2AFB9}"/>
              </a:ext>
            </a:extLst>
          </p:cNvPr>
          <p:cNvSpPr txBox="1"/>
          <p:nvPr/>
        </p:nvSpPr>
        <p:spPr>
          <a:xfrm>
            <a:off x="4099015" y="4244673"/>
            <a:ext cx="449278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900" b="0" i="0" u="none" strike="noStrike" kern="0" cap="none" spc="0" normalizeH="0" baseline="0" noProof="0" dirty="0">
                <a:ln>
                  <a:noFill/>
                </a:ln>
                <a:solidFill>
                  <a:srgbClr val="000000"/>
                </a:solidFill>
                <a:effectLst/>
                <a:uLnTx/>
                <a:uFillTx/>
                <a:latin typeface="Arial"/>
                <a:cs typeface="Arial"/>
                <a:sym typeface="Arial"/>
              </a:rPr>
              <a:t>"Die Unterstützung der Europäischen Kommission für die Erstellung dieser Veröffentlichung stellt keine Billigung des Inhalts dar, der ausschließlich die Meinung der Autoren wiedergibt, und die Kommission kann nicht für die Verwendung der darin enthaltenen Informationen verantwortlich gemacht werden."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900" b="0" i="0" u="none" strike="noStrike" kern="0" cap="none" spc="0" normalizeH="0" baseline="0" noProof="0" dirty="0">
                <a:ln>
                  <a:noFill/>
                </a:ln>
                <a:solidFill>
                  <a:srgbClr val="000000"/>
                </a:solidFill>
                <a:effectLst/>
                <a:uLnTx/>
                <a:uFillTx/>
                <a:latin typeface="Arial"/>
                <a:cs typeface="Arial"/>
                <a:sym typeface="Arial"/>
              </a:rPr>
              <a:t>Projektnummer: </a:t>
            </a:r>
            <a:r>
              <a:rPr kumimoji="0" lang="en-GB" sz="900" b="0" i="0" u="none" strike="noStrike" kern="0" cap="none" spc="0" normalizeH="0" baseline="0" noProof="0" dirty="0">
                <a:ln>
                  <a:noFill/>
                </a:ln>
                <a:solidFill>
                  <a:srgbClr val="000000"/>
                </a:solidFill>
                <a:effectLst/>
                <a:uLnTx/>
                <a:uFillTx/>
                <a:latin typeface="Arial"/>
                <a:cs typeface="Arial"/>
                <a:sym typeface="Arial"/>
              </a:rPr>
              <a:t>2020-1-AT01-KA204-077958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900" b="0" i="0" u="none" strike="noStrike" kern="0" cap="none" spc="0" normalizeH="0" baseline="0" noProof="0" dirty="0">
              <a:ln>
                <a:noFill/>
              </a:ln>
              <a:solidFill>
                <a:srgbClr val="000000"/>
              </a:solidFill>
              <a:effectLst/>
              <a:uLnTx/>
              <a:uFillTx/>
              <a:latin typeface="Arial"/>
              <a:cs typeface="Arial"/>
              <a:sym typeface="Arial"/>
            </a:endParaRPr>
          </a:p>
        </p:txBody>
      </p:sp>
      <p:pic>
        <p:nvPicPr>
          <p:cNvPr id="6" name="Picture 5" descr="Logo&#10;&#10;Description automatically generated">
            <a:extLst>
              <a:ext uri="{FF2B5EF4-FFF2-40B4-BE49-F238E27FC236}">
                <a16:creationId xmlns:a16="http://schemas.microsoft.com/office/drawing/2014/main" id="{D5C7E427-6F6E-4D30-9394-0F1DB62B8ECA}"/>
              </a:ext>
            </a:extLst>
          </p:cNvPr>
          <p:cNvPicPr>
            <a:picLocks noChangeAspect="1"/>
          </p:cNvPicPr>
          <p:nvPr/>
        </p:nvPicPr>
        <p:blipFill>
          <a:blip r:embed="rId10"/>
          <a:stretch>
            <a:fillRect/>
          </a:stretch>
        </p:blipFill>
        <p:spPr>
          <a:xfrm>
            <a:off x="6923548" y="3665260"/>
            <a:ext cx="596800" cy="577426"/>
          </a:xfrm>
          <a:prstGeom prst="rect">
            <a:avLst/>
          </a:prstGeom>
        </p:spPr>
      </p:pic>
      <p:pic>
        <p:nvPicPr>
          <p:cNvPr id="3" name="Grafik 2">
            <a:extLst>
              <a:ext uri="{FF2B5EF4-FFF2-40B4-BE49-F238E27FC236}">
                <a16:creationId xmlns:a16="http://schemas.microsoft.com/office/drawing/2014/main" id="{F9E6552E-FA5F-C707-5E2C-EB7BACDB4DF4}"/>
              </a:ext>
            </a:extLst>
          </p:cNvPr>
          <p:cNvPicPr>
            <a:picLocks noChangeAspect="1"/>
          </p:cNvPicPr>
          <p:nvPr/>
        </p:nvPicPr>
        <p:blipFill>
          <a:blip r:embed="rId11"/>
          <a:stretch>
            <a:fillRect/>
          </a:stretch>
        </p:blipFill>
        <p:spPr>
          <a:xfrm>
            <a:off x="124862" y="4339223"/>
            <a:ext cx="3008120" cy="618071"/>
          </a:xfrm>
          <a:prstGeom prst="rect">
            <a:avLst/>
          </a:prstGeom>
        </p:spPr>
      </p:pic>
    </p:spTree>
    <p:extLst>
      <p:ext uri="{BB962C8B-B14F-4D97-AF65-F5344CB8AC3E}">
        <p14:creationId xmlns:p14="http://schemas.microsoft.com/office/powerpoint/2010/main" val="2035628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inacor template">
  <a:themeElements>
    <a:clrScheme name="Custom 347">
      <a:dk1>
        <a:srgbClr val="000000"/>
      </a:dk1>
      <a:lt1>
        <a:srgbClr val="FFFFFF"/>
      </a:lt1>
      <a:dk2>
        <a:srgbClr val="9199AA"/>
      </a:dk2>
      <a:lt2>
        <a:srgbClr val="E4E7EC"/>
      </a:lt2>
      <a:accent1>
        <a:srgbClr val="002988"/>
      </a:accent1>
      <a:accent2>
        <a:srgbClr val="004CF8"/>
      </a:accent2>
      <a:accent3>
        <a:srgbClr val="7DFFB1"/>
      </a:accent3>
      <a:accent4>
        <a:srgbClr val="E0FF7D"/>
      </a:accent4>
      <a:accent5>
        <a:srgbClr val="FFF16B"/>
      </a:accent5>
      <a:accent6>
        <a:srgbClr val="FFFFF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3595</Words>
  <Application>Microsoft Office PowerPoint</Application>
  <PresentationFormat>Bildschirmpräsentation (16:9)</PresentationFormat>
  <Paragraphs>359</Paragraphs>
  <Slides>38</Slides>
  <Notes>2</Notes>
  <HiddenSlides>0</HiddenSlides>
  <MMClips>1</MMClips>
  <ScaleCrop>false</ScaleCrop>
  <HeadingPairs>
    <vt:vector size="6" baseType="variant">
      <vt:variant>
        <vt:lpstr>Verwendete Schriftarten</vt:lpstr>
      </vt:variant>
      <vt:variant>
        <vt:i4>11</vt:i4>
      </vt:variant>
      <vt:variant>
        <vt:lpstr>Design</vt:lpstr>
      </vt:variant>
      <vt:variant>
        <vt:i4>2</vt:i4>
      </vt:variant>
      <vt:variant>
        <vt:lpstr>Folientitel</vt:lpstr>
      </vt:variant>
      <vt:variant>
        <vt:i4>38</vt:i4>
      </vt:variant>
    </vt:vector>
  </HeadingPairs>
  <TitlesOfParts>
    <vt:vector size="51" baseType="lpstr">
      <vt:lpstr>Arial</vt:lpstr>
      <vt:lpstr>Arial MT</vt:lpstr>
      <vt:lpstr>Calibri</vt:lpstr>
      <vt:lpstr>Cambria Math</vt:lpstr>
      <vt:lpstr>Courier New</vt:lpstr>
      <vt:lpstr>Lucida Sans Unicode</vt:lpstr>
      <vt:lpstr>PublicoText</vt:lpstr>
      <vt:lpstr>Times New Roman</vt:lpstr>
      <vt:lpstr>Titillium Web</vt:lpstr>
      <vt:lpstr>Titillium Web Light</vt:lpstr>
      <vt:lpstr>Wingdings</vt:lpstr>
      <vt:lpstr>Office Theme</vt:lpstr>
      <vt:lpstr>Ninacor template</vt:lpstr>
      <vt:lpstr>IO2   LEHRPLAN ZUR  DIGITALEN  KOMPETENZ FÜR ELTERN</vt:lpstr>
      <vt:lpstr>Modul 4: Mediendarstellung und Verantwortung in den sozialen Medien</vt:lpstr>
      <vt:lpstr>PowerPoint-Präsentation</vt:lpstr>
      <vt:lpstr>Modul 4: Workshop 2 – 2 Stunden Fortsetzung</vt:lpstr>
      <vt:lpstr>1.1 EINFÜHRUNG IN DIE SOZIALEN MEDIEN</vt:lpstr>
      <vt:lpstr>SOZIALE MEDIEN UND JUNGE MENSCHEN</vt:lpstr>
      <vt:lpstr>SOCIAL MEDIA-PLATTFORMEN</vt:lpstr>
      <vt:lpstr>SOCIAL MEDIA-PLATTFORMEN</vt:lpstr>
      <vt:lpstr>TIPPS ZU SOZIALEN MEDIEN FÜR ELTERN</vt:lpstr>
      <vt:lpstr>AKTIVITÄT 4.2.1 – SOZIALE MEDIEN VERSTEHEN</vt:lpstr>
      <vt:lpstr>AKTIVITÄT 4.2.1 SOZIALE MEDIEN VERSTEHEN</vt:lpstr>
      <vt:lpstr>1.2 ERKENNEN VON FAKE NEWS IN SOZIALEN MEDIEN</vt:lpstr>
      <vt:lpstr>AKTIVITÄT 4.2.1 – INTERNET-INSPEKTION</vt:lpstr>
      <vt:lpstr>AKTIVITÄT 4.2.1 –  INTERNET-INSPEKTION</vt:lpstr>
      <vt:lpstr>WER IST ANFÄLLIG FÜR DIE VERBREITUNG VON FAKE NEWS IM  INTERNET?</vt:lpstr>
      <vt:lpstr>PowerPoint-Präsentation</vt:lpstr>
      <vt:lpstr>GEFAHREN DER VERBREITUNG VON FAKE NEWS IN DEN SOZIALEN  MEDIEN</vt:lpstr>
      <vt:lpstr>GEFAHREN DER VERBREITUNG VON FAKE NEWS IN DEN  SOZIALEN MEDIEN</vt:lpstr>
      <vt:lpstr>1.3 FAKTEN-ÜBERPRÜFUNG</vt:lpstr>
      <vt:lpstr>WARUM IST FAKTEN-ÜBERPRÜFUNG WICHTIG?</vt:lpstr>
      <vt:lpstr>AKTIVITÄT 4.2.2 –  FALLSTUDIE – WEIHNACHTSBELEUCHTUNG IN SCHWEDEN</vt:lpstr>
      <vt:lpstr>AKTIVITÄT 4.2.2 –  FALLSTUDIE –  DISKUSSION</vt:lpstr>
      <vt:lpstr>WIE MAN INFORMATIONEN KRITISCH BEWERTET UND FAKTEN  PRÜFT</vt:lpstr>
      <vt:lpstr>WIE MAN INFORMATIONEN KRITISCH BEWERTET UND FAKTEN  PRÜFT</vt:lpstr>
      <vt:lpstr>WIE KANN ICH INFORMATIONEN IN SOZIALEN  MEDIEN ÜBERPRÜFEN?</vt:lpstr>
      <vt:lpstr>TÄTIGKEIT 4.2.4 CHECKLISTE FÜR DIE GENAUIGKEIT – FAKE IT ‘TIL YOU MAKE IT! </vt:lpstr>
      <vt:lpstr>1.4 SOCIAL MEDIA VERIFIZIERUNG</vt:lpstr>
      <vt:lpstr>SOCIAL MEDIA VERIFIZIERUNG</vt:lpstr>
      <vt:lpstr>SOCIAL MEDIA VERIFIZIERUNG</vt:lpstr>
      <vt:lpstr>PowerPoint-Präsentation</vt:lpstr>
      <vt:lpstr>SOCIAL MEDIA VERIFIZIERUNG</vt:lpstr>
      <vt:lpstr>DIE GEFAHREN DER ÜBERPRÜFUNG</vt:lpstr>
      <vt:lpstr>ALTERSVERIFIKATION IN DEN SOZIALEN MEDIEN</vt:lpstr>
      <vt:lpstr>SOCIAL MEDIA VERIFIZIERUNG</vt:lpstr>
      <vt:lpstr>WARUM IST DIE ÜBERPRÜFUNG SOZIALER MEDIEN WICHTIG?</vt:lpstr>
      <vt:lpstr>WARUM IST DIE ÜBERPRÜFUNG SOZIALER MEDIEN WICHTIG?</vt:lpstr>
      <vt:lpstr>WORKSHOP ZUR  VERANTWORTUNG IN DEN  SOZIALEN MEDIEN 2  ABGESCHLOSSEN!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FIPL05</dc:creator>
  <cp:keywords>, docId:2210FE7C02B4413029D159DF3E87DFD0</cp:keywords>
  <cp:lastModifiedBy>Katja Lenic Salamun</cp:lastModifiedBy>
  <cp:revision>10</cp:revision>
  <dcterms:created xsi:type="dcterms:W3CDTF">2022-08-17T13:43:47Z</dcterms:created>
  <dcterms:modified xsi:type="dcterms:W3CDTF">2022-11-07T19:45:42Z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2022-08-17T00:00:00Z</vt:filetime>
  </property>
  <property fmtid="{D5CDD505-2E9C-101B-9397-08002B2CF9AE}" pid="3" name="Creator">
    <vt:lpwstr>Acrobat PDFMaker 21 for Word</vt:lpwstr>
  </property>
  <property fmtid="{D5CDD505-2E9C-101B-9397-08002B2CF9AE}" pid="4" name="LastSaved">
    <vt:filetime>2022-08-17T00:00:00Z</vt:filetime>
  </property>
</Properties>
</file>