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media/image8.jpg" ContentType="image/jpeg"/>
  <Override PartName="/ppt/theme/theme3.xml" ContentType="application/vnd.openxmlformats-officedocument.theme+xml"/>
  <Override PartName="/ppt/notesSlides/notesSlide1.xml" ContentType="application/vnd.openxmlformats-officedocument.presentationml.notesSlide+xml"/>
  <Override PartName="/ppt/media/image52.jpg" ContentType="image/jpeg"/>
  <Override PartName="/ppt/media/image56.jpg" ContentType="image/jpeg"/>
  <Override PartName="/ppt/media/image58.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33"/>
  </p:notesMasterIdLst>
  <p:sldIdLst>
    <p:sldId id="256" r:id="rId3"/>
    <p:sldId id="258" r:id="rId4"/>
    <p:sldId id="259" r:id="rId5"/>
    <p:sldId id="261" r:id="rId6"/>
    <p:sldId id="263" r:id="rId7"/>
    <p:sldId id="264" r:id="rId8"/>
    <p:sldId id="266" r:id="rId9"/>
    <p:sldId id="267" r:id="rId10"/>
    <p:sldId id="268" r:id="rId11"/>
    <p:sldId id="269" r:id="rId12"/>
    <p:sldId id="270" r:id="rId13"/>
    <p:sldId id="271"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88" r:id="rId29"/>
    <p:sldId id="289" r:id="rId30"/>
    <p:sldId id="290" r:id="rId31"/>
    <p:sldId id="362" r:id="rId32"/>
  </p:sldIdLst>
  <p:sldSz cx="9144000" cy="5143500" type="screen16x9"/>
  <p:notesSz cx="9144000" cy="51435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55" autoAdjust="0"/>
    <p:restoredTop sz="95226" autoAdjust="0"/>
  </p:normalViewPr>
  <p:slideViewPr>
    <p:cSldViewPr>
      <p:cViewPr varScale="1">
        <p:scale>
          <a:sx n="113" d="100"/>
          <a:sy n="113" d="100"/>
        </p:scale>
        <p:origin x="1008"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fr-FR"/>
          </a:p>
        </p:txBody>
      </p:sp>
      <p:sp>
        <p:nvSpPr>
          <p:cNvPr id="3" name="Datumsplatzhalt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8EFBAC2B-34E9-492C-957F-BB3ADD8E6C7C}" type="datetimeFigureOut">
              <a:rPr lang="fr-FR" smtClean="0"/>
              <a:t>07/11/2022</a:t>
            </a:fld>
            <a:endParaRPr lang="fr-FR"/>
          </a:p>
        </p:txBody>
      </p:sp>
      <p:sp>
        <p:nvSpPr>
          <p:cNvPr id="4" name="Folienbildplatzhalt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fr-FR"/>
          </a:p>
        </p:txBody>
      </p:sp>
      <p:sp>
        <p:nvSpPr>
          <p:cNvPr id="5" name="Notizenplatzhalt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6" name="Fußzeilenplatzhalt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fr-FR"/>
          </a:p>
        </p:txBody>
      </p:sp>
      <p:sp>
        <p:nvSpPr>
          <p:cNvPr id="7" name="Foliennummernplatzhalt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3D7E2D32-786B-4C8D-A5F7-827990B37ADA}" type="slidenum">
              <a:rPr lang="fr-FR" smtClean="0"/>
              <a:t>‹Nr.›</a:t>
            </a:fld>
            <a:endParaRPr lang="fr-FR"/>
          </a:p>
        </p:txBody>
      </p:sp>
    </p:spTree>
    <p:extLst>
      <p:ext uri="{BB962C8B-B14F-4D97-AF65-F5344CB8AC3E}">
        <p14:creationId xmlns:p14="http://schemas.microsoft.com/office/powerpoint/2010/main" val="3799323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43982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4000" cy="5143498"/>
          </a:xfrm>
          <a:prstGeom prst="rect">
            <a:avLst/>
          </a:prstGeom>
        </p:spPr>
      </p:pic>
      <p:sp>
        <p:nvSpPr>
          <p:cNvPr id="2" name="Holder 2"/>
          <p:cNvSpPr>
            <a:spLocks noGrp="1"/>
          </p:cNvSpPr>
          <p:nvPr>
            <p:ph type="title"/>
          </p:nvPr>
        </p:nvSpPr>
        <p:spPr/>
        <p:txBody>
          <a:bodyPr lIns="0" tIns="0" rIns="0" bIns="0"/>
          <a:lstStyle>
            <a:lvl1pPr>
              <a:defRPr sz="14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4000" cy="5143498"/>
          </a:xfrm>
          <a:prstGeom prst="rect">
            <a:avLst/>
          </a:prstGeom>
        </p:spPr>
      </p:pic>
      <p:pic>
        <p:nvPicPr>
          <p:cNvPr id="17" name="bg object 17"/>
          <p:cNvPicPr/>
          <p:nvPr/>
        </p:nvPicPr>
        <p:blipFill>
          <a:blip r:embed="rId3" cstate="print"/>
          <a:stretch>
            <a:fillRect/>
          </a:stretch>
        </p:blipFill>
        <p:spPr>
          <a:xfrm>
            <a:off x="1572260" y="1411198"/>
            <a:ext cx="2585085" cy="3482962"/>
          </a:xfrm>
          <a:prstGeom prst="rect">
            <a:avLst/>
          </a:prstGeom>
        </p:spPr>
      </p:pic>
      <p:pic>
        <p:nvPicPr>
          <p:cNvPr id="18" name="bg object 18"/>
          <p:cNvPicPr/>
          <p:nvPr/>
        </p:nvPicPr>
        <p:blipFill>
          <a:blip r:embed="rId4" cstate="print"/>
          <a:stretch>
            <a:fillRect/>
          </a:stretch>
        </p:blipFill>
        <p:spPr>
          <a:xfrm>
            <a:off x="1619885" y="1439113"/>
            <a:ext cx="2508885" cy="3414267"/>
          </a:xfrm>
          <a:prstGeom prst="rect">
            <a:avLst/>
          </a:prstGeom>
        </p:spPr>
      </p:pic>
      <p:pic>
        <p:nvPicPr>
          <p:cNvPr id="19" name="bg object 19"/>
          <p:cNvPicPr/>
          <p:nvPr/>
        </p:nvPicPr>
        <p:blipFill>
          <a:blip r:embed="rId5" cstate="print"/>
          <a:stretch>
            <a:fillRect/>
          </a:stretch>
        </p:blipFill>
        <p:spPr>
          <a:xfrm>
            <a:off x="4696459" y="1408645"/>
            <a:ext cx="2705735" cy="3520186"/>
          </a:xfrm>
          <a:prstGeom prst="rect">
            <a:avLst/>
          </a:prstGeom>
        </p:spPr>
      </p:pic>
      <p:pic>
        <p:nvPicPr>
          <p:cNvPr id="20" name="bg object 20"/>
          <p:cNvPicPr/>
          <p:nvPr/>
        </p:nvPicPr>
        <p:blipFill>
          <a:blip r:embed="rId6" cstate="print"/>
          <a:stretch>
            <a:fillRect/>
          </a:stretch>
        </p:blipFill>
        <p:spPr>
          <a:xfrm>
            <a:off x="4744084" y="1435925"/>
            <a:ext cx="2600324" cy="3414267"/>
          </a:xfrm>
          <a:prstGeom prst="rect">
            <a:avLst/>
          </a:prstGeom>
        </p:spPr>
      </p:pic>
      <p:sp>
        <p:nvSpPr>
          <p:cNvPr id="2" name="Holder 2"/>
          <p:cNvSpPr>
            <a:spLocks noGrp="1"/>
          </p:cNvSpPr>
          <p:nvPr>
            <p:ph type="title"/>
          </p:nvPr>
        </p:nvSpPr>
        <p:spPr/>
        <p:txBody>
          <a:bodyPr lIns="0" tIns="0" rIns="0" bIns="0"/>
          <a:lstStyle>
            <a:lvl1pPr>
              <a:defRPr sz="1400" b="1" i="0">
                <a:solidFill>
                  <a:schemeClr val="bg1"/>
                </a:solidFill>
                <a:latin typeface="Calibri"/>
                <a:cs typeface="Calibri"/>
              </a:defRPr>
            </a:lvl1pPr>
          </a:lstStyle>
          <a:p>
            <a:endParaRPr/>
          </a:p>
        </p:txBody>
      </p:sp>
      <p:sp>
        <p:nvSpPr>
          <p:cNvPr id="3" name="Holder 3"/>
          <p:cNvSpPr>
            <a:spLocks noGrp="1"/>
          </p:cNvSpPr>
          <p:nvPr>
            <p:ph sz="half" idx="2"/>
          </p:nvPr>
        </p:nvSpPr>
        <p:spPr>
          <a:xfrm>
            <a:off x="1610105" y="1434338"/>
            <a:ext cx="2522854" cy="34220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4734559" y="1431289"/>
            <a:ext cx="2614295" cy="3429635"/>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685800" y="743850"/>
            <a:ext cx="5796900" cy="1159800"/>
          </a:xfrm>
          <a:prstGeom prst="rect">
            <a:avLst/>
          </a:prstGeom>
        </p:spPr>
        <p:txBody>
          <a:bodyPr spcFirstLastPara="1" wrap="square" lIns="0" tIns="0" rIns="0" bIns="0" anchor="t"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grpSp>
        <p:nvGrpSpPr>
          <p:cNvPr id="5" name="Group 4">
            <a:extLst>
              <a:ext uri="{FF2B5EF4-FFF2-40B4-BE49-F238E27FC236}">
                <a16:creationId xmlns:a16="http://schemas.microsoft.com/office/drawing/2014/main" id="{F5074926-8887-0B44-A31D-90BE8E1FACE9}"/>
              </a:ext>
            </a:extLst>
          </p:cNvPr>
          <p:cNvGrpSpPr/>
          <p:nvPr userDrawn="1"/>
        </p:nvGrpSpPr>
        <p:grpSpPr>
          <a:xfrm>
            <a:off x="8151767" y="90351"/>
            <a:ext cx="853440" cy="853440"/>
            <a:chOff x="8003177" y="113211"/>
            <a:chExt cx="853440" cy="853440"/>
          </a:xfrm>
        </p:grpSpPr>
        <p:sp>
          <p:nvSpPr>
            <p:cNvPr id="4" name="Oval 3">
              <a:extLst>
                <a:ext uri="{FF2B5EF4-FFF2-40B4-BE49-F238E27FC236}">
                  <a16:creationId xmlns:a16="http://schemas.microsoft.com/office/drawing/2014/main" id="{C3D50C43-B33C-AE49-8E5A-018EAD5206A6}"/>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lose up of a logo&#10;&#10;Description automatically generated">
              <a:extLst>
                <a:ext uri="{FF2B5EF4-FFF2-40B4-BE49-F238E27FC236}">
                  <a16:creationId xmlns:a16="http://schemas.microsoft.com/office/drawing/2014/main" id="{E555F4B7-250D-904E-81A2-8E19C4649D8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7" name="Picture 6" descr="A screenshot of a cell phone&#10;&#10;Description automatically generated">
            <a:extLst>
              <a:ext uri="{FF2B5EF4-FFF2-40B4-BE49-F238E27FC236}">
                <a16:creationId xmlns:a16="http://schemas.microsoft.com/office/drawing/2014/main" id="{1E6E3D97-3A10-AD4D-95AC-4B5A7FC2E950}"/>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558486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title">
  <p:cSld name="Subtitle">
    <p:bg>
      <p:bgPr>
        <a:gradFill flip="none" rotWithShape="1">
          <a:gsLst>
            <a:gs pos="83000">
              <a:srgbClr val="FFAA15"/>
            </a:gs>
            <a:gs pos="51000">
              <a:srgbClr val="0037B3"/>
            </a:gs>
            <a:gs pos="22000">
              <a:srgbClr val="00001A"/>
            </a:gs>
          </a:gsLst>
          <a:lin ang="13500032" scaled="0"/>
          <a:tileRect/>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685800" y="973750"/>
            <a:ext cx="57969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5" name="Google Shape;15;p3"/>
          <p:cNvSpPr txBox="1">
            <a:spLocks noGrp="1"/>
          </p:cNvSpPr>
          <p:nvPr>
            <p:ph type="subTitle" idx="1"/>
          </p:nvPr>
        </p:nvSpPr>
        <p:spPr>
          <a:xfrm>
            <a:off x="685800" y="2230450"/>
            <a:ext cx="5796900" cy="465300"/>
          </a:xfrm>
          <a:prstGeom prst="rect">
            <a:avLst/>
          </a:prstGeom>
        </p:spPr>
        <p:txBody>
          <a:bodyPr spcFirstLastPara="1" wrap="square" lIns="0" tIns="0" rIns="0" bIns="0"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5" name="Group 4">
            <a:extLst>
              <a:ext uri="{FF2B5EF4-FFF2-40B4-BE49-F238E27FC236}">
                <a16:creationId xmlns:a16="http://schemas.microsoft.com/office/drawing/2014/main" id="{6106DC6B-1E83-6D4D-9B5F-02D6EE023F30}"/>
              </a:ext>
            </a:extLst>
          </p:cNvPr>
          <p:cNvGrpSpPr/>
          <p:nvPr userDrawn="1"/>
        </p:nvGrpSpPr>
        <p:grpSpPr>
          <a:xfrm>
            <a:off x="8151767" y="90351"/>
            <a:ext cx="853440" cy="853440"/>
            <a:chOff x="8003177" y="113211"/>
            <a:chExt cx="853440" cy="853440"/>
          </a:xfrm>
        </p:grpSpPr>
        <p:sp>
          <p:nvSpPr>
            <p:cNvPr id="6" name="Oval 5">
              <a:extLst>
                <a:ext uri="{FF2B5EF4-FFF2-40B4-BE49-F238E27FC236}">
                  <a16:creationId xmlns:a16="http://schemas.microsoft.com/office/drawing/2014/main" id="{E22980DD-DE19-B245-B573-42A2187A311C}"/>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 up of a logo&#10;&#10;Description automatically generated">
              <a:extLst>
                <a:ext uri="{FF2B5EF4-FFF2-40B4-BE49-F238E27FC236}">
                  <a16:creationId xmlns:a16="http://schemas.microsoft.com/office/drawing/2014/main" id="{AA8E4AE3-7E7F-D349-A078-8A94E00238F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8" name="Picture 7" descr="A screenshot of a cell phone&#10;&#10;Description automatically generated">
            <a:extLst>
              <a:ext uri="{FF2B5EF4-FFF2-40B4-BE49-F238E27FC236}">
                <a16:creationId xmlns:a16="http://schemas.microsoft.com/office/drawing/2014/main" id="{5CC066BC-4409-BF4F-ACCD-E9E82D98A22A}"/>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365140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gradFill flip="none" rotWithShape="1">
          <a:gsLst>
            <a:gs pos="50000">
              <a:srgbClr val="FFAA15"/>
            </a:gs>
            <a:gs pos="0">
              <a:srgbClr val="0037B3"/>
            </a:gs>
            <a:gs pos="100000">
              <a:srgbClr val="00001A"/>
            </a:gs>
          </a:gsLst>
          <a:path path="rect">
            <a:fillToRect l="100000" t="100000"/>
          </a:path>
          <a:tileRect r="-100000" b="-100000"/>
        </a:gradFill>
        <a:effectLst/>
      </p:bgPr>
    </p:bg>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434575"/>
            <a:ext cx="6025500" cy="857400"/>
          </a:xfrm>
          <a:prstGeom prst="rect">
            <a:avLst/>
          </a:prstGeom>
        </p:spPr>
        <p:txBody>
          <a:bodyPr spcFirstLastPara="1" wrap="square" lIns="0" tIns="0" rIns="0" bIns="0"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4" name="Google Shape;24;p5"/>
          <p:cNvSpPr txBox="1">
            <a:spLocks noGrp="1"/>
          </p:cNvSpPr>
          <p:nvPr>
            <p:ph type="body" idx="1"/>
          </p:nvPr>
        </p:nvSpPr>
        <p:spPr>
          <a:xfrm>
            <a:off x="457200" y="1428748"/>
            <a:ext cx="6025500" cy="3148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dirty="0"/>
          </a:p>
        </p:txBody>
      </p:sp>
      <p:sp>
        <p:nvSpPr>
          <p:cNvPr id="25" name="Google Shape;25;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grpSp>
        <p:nvGrpSpPr>
          <p:cNvPr id="6" name="Group 5">
            <a:extLst>
              <a:ext uri="{FF2B5EF4-FFF2-40B4-BE49-F238E27FC236}">
                <a16:creationId xmlns:a16="http://schemas.microsoft.com/office/drawing/2014/main" id="{8426DA7D-C858-DA49-846A-E543D01C1AC7}"/>
              </a:ext>
            </a:extLst>
          </p:cNvPr>
          <p:cNvGrpSpPr/>
          <p:nvPr userDrawn="1"/>
        </p:nvGrpSpPr>
        <p:grpSpPr>
          <a:xfrm>
            <a:off x="8151767" y="90351"/>
            <a:ext cx="853440" cy="853440"/>
            <a:chOff x="8003177" y="113211"/>
            <a:chExt cx="853440" cy="853440"/>
          </a:xfrm>
        </p:grpSpPr>
        <p:sp>
          <p:nvSpPr>
            <p:cNvPr id="7" name="Oval 6">
              <a:extLst>
                <a:ext uri="{FF2B5EF4-FFF2-40B4-BE49-F238E27FC236}">
                  <a16:creationId xmlns:a16="http://schemas.microsoft.com/office/drawing/2014/main" id="{D3852F48-FE59-FF49-9B76-B7B03ABB91F9}"/>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close up of a logo&#10;&#10;Description automatically generated">
              <a:extLst>
                <a:ext uri="{FF2B5EF4-FFF2-40B4-BE49-F238E27FC236}">
                  <a16:creationId xmlns:a16="http://schemas.microsoft.com/office/drawing/2014/main" id="{803F2760-6441-284E-8902-B3D300929979}"/>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9" name="Picture 8" descr="A screenshot of a cell phone&#10;&#10;Description automatically generated">
            <a:extLst>
              <a:ext uri="{FF2B5EF4-FFF2-40B4-BE49-F238E27FC236}">
                <a16:creationId xmlns:a16="http://schemas.microsoft.com/office/drawing/2014/main" id="{C900EEAF-604C-164B-8A97-E3B7759CF458}"/>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208754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gradFill flip="none" rotWithShape="1">
          <a:gsLst>
            <a:gs pos="89000">
              <a:srgbClr val="FFAA15"/>
            </a:gs>
            <a:gs pos="51000">
              <a:srgbClr val="0037B3"/>
            </a:gs>
            <a:gs pos="100000">
              <a:srgbClr val="00001A"/>
            </a:gs>
          </a:gsLst>
          <a:path path="circle">
            <a:fillToRect l="50000" t="50000" r="50000" b="50000"/>
          </a:path>
          <a:tileRect/>
        </a:gradFill>
        <a:effectLst/>
      </p:bgPr>
    </p:bg>
    <p:spTree>
      <p:nvGrpSpPr>
        <p:cNvPr id="1" name="Shape 26"/>
        <p:cNvGrpSpPr/>
        <p:nvPr/>
      </p:nvGrpSpPr>
      <p:grpSpPr>
        <a:xfrm>
          <a:off x="0" y="0"/>
          <a:ext cx="0" cy="0"/>
          <a:chOff x="0" y="0"/>
          <a:chExt cx="0" cy="0"/>
        </a:xfrm>
      </p:grpSpPr>
      <p:pic>
        <p:nvPicPr>
          <p:cNvPr id="27" name="Google Shape;27;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434575"/>
            <a:ext cx="6025500" cy="857400"/>
          </a:xfrm>
          <a:prstGeom prst="rect">
            <a:avLst/>
          </a:prstGeom>
        </p:spPr>
        <p:txBody>
          <a:bodyPr spcFirstLastPara="1" wrap="square" lIns="0" tIns="0" rIns="0" bIns="0"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9" name="Google Shape;29;p6"/>
          <p:cNvSpPr txBox="1">
            <a:spLocks noGrp="1"/>
          </p:cNvSpPr>
          <p:nvPr>
            <p:ph type="body" idx="1"/>
          </p:nvPr>
        </p:nvSpPr>
        <p:spPr>
          <a:xfrm>
            <a:off x="457200" y="1428750"/>
            <a:ext cx="2924700" cy="3153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0" name="Google Shape;30;p6"/>
          <p:cNvSpPr txBox="1">
            <a:spLocks noGrp="1"/>
          </p:cNvSpPr>
          <p:nvPr>
            <p:ph type="body" idx="2"/>
          </p:nvPr>
        </p:nvSpPr>
        <p:spPr>
          <a:xfrm>
            <a:off x="3558095" y="1428750"/>
            <a:ext cx="2924700" cy="3153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1" name="Google Shape;31;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grpSp>
        <p:nvGrpSpPr>
          <p:cNvPr id="7" name="Group 6">
            <a:extLst>
              <a:ext uri="{FF2B5EF4-FFF2-40B4-BE49-F238E27FC236}">
                <a16:creationId xmlns:a16="http://schemas.microsoft.com/office/drawing/2014/main" id="{DF5E9A99-3C1E-984B-9DA6-9E762E31A1A4}"/>
              </a:ext>
            </a:extLst>
          </p:cNvPr>
          <p:cNvGrpSpPr/>
          <p:nvPr userDrawn="1"/>
        </p:nvGrpSpPr>
        <p:grpSpPr>
          <a:xfrm>
            <a:off x="8151767" y="90351"/>
            <a:ext cx="853440" cy="853440"/>
            <a:chOff x="8003177" y="113211"/>
            <a:chExt cx="853440" cy="853440"/>
          </a:xfrm>
        </p:grpSpPr>
        <p:sp>
          <p:nvSpPr>
            <p:cNvPr id="8" name="Oval 7">
              <a:extLst>
                <a:ext uri="{FF2B5EF4-FFF2-40B4-BE49-F238E27FC236}">
                  <a16:creationId xmlns:a16="http://schemas.microsoft.com/office/drawing/2014/main" id="{4AD3D8CF-A84F-2340-8E97-422C6E53A3A5}"/>
                </a:ext>
              </a:extLst>
            </p:cNvPr>
            <p:cNvSpPr/>
            <p:nvPr userDrawn="1"/>
          </p:nvSpPr>
          <p:spPr>
            <a:xfrm>
              <a:off x="8003177" y="113211"/>
              <a:ext cx="853440" cy="853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lose up of a logo&#10;&#10;Description automatically generated">
              <a:extLst>
                <a:ext uri="{FF2B5EF4-FFF2-40B4-BE49-F238E27FC236}">
                  <a16:creationId xmlns:a16="http://schemas.microsoft.com/office/drawing/2014/main" id="{9A1D35E2-3949-CB46-8121-78A17150797C}"/>
                </a:ext>
              </a:extLst>
            </p:cNvPr>
            <p:cNvPicPr>
              <a:picLocks noChangeAspect="1"/>
            </p:cNvPicPr>
            <p:nvPr userDrawn="1"/>
          </p:nvPicPr>
          <p:blipFill>
            <a:blip r:embed="rId3"/>
            <a:stretch>
              <a:fillRect/>
            </a:stretch>
          </p:blipFill>
          <p:spPr>
            <a:xfrm>
              <a:off x="8047973" y="235806"/>
              <a:ext cx="763848" cy="608249"/>
            </a:xfrm>
            <a:prstGeom prst="rect">
              <a:avLst/>
            </a:prstGeom>
          </p:spPr>
        </p:pic>
      </p:grpSp>
      <p:pic>
        <p:nvPicPr>
          <p:cNvPr id="10" name="Picture 9" descr="A screenshot of a cell phone&#10;&#10;Description automatically generated">
            <a:extLst>
              <a:ext uri="{FF2B5EF4-FFF2-40B4-BE49-F238E27FC236}">
                <a16:creationId xmlns:a16="http://schemas.microsoft.com/office/drawing/2014/main" id="{4E7319CD-BF15-164F-9CCC-73C4060B22D9}"/>
              </a:ext>
            </a:extLst>
          </p:cNvPr>
          <p:cNvPicPr>
            <a:picLocks noChangeAspect="1"/>
          </p:cNvPicPr>
          <p:nvPr userDrawn="1"/>
        </p:nvPicPr>
        <p:blipFill rotWithShape="1">
          <a:blip r:embed="rId4"/>
          <a:srcRect r="25711"/>
          <a:stretch/>
        </p:blipFill>
        <p:spPr>
          <a:xfrm>
            <a:off x="183589" y="112311"/>
            <a:ext cx="1725930" cy="476470"/>
          </a:xfrm>
          <a:prstGeom prst="rect">
            <a:avLst/>
          </a:prstGeom>
        </p:spPr>
      </p:pic>
    </p:spTree>
    <p:extLst>
      <p:ext uri="{BB962C8B-B14F-4D97-AF65-F5344CB8AC3E}">
        <p14:creationId xmlns:p14="http://schemas.microsoft.com/office/powerpoint/2010/main" val="413502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flip="none" rotWithShape="1">
          <a:gsLst>
            <a:gs pos="0">
              <a:srgbClr val="FFAA15"/>
            </a:gs>
            <a:gs pos="9000">
              <a:srgbClr val="0037B3"/>
            </a:gs>
            <a:gs pos="48000">
              <a:srgbClr val="00001A"/>
            </a:gs>
          </a:gsLst>
          <a:lin ang="13500032" scaled="0"/>
          <a:tileRect/>
        </a:gradFill>
        <a:effectLst/>
      </p:bgPr>
    </p:bg>
    <p:spTree>
      <p:nvGrpSpPr>
        <p:cNvPr id="1" name="Shape 47"/>
        <p:cNvGrpSpPr/>
        <p:nvPr/>
      </p:nvGrpSpPr>
      <p:grpSpPr>
        <a:xfrm>
          <a:off x="0" y="0"/>
          <a:ext cx="0" cy="0"/>
          <a:chOff x="0" y="0"/>
          <a:chExt cx="0" cy="0"/>
        </a:xfrm>
      </p:grpSpPr>
      <p:pic>
        <p:nvPicPr>
          <p:cNvPr id="48" name="Google Shape;48;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49" name="Google Shape;49;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dirty="0"/>
          </a:p>
        </p:txBody>
      </p:sp>
    </p:spTree>
    <p:extLst>
      <p:ext uri="{BB962C8B-B14F-4D97-AF65-F5344CB8AC3E}">
        <p14:creationId xmlns:p14="http://schemas.microsoft.com/office/powerpoint/2010/main" val="20098992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922906" y="438404"/>
            <a:ext cx="5298186" cy="238759"/>
          </a:xfrm>
          <a:prstGeom prst="rect">
            <a:avLst/>
          </a:prstGeom>
        </p:spPr>
        <p:txBody>
          <a:bodyPr wrap="square" lIns="0" tIns="0" rIns="0" bIns="0">
            <a:spAutoFit/>
          </a:bodyPr>
          <a:lstStyle>
            <a:lvl1pPr>
              <a:defRPr sz="1400" b="1" i="0">
                <a:solidFill>
                  <a:schemeClr val="bg1"/>
                </a:solidFill>
                <a:latin typeface="Calibri"/>
                <a:cs typeface="Calibri"/>
              </a:defRPr>
            </a:lvl1pPr>
          </a:lstStyle>
          <a:p>
            <a:endParaRPr/>
          </a:p>
        </p:txBody>
      </p:sp>
      <p:sp>
        <p:nvSpPr>
          <p:cNvPr id="3" name="Holder 3"/>
          <p:cNvSpPr>
            <a:spLocks noGrp="1"/>
          </p:cNvSpPr>
          <p:nvPr>
            <p:ph type="body" idx="1"/>
          </p:nvPr>
        </p:nvSpPr>
        <p:spPr>
          <a:xfrm>
            <a:off x="4562347" y="1479296"/>
            <a:ext cx="4239259" cy="31546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11/7/2022</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AA15"/>
            </a:gs>
            <a:gs pos="51000">
              <a:srgbClr val="0037B3"/>
            </a:gs>
            <a:gs pos="100000">
              <a:srgbClr val="00001A"/>
            </a:gs>
          </a:gsLst>
          <a:lin ang="13500032" scaled="0"/>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1pPr>
            <a:lvl2pPr lvl="1">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2pPr>
            <a:lvl3pPr lvl="2">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3pPr>
            <a:lvl4pPr lvl="3">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4pPr>
            <a:lvl5pPr lvl="4">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5pPr>
            <a:lvl6pPr lvl="5">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6pPr>
            <a:lvl7pPr lvl="6">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7pPr>
            <a:lvl8pPr lvl="7">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8pPr>
            <a:lvl9pPr lvl="8">
              <a:spcBef>
                <a:spcPts val="0"/>
              </a:spcBef>
              <a:spcAft>
                <a:spcPts val="0"/>
              </a:spcAft>
              <a:buClr>
                <a:schemeClr val="lt1"/>
              </a:buClr>
              <a:buSzPts val="3600"/>
              <a:buFont typeface="Titillium Web"/>
              <a:buNone/>
              <a:defRPr sz="3600" b="1">
                <a:solidFill>
                  <a:schemeClr val="lt1"/>
                </a:solidFill>
                <a:latin typeface="Titillium Web"/>
                <a:ea typeface="Titillium Web"/>
                <a:cs typeface="Titillium Web"/>
                <a:sym typeface="Titillium Web"/>
              </a:defRPr>
            </a:lvl9pPr>
          </a:lstStyle>
          <a:p>
            <a:endParaRPr/>
          </a:p>
        </p:txBody>
      </p:sp>
      <p:sp>
        <p:nvSpPr>
          <p:cNvPr id="7" name="Google Shape;7;p1"/>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lvl="0" indent="-381000">
              <a:spcBef>
                <a:spcPts val="600"/>
              </a:spcBef>
              <a:spcAft>
                <a:spcPts val="0"/>
              </a:spcAft>
              <a:buClr>
                <a:srgbClr val="7DFFB1"/>
              </a:buClr>
              <a:buSzPts val="2400"/>
              <a:buFont typeface="Titillium Web Light"/>
              <a:buChar char="▰"/>
              <a:defRPr sz="2400">
                <a:solidFill>
                  <a:schemeClr val="lt1"/>
                </a:solidFill>
                <a:latin typeface="Titillium Web Light"/>
                <a:ea typeface="Titillium Web Light"/>
                <a:cs typeface="Titillium Web Light"/>
                <a:sym typeface="Titillium Web Light"/>
              </a:defRPr>
            </a:lvl1pPr>
            <a:lvl2pPr marL="914400" lvl="1"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2pPr>
            <a:lvl3pPr marL="1371600" lvl="2"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3pPr>
            <a:lvl4pPr marL="1828800" lvl="3"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4pPr>
            <a:lvl5pPr marL="2286000" lvl="4"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5pPr>
            <a:lvl6pPr marL="2743200" lvl="5"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6pPr>
            <a:lvl7pPr marL="3200400" lvl="6"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7pPr>
            <a:lvl8pPr marL="3657600" lvl="7"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8pPr>
            <a:lvl9pPr marL="4114800" lvl="8" indent="-381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300">
                <a:solidFill>
                  <a:srgbClr val="0037B3"/>
                </a:solidFill>
                <a:latin typeface="Titillium Web Light"/>
                <a:ea typeface="Titillium Web Light"/>
                <a:cs typeface="Titillium Web Light"/>
                <a:sym typeface="Titillium Web Light"/>
              </a:defRPr>
            </a:lvl1pPr>
            <a:lvl2pPr lvl="1" algn="r">
              <a:buNone/>
              <a:defRPr sz="1300">
                <a:solidFill>
                  <a:srgbClr val="0037B3"/>
                </a:solidFill>
                <a:latin typeface="Titillium Web Light"/>
                <a:ea typeface="Titillium Web Light"/>
                <a:cs typeface="Titillium Web Light"/>
                <a:sym typeface="Titillium Web Light"/>
              </a:defRPr>
            </a:lvl2pPr>
            <a:lvl3pPr lvl="2" algn="r">
              <a:buNone/>
              <a:defRPr sz="1300">
                <a:solidFill>
                  <a:srgbClr val="0037B3"/>
                </a:solidFill>
                <a:latin typeface="Titillium Web Light"/>
                <a:ea typeface="Titillium Web Light"/>
                <a:cs typeface="Titillium Web Light"/>
                <a:sym typeface="Titillium Web Light"/>
              </a:defRPr>
            </a:lvl3pPr>
            <a:lvl4pPr lvl="3" algn="r">
              <a:buNone/>
              <a:defRPr sz="1300">
                <a:solidFill>
                  <a:srgbClr val="0037B3"/>
                </a:solidFill>
                <a:latin typeface="Titillium Web Light"/>
                <a:ea typeface="Titillium Web Light"/>
                <a:cs typeface="Titillium Web Light"/>
                <a:sym typeface="Titillium Web Light"/>
              </a:defRPr>
            </a:lvl4pPr>
            <a:lvl5pPr lvl="4" algn="r">
              <a:buNone/>
              <a:defRPr sz="1300">
                <a:solidFill>
                  <a:srgbClr val="0037B3"/>
                </a:solidFill>
                <a:latin typeface="Titillium Web Light"/>
                <a:ea typeface="Titillium Web Light"/>
                <a:cs typeface="Titillium Web Light"/>
                <a:sym typeface="Titillium Web Light"/>
              </a:defRPr>
            </a:lvl5pPr>
            <a:lvl6pPr lvl="5" algn="r">
              <a:buNone/>
              <a:defRPr sz="1300">
                <a:solidFill>
                  <a:srgbClr val="0037B3"/>
                </a:solidFill>
                <a:latin typeface="Titillium Web Light"/>
                <a:ea typeface="Titillium Web Light"/>
                <a:cs typeface="Titillium Web Light"/>
                <a:sym typeface="Titillium Web Light"/>
              </a:defRPr>
            </a:lvl6pPr>
            <a:lvl7pPr lvl="6" algn="r">
              <a:buNone/>
              <a:defRPr sz="1300">
                <a:solidFill>
                  <a:srgbClr val="0037B3"/>
                </a:solidFill>
                <a:latin typeface="Titillium Web Light"/>
                <a:ea typeface="Titillium Web Light"/>
                <a:cs typeface="Titillium Web Light"/>
                <a:sym typeface="Titillium Web Light"/>
              </a:defRPr>
            </a:lvl7pPr>
            <a:lvl8pPr lvl="7" algn="r">
              <a:buNone/>
              <a:defRPr sz="1300">
                <a:solidFill>
                  <a:srgbClr val="0037B3"/>
                </a:solidFill>
                <a:latin typeface="Titillium Web Light"/>
                <a:ea typeface="Titillium Web Light"/>
                <a:cs typeface="Titillium Web Light"/>
                <a:sym typeface="Titillium Web Light"/>
              </a:defRPr>
            </a:lvl8pPr>
            <a:lvl9pPr lvl="8" algn="r">
              <a:buNone/>
              <a:defRPr sz="1300">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en"/>
              <a:t>‹Nr.›</a:t>
            </a:fld>
            <a:endParaRPr dirty="0"/>
          </a:p>
        </p:txBody>
      </p:sp>
    </p:spTree>
    <p:extLst>
      <p:ext uri="{BB962C8B-B14F-4D97-AF65-F5344CB8AC3E}">
        <p14:creationId xmlns:p14="http://schemas.microsoft.com/office/powerpoint/2010/main" val="590691129"/>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hyperlink" Target="https://www.newtactics.org/conversation/media-tactics-social-change" TargetMode="External"/><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bit.ly/3zZ0zQk"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video" Target="https://www.youtube.com/embed/Rc_WlB-1R3A?feature=oembed" TargetMode="External"/><Relationship Id="rId5" Type="http://schemas.openxmlformats.org/officeDocument/2006/relationships/image" Target="../media/image28.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9.png"/><Relationship Id="rId7" Type="http://schemas.openxmlformats.org/officeDocument/2006/relationships/image" Target="../media/image13.jp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3.jpg"/><Relationship Id="rId7" Type="http://schemas.openxmlformats.org/officeDocument/2006/relationships/image" Target="../media/image43.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4.pn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image" Target="../media/image7.png"/><Relationship Id="rId7"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53.emf"/><Relationship Id="rId11" Type="http://schemas.openxmlformats.org/officeDocument/2006/relationships/image" Target="../media/image58.jpg"/><Relationship Id="rId5" Type="http://schemas.openxmlformats.org/officeDocument/2006/relationships/image" Target="../media/image52.jp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721361" y="485025"/>
            <a:ext cx="3348354" cy="2707793"/>
          </a:xfrm>
          <a:prstGeom prst="rect">
            <a:avLst/>
          </a:prstGeom>
        </p:spPr>
        <p:txBody>
          <a:bodyPr vert="horz" wrap="square" lIns="0" tIns="14605" rIns="0" bIns="0" rtlCol="0">
            <a:spAutoFit/>
          </a:bodyPr>
          <a:lstStyle/>
          <a:p>
            <a:pPr marL="12700" marR="5080" indent="1428115">
              <a:lnSpc>
                <a:spcPct val="99600"/>
              </a:lnSpc>
              <a:spcBef>
                <a:spcPts val="115"/>
              </a:spcBef>
            </a:pPr>
            <a:r>
              <a:rPr sz="3500" spc="65" dirty="0">
                <a:solidFill>
                  <a:srgbClr val="FFAA14"/>
                </a:solidFill>
              </a:rPr>
              <a:t>IO2 </a:t>
            </a:r>
            <a:r>
              <a:rPr sz="3500" spc="70" dirty="0">
                <a:solidFill>
                  <a:srgbClr val="FFAA14"/>
                </a:solidFill>
              </a:rPr>
              <a:t> </a:t>
            </a:r>
            <a:r>
              <a:rPr sz="3500" spc="-5" dirty="0"/>
              <a:t>LEHRPLAN </a:t>
            </a:r>
            <a:r>
              <a:rPr sz="3500" spc="-10" dirty="0"/>
              <a:t>ZUR </a:t>
            </a:r>
            <a:r>
              <a:rPr sz="3500" spc="-5" dirty="0"/>
              <a:t> </a:t>
            </a:r>
            <a:r>
              <a:rPr sz="3500" spc="80" dirty="0"/>
              <a:t>DIGITALEN </a:t>
            </a:r>
            <a:r>
              <a:rPr sz="3500" spc="85" dirty="0"/>
              <a:t> </a:t>
            </a:r>
            <a:r>
              <a:rPr sz="3500" spc="95" dirty="0"/>
              <a:t>KOMPETENZ</a:t>
            </a:r>
            <a:r>
              <a:rPr sz="3500" spc="-25" dirty="0"/>
              <a:t> </a:t>
            </a:r>
            <a:r>
              <a:rPr sz="3500" spc="75" dirty="0"/>
              <a:t>FÜR</a:t>
            </a:r>
            <a:r>
              <a:rPr lang="de-AT" sz="3500" spc="75" dirty="0"/>
              <a:t> ELTERN</a:t>
            </a:r>
            <a:endParaRPr sz="3500" dirty="0"/>
          </a:p>
        </p:txBody>
      </p:sp>
      <p:sp>
        <p:nvSpPr>
          <p:cNvPr id="4" name="object 4"/>
          <p:cNvSpPr txBox="1"/>
          <p:nvPr/>
        </p:nvSpPr>
        <p:spPr>
          <a:xfrm>
            <a:off x="803334" y="3192818"/>
            <a:ext cx="3184408" cy="1674176"/>
          </a:xfrm>
          <a:prstGeom prst="rect">
            <a:avLst/>
          </a:prstGeom>
        </p:spPr>
        <p:txBody>
          <a:bodyPr vert="horz" wrap="square" lIns="0" tIns="12065" rIns="0" bIns="0" rtlCol="0">
            <a:spAutoFit/>
          </a:bodyPr>
          <a:lstStyle/>
          <a:p>
            <a:pPr marL="12700" marR="5080" indent="635" algn="ctr">
              <a:lnSpc>
                <a:spcPct val="100000"/>
              </a:lnSpc>
              <a:spcBef>
                <a:spcPts val="1170"/>
              </a:spcBef>
            </a:pPr>
            <a:r>
              <a:rPr sz="1600" b="1" spc="40" dirty="0">
                <a:solidFill>
                  <a:srgbClr val="FFAA14"/>
                </a:solidFill>
                <a:latin typeface="Calibri"/>
                <a:cs typeface="Calibri"/>
              </a:rPr>
              <a:t>WORKSHOPS ZUR </a:t>
            </a:r>
            <a:r>
              <a:rPr sz="1600" b="1" spc="45" dirty="0">
                <a:solidFill>
                  <a:srgbClr val="FFAA14"/>
                </a:solidFill>
                <a:latin typeface="Calibri"/>
                <a:cs typeface="Calibri"/>
              </a:rPr>
              <a:t> </a:t>
            </a:r>
            <a:r>
              <a:rPr sz="1600" b="1" spc="40" dirty="0">
                <a:solidFill>
                  <a:srgbClr val="FFAA14"/>
                </a:solidFill>
                <a:latin typeface="Calibri"/>
                <a:cs typeface="Calibri"/>
              </a:rPr>
              <a:t>MEDIENKOMPETENZ</a:t>
            </a:r>
            <a:r>
              <a:rPr sz="1600" b="1" spc="-5" dirty="0">
                <a:solidFill>
                  <a:srgbClr val="FFAA14"/>
                </a:solidFill>
                <a:latin typeface="Calibri"/>
                <a:cs typeface="Calibri"/>
              </a:rPr>
              <a:t> </a:t>
            </a:r>
            <a:endParaRPr lang="de-AT" sz="1600" b="1" spc="-5" dirty="0">
              <a:solidFill>
                <a:srgbClr val="FFAA14"/>
              </a:solidFill>
              <a:latin typeface="Calibri"/>
              <a:cs typeface="Calibri"/>
            </a:endParaRPr>
          </a:p>
          <a:p>
            <a:pPr marL="12700" marR="5080" indent="635" algn="ctr">
              <a:lnSpc>
                <a:spcPct val="100000"/>
              </a:lnSpc>
              <a:spcBef>
                <a:spcPts val="1170"/>
              </a:spcBef>
            </a:pPr>
            <a:r>
              <a:rPr sz="1400" b="1" spc="40" dirty="0">
                <a:solidFill>
                  <a:srgbClr val="FFFFFF"/>
                </a:solidFill>
                <a:latin typeface="Calibri"/>
                <a:cs typeface="Calibri"/>
              </a:rPr>
              <a:t>MODUL</a:t>
            </a:r>
            <a:r>
              <a:rPr sz="1400" b="1" dirty="0">
                <a:solidFill>
                  <a:srgbClr val="FFFFFF"/>
                </a:solidFill>
                <a:latin typeface="Calibri"/>
                <a:cs typeface="Calibri"/>
              </a:rPr>
              <a:t> </a:t>
            </a:r>
            <a:r>
              <a:rPr sz="1400" b="1" spc="25" dirty="0">
                <a:solidFill>
                  <a:srgbClr val="FFFFFF"/>
                </a:solidFill>
                <a:latin typeface="Calibri"/>
                <a:cs typeface="Calibri"/>
              </a:rPr>
              <a:t>4: </a:t>
            </a:r>
            <a:r>
              <a:rPr sz="1400" b="1" spc="-305" dirty="0">
                <a:solidFill>
                  <a:srgbClr val="FFFFFF"/>
                </a:solidFill>
                <a:latin typeface="Calibri"/>
                <a:cs typeface="Calibri"/>
              </a:rPr>
              <a:t> </a:t>
            </a:r>
            <a:r>
              <a:rPr sz="1400" b="1" spc="35" dirty="0">
                <a:solidFill>
                  <a:srgbClr val="FFFFFF"/>
                </a:solidFill>
                <a:latin typeface="Calibri"/>
                <a:cs typeface="Calibri"/>
              </a:rPr>
              <a:t>MEDIENDARSTELLUNG</a:t>
            </a:r>
            <a:r>
              <a:rPr sz="1400" b="1" spc="10" dirty="0">
                <a:solidFill>
                  <a:srgbClr val="FFFFFF"/>
                </a:solidFill>
                <a:latin typeface="Calibri"/>
                <a:cs typeface="Calibri"/>
              </a:rPr>
              <a:t> </a:t>
            </a:r>
            <a:r>
              <a:rPr sz="1400" b="1" spc="45" dirty="0">
                <a:solidFill>
                  <a:srgbClr val="FFFFFF"/>
                </a:solidFill>
                <a:latin typeface="Calibri"/>
                <a:cs typeface="Calibri"/>
              </a:rPr>
              <a:t>&amp;</a:t>
            </a:r>
            <a:r>
              <a:rPr lang="de-AT" sz="1400" b="1" spc="45" dirty="0">
                <a:solidFill>
                  <a:srgbClr val="FFFFFF"/>
                </a:solidFill>
                <a:latin typeface="Calibri"/>
                <a:cs typeface="Calibri"/>
              </a:rPr>
              <a:t> V</a:t>
            </a:r>
            <a:r>
              <a:rPr lang="de-DE" sz="1400" b="1" spc="45" dirty="0">
                <a:solidFill>
                  <a:srgbClr val="FFFFFF"/>
                </a:solidFill>
                <a:latin typeface="Calibri"/>
                <a:cs typeface="Calibri"/>
              </a:rPr>
              <a:t>ERANTWORTUNG IN DEN SOZIALEN MEDIEN</a:t>
            </a:r>
          </a:p>
          <a:p>
            <a:pPr marL="12700" marR="5080" indent="635" algn="ctr">
              <a:lnSpc>
                <a:spcPct val="100000"/>
              </a:lnSpc>
              <a:spcBef>
                <a:spcPts val="1170"/>
              </a:spcBef>
            </a:pPr>
            <a:endParaRPr sz="1400" dirty="0">
              <a:latin typeface="Calibri"/>
              <a:cs typeface="Calibri"/>
            </a:endParaRPr>
          </a:p>
        </p:txBody>
      </p:sp>
      <p:grpSp>
        <p:nvGrpSpPr>
          <p:cNvPr id="5" name="object 5"/>
          <p:cNvGrpSpPr/>
          <p:nvPr/>
        </p:nvGrpSpPr>
        <p:grpSpPr>
          <a:xfrm>
            <a:off x="182879" y="88900"/>
            <a:ext cx="8877934" cy="4246879"/>
            <a:chOff x="182879" y="88900"/>
            <a:chExt cx="8877934" cy="4246879"/>
          </a:xfrm>
        </p:grpSpPr>
        <p:pic>
          <p:nvPicPr>
            <p:cNvPr id="6" name="object 6"/>
            <p:cNvPicPr/>
            <p:nvPr/>
          </p:nvPicPr>
          <p:blipFill>
            <a:blip r:embed="rId3" cstate="print"/>
            <a:stretch>
              <a:fillRect/>
            </a:stretch>
          </p:blipFill>
          <p:spPr>
            <a:xfrm>
              <a:off x="182879" y="112775"/>
              <a:ext cx="1708658" cy="470153"/>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sp>
          <p:nvSpPr>
            <p:cNvPr id="9" name="object 9"/>
            <p:cNvSpPr/>
            <p:nvPr/>
          </p:nvSpPr>
          <p:spPr>
            <a:xfrm>
              <a:off x="5229859" y="533400"/>
              <a:ext cx="3830954" cy="3802379"/>
            </a:xfrm>
            <a:custGeom>
              <a:avLst/>
              <a:gdLst/>
              <a:ahLst/>
              <a:cxnLst/>
              <a:rect l="l" t="t" r="r" b="b"/>
              <a:pathLst>
                <a:path w="3830954" h="3802379">
                  <a:moveTo>
                    <a:pt x="1915795" y="0"/>
                  </a:moveTo>
                  <a:lnTo>
                    <a:pt x="1866900" y="635"/>
                  </a:lnTo>
                  <a:lnTo>
                    <a:pt x="1818640" y="2540"/>
                  </a:lnTo>
                  <a:lnTo>
                    <a:pt x="1770380" y="5080"/>
                  </a:lnTo>
                  <a:lnTo>
                    <a:pt x="1722755" y="9525"/>
                  </a:lnTo>
                  <a:lnTo>
                    <a:pt x="1675130" y="14604"/>
                  </a:lnTo>
                  <a:lnTo>
                    <a:pt x="1628140" y="20955"/>
                  </a:lnTo>
                  <a:lnTo>
                    <a:pt x="1581785" y="28575"/>
                  </a:lnTo>
                  <a:lnTo>
                    <a:pt x="1535430" y="37465"/>
                  </a:lnTo>
                  <a:lnTo>
                    <a:pt x="1489075" y="46990"/>
                  </a:lnTo>
                  <a:lnTo>
                    <a:pt x="1443990" y="57785"/>
                  </a:lnTo>
                  <a:lnTo>
                    <a:pt x="1398905" y="69850"/>
                  </a:lnTo>
                  <a:lnTo>
                    <a:pt x="1354455" y="83185"/>
                  </a:lnTo>
                  <a:lnTo>
                    <a:pt x="1310005" y="97155"/>
                  </a:lnTo>
                  <a:lnTo>
                    <a:pt x="1266190" y="111760"/>
                  </a:lnTo>
                  <a:lnTo>
                    <a:pt x="1223010" y="127635"/>
                  </a:lnTo>
                  <a:lnTo>
                    <a:pt x="1180465" y="144780"/>
                  </a:lnTo>
                  <a:lnTo>
                    <a:pt x="1138555" y="163195"/>
                  </a:lnTo>
                  <a:lnTo>
                    <a:pt x="1096645" y="182245"/>
                  </a:lnTo>
                  <a:lnTo>
                    <a:pt x="1055370" y="201930"/>
                  </a:lnTo>
                  <a:lnTo>
                    <a:pt x="1014730" y="222885"/>
                  </a:lnTo>
                  <a:lnTo>
                    <a:pt x="974725" y="244475"/>
                  </a:lnTo>
                  <a:lnTo>
                    <a:pt x="935355" y="267335"/>
                  </a:lnTo>
                  <a:lnTo>
                    <a:pt x="896620" y="290830"/>
                  </a:lnTo>
                  <a:lnTo>
                    <a:pt x="858520" y="314960"/>
                  </a:lnTo>
                  <a:lnTo>
                    <a:pt x="821055" y="340360"/>
                  </a:lnTo>
                  <a:lnTo>
                    <a:pt x="784225" y="367030"/>
                  </a:lnTo>
                  <a:lnTo>
                    <a:pt x="748030" y="393700"/>
                  </a:lnTo>
                  <a:lnTo>
                    <a:pt x="712470" y="421640"/>
                  </a:lnTo>
                  <a:lnTo>
                    <a:pt x="677545" y="450215"/>
                  </a:lnTo>
                  <a:lnTo>
                    <a:pt x="643255" y="480059"/>
                  </a:lnTo>
                  <a:lnTo>
                    <a:pt x="609600" y="509905"/>
                  </a:lnTo>
                  <a:lnTo>
                    <a:pt x="577215" y="541020"/>
                  </a:lnTo>
                  <a:lnTo>
                    <a:pt x="544830" y="572770"/>
                  </a:lnTo>
                  <a:lnTo>
                    <a:pt x="513715" y="605155"/>
                  </a:lnTo>
                  <a:lnTo>
                    <a:pt x="483235" y="638810"/>
                  </a:lnTo>
                  <a:lnTo>
                    <a:pt x="453390" y="672465"/>
                  </a:lnTo>
                  <a:lnTo>
                    <a:pt x="424815" y="706755"/>
                  </a:lnTo>
                  <a:lnTo>
                    <a:pt x="396875" y="742315"/>
                  </a:lnTo>
                  <a:lnTo>
                    <a:pt x="369570" y="778510"/>
                  </a:lnTo>
                  <a:lnTo>
                    <a:pt x="342900" y="814705"/>
                  </a:lnTo>
                  <a:lnTo>
                    <a:pt x="317500" y="852169"/>
                  </a:lnTo>
                  <a:lnTo>
                    <a:pt x="292735" y="890269"/>
                  </a:lnTo>
                  <a:lnTo>
                    <a:pt x="269240" y="928369"/>
                  </a:lnTo>
                  <a:lnTo>
                    <a:pt x="246380" y="967740"/>
                  </a:lnTo>
                  <a:lnTo>
                    <a:pt x="224155" y="1007110"/>
                  </a:lnTo>
                  <a:lnTo>
                    <a:pt x="203200" y="1047750"/>
                  </a:lnTo>
                  <a:lnTo>
                    <a:pt x="183515" y="1088390"/>
                  </a:lnTo>
                  <a:lnTo>
                    <a:pt x="163830" y="1129665"/>
                  </a:lnTo>
                  <a:lnTo>
                    <a:pt x="146050" y="1171575"/>
                  </a:lnTo>
                  <a:lnTo>
                    <a:pt x="128905" y="1214120"/>
                  </a:lnTo>
                  <a:lnTo>
                    <a:pt x="112395" y="1256665"/>
                  </a:lnTo>
                  <a:lnTo>
                    <a:pt x="83185" y="1344295"/>
                  </a:lnTo>
                  <a:lnTo>
                    <a:pt x="70485" y="1388110"/>
                  </a:lnTo>
                  <a:lnTo>
                    <a:pt x="58420" y="1433195"/>
                  </a:lnTo>
                  <a:lnTo>
                    <a:pt x="47625" y="1478280"/>
                  </a:lnTo>
                  <a:lnTo>
                    <a:pt x="37465" y="1524000"/>
                  </a:lnTo>
                  <a:lnTo>
                    <a:pt x="28575" y="1569720"/>
                  </a:lnTo>
                  <a:lnTo>
                    <a:pt x="14605" y="1662430"/>
                  </a:lnTo>
                  <a:lnTo>
                    <a:pt x="9525" y="1709420"/>
                  </a:lnTo>
                  <a:lnTo>
                    <a:pt x="5080" y="1757045"/>
                  </a:lnTo>
                  <a:lnTo>
                    <a:pt x="2540" y="1804670"/>
                  </a:lnTo>
                  <a:lnTo>
                    <a:pt x="635" y="1852930"/>
                  </a:lnTo>
                  <a:lnTo>
                    <a:pt x="0" y="1901189"/>
                  </a:lnTo>
                  <a:lnTo>
                    <a:pt x="635" y="1949450"/>
                  </a:lnTo>
                  <a:lnTo>
                    <a:pt x="2540" y="1997710"/>
                  </a:lnTo>
                  <a:lnTo>
                    <a:pt x="5080" y="2045335"/>
                  </a:lnTo>
                  <a:lnTo>
                    <a:pt x="9525" y="2092325"/>
                  </a:lnTo>
                  <a:lnTo>
                    <a:pt x="14605" y="2139950"/>
                  </a:lnTo>
                  <a:lnTo>
                    <a:pt x="28575" y="2232660"/>
                  </a:lnTo>
                  <a:lnTo>
                    <a:pt x="37465" y="2278380"/>
                  </a:lnTo>
                  <a:lnTo>
                    <a:pt x="47625" y="2324100"/>
                  </a:lnTo>
                  <a:lnTo>
                    <a:pt x="58420" y="2369185"/>
                  </a:lnTo>
                  <a:lnTo>
                    <a:pt x="70485" y="2414270"/>
                  </a:lnTo>
                  <a:lnTo>
                    <a:pt x="83185" y="2458085"/>
                  </a:lnTo>
                  <a:lnTo>
                    <a:pt x="112395" y="2545715"/>
                  </a:lnTo>
                  <a:lnTo>
                    <a:pt x="128905" y="2588260"/>
                  </a:lnTo>
                  <a:lnTo>
                    <a:pt x="146050" y="2630805"/>
                  </a:lnTo>
                  <a:lnTo>
                    <a:pt x="163830" y="2672715"/>
                  </a:lnTo>
                  <a:lnTo>
                    <a:pt x="183515" y="2713990"/>
                  </a:lnTo>
                  <a:lnTo>
                    <a:pt x="203200" y="2754630"/>
                  </a:lnTo>
                  <a:lnTo>
                    <a:pt x="224155" y="2794635"/>
                  </a:lnTo>
                  <a:lnTo>
                    <a:pt x="246380" y="2834640"/>
                  </a:lnTo>
                  <a:lnTo>
                    <a:pt x="269240" y="2874010"/>
                  </a:lnTo>
                  <a:lnTo>
                    <a:pt x="292735" y="2912110"/>
                  </a:lnTo>
                  <a:lnTo>
                    <a:pt x="317500" y="2950210"/>
                  </a:lnTo>
                  <a:lnTo>
                    <a:pt x="342900" y="2987675"/>
                  </a:lnTo>
                  <a:lnTo>
                    <a:pt x="369570" y="3023870"/>
                  </a:lnTo>
                  <a:lnTo>
                    <a:pt x="396875" y="3060065"/>
                  </a:lnTo>
                  <a:lnTo>
                    <a:pt x="424815" y="3094990"/>
                  </a:lnTo>
                  <a:lnTo>
                    <a:pt x="453390" y="3129915"/>
                  </a:lnTo>
                  <a:lnTo>
                    <a:pt x="483235" y="3163570"/>
                  </a:lnTo>
                  <a:lnTo>
                    <a:pt x="513715" y="3197225"/>
                  </a:lnTo>
                  <a:lnTo>
                    <a:pt x="544830" y="3229610"/>
                  </a:lnTo>
                  <a:lnTo>
                    <a:pt x="577215" y="3261360"/>
                  </a:lnTo>
                  <a:lnTo>
                    <a:pt x="609600" y="3292475"/>
                  </a:lnTo>
                  <a:lnTo>
                    <a:pt x="643255" y="3322320"/>
                  </a:lnTo>
                  <a:lnTo>
                    <a:pt x="677545" y="3352165"/>
                  </a:lnTo>
                  <a:lnTo>
                    <a:pt x="712470" y="3380740"/>
                  </a:lnTo>
                  <a:lnTo>
                    <a:pt x="748030" y="3408679"/>
                  </a:lnTo>
                  <a:lnTo>
                    <a:pt x="784225" y="3435350"/>
                  </a:lnTo>
                  <a:lnTo>
                    <a:pt x="821055" y="3462020"/>
                  </a:lnTo>
                  <a:lnTo>
                    <a:pt x="858520" y="3486785"/>
                  </a:lnTo>
                  <a:lnTo>
                    <a:pt x="896620" y="3511550"/>
                  </a:lnTo>
                  <a:lnTo>
                    <a:pt x="935355" y="3535045"/>
                  </a:lnTo>
                  <a:lnTo>
                    <a:pt x="974725" y="3557904"/>
                  </a:lnTo>
                  <a:lnTo>
                    <a:pt x="1014730" y="3579495"/>
                  </a:lnTo>
                  <a:lnTo>
                    <a:pt x="1055370" y="3600450"/>
                  </a:lnTo>
                  <a:lnTo>
                    <a:pt x="1096645" y="3620135"/>
                  </a:lnTo>
                  <a:lnTo>
                    <a:pt x="1138555" y="3639185"/>
                  </a:lnTo>
                  <a:lnTo>
                    <a:pt x="1180465" y="3657600"/>
                  </a:lnTo>
                  <a:lnTo>
                    <a:pt x="1266190" y="3690620"/>
                  </a:lnTo>
                  <a:lnTo>
                    <a:pt x="1310005" y="3705225"/>
                  </a:lnTo>
                  <a:lnTo>
                    <a:pt x="1354455" y="3719195"/>
                  </a:lnTo>
                  <a:lnTo>
                    <a:pt x="1398905" y="3732529"/>
                  </a:lnTo>
                  <a:lnTo>
                    <a:pt x="1443990" y="3744595"/>
                  </a:lnTo>
                  <a:lnTo>
                    <a:pt x="1489075" y="3755390"/>
                  </a:lnTo>
                  <a:lnTo>
                    <a:pt x="1535430" y="3764915"/>
                  </a:lnTo>
                  <a:lnTo>
                    <a:pt x="1581785" y="3773804"/>
                  </a:lnTo>
                  <a:lnTo>
                    <a:pt x="1628140" y="3781425"/>
                  </a:lnTo>
                  <a:lnTo>
                    <a:pt x="1675130" y="3787775"/>
                  </a:lnTo>
                  <a:lnTo>
                    <a:pt x="1722755" y="3792854"/>
                  </a:lnTo>
                  <a:lnTo>
                    <a:pt x="1770380" y="3797300"/>
                  </a:lnTo>
                  <a:lnTo>
                    <a:pt x="1818640" y="3799840"/>
                  </a:lnTo>
                  <a:lnTo>
                    <a:pt x="1866900" y="3801745"/>
                  </a:lnTo>
                  <a:lnTo>
                    <a:pt x="1915795" y="3802379"/>
                  </a:lnTo>
                  <a:lnTo>
                    <a:pt x="1964055" y="3801745"/>
                  </a:lnTo>
                  <a:lnTo>
                    <a:pt x="2012315" y="3799840"/>
                  </a:lnTo>
                  <a:lnTo>
                    <a:pt x="2060575" y="3797300"/>
                  </a:lnTo>
                  <a:lnTo>
                    <a:pt x="2108200" y="3792854"/>
                  </a:lnTo>
                  <a:lnTo>
                    <a:pt x="2155825" y="3787775"/>
                  </a:lnTo>
                  <a:lnTo>
                    <a:pt x="2202815" y="3781425"/>
                  </a:lnTo>
                  <a:lnTo>
                    <a:pt x="2249805" y="3773804"/>
                  </a:lnTo>
                  <a:lnTo>
                    <a:pt x="2296160" y="3764915"/>
                  </a:lnTo>
                  <a:lnTo>
                    <a:pt x="2341880" y="3755390"/>
                  </a:lnTo>
                  <a:lnTo>
                    <a:pt x="2386965" y="3744595"/>
                  </a:lnTo>
                  <a:lnTo>
                    <a:pt x="2432050" y="3732529"/>
                  </a:lnTo>
                  <a:lnTo>
                    <a:pt x="2477135" y="3719195"/>
                  </a:lnTo>
                  <a:lnTo>
                    <a:pt x="2520950" y="3705225"/>
                  </a:lnTo>
                  <a:lnTo>
                    <a:pt x="2564765" y="3690620"/>
                  </a:lnTo>
                  <a:lnTo>
                    <a:pt x="2650490" y="3657600"/>
                  </a:lnTo>
                  <a:lnTo>
                    <a:pt x="2693035" y="3639185"/>
                  </a:lnTo>
                  <a:lnTo>
                    <a:pt x="2734310" y="3620135"/>
                  </a:lnTo>
                  <a:lnTo>
                    <a:pt x="2775585" y="3600450"/>
                  </a:lnTo>
                  <a:lnTo>
                    <a:pt x="2816225" y="3579495"/>
                  </a:lnTo>
                  <a:lnTo>
                    <a:pt x="2856230" y="3557904"/>
                  </a:lnTo>
                  <a:lnTo>
                    <a:pt x="2895600" y="3535045"/>
                  </a:lnTo>
                  <a:lnTo>
                    <a:pt x="2934335" y="3511550"/>
                  </a:lnTo>
                  <a:lnTo>
                    <a:pt x="2972435" y="3486785"/>
                  </a:lnTo>
                  <a:lnTo>
                    <a:pt x="3009900" y="3462020"/>
                  </a:lnTo>
                  <a:lnTo>
                    <a:pt x="3046730" y="3435350"/>
                  </a:lnTo>
                  <a:lnTo>
                    <a:pt x="3082925" y="3408679"/>
                  </a:lnTo>
                  <a:lnTo>
                    <a:pt x="3118485" y="3380740"/>
                  </a:lnTo>
                  <a:lnTo>
                    <a:pt x="3153410" y="3352165"/>
                  </a:lnTo>
                  <a:lnTo>
                    <a:pt x="3187700" y="3322320"/>
                  </a:lnTo>
                  <a:lnTo>
                    <a:pt x="3221355" y="3292475"/>
                  </a:lnTo>
                  <a:lnTo>
                    <a:pt x="3253740" y="3261360"/>
                  </a:lnTo>
                  <a:lnTo>
                    <a:pt x="3286125" y="3229610"/>
                  </a:lnTo>
                  <a:lnTo>
                    <a:pt x="3317240" y="3197225"/>
                  </a:lnTo>
                  <a:lnTo>
                    <a:pt x="3347720" y="3163570"/>
                  </a:lnTo>
                  <a:lnTo>
                    <a:pt x="3377565" y="3129915"/>
                  </a:lnTo>
                  <a:lnTo>
                    <a:pt x="3406140" y="3094990"/>
                  </a:lnTo>
                  <a:lnTo>
                    <a:pt x="3434080" y="3060065"/>
                  </a:lnTo>
                  <a:lnTo>
                    <a:pt x="3461385" y="3023870"/>
                  </a:lnTo>
                  <a:lnTo>
                    <a:pt x="3488055" y="2987675"/>
                  </a:lnTo>
                  <a:lnTo>
                    <a:pt x="3513455" y="2950210"/>
                  </a:lnTo>
                  <a:lnTo>
                    <a:pt x="3538220" y="2912110"/>
                  </a:lnTo>
                  <a:lnTo>
                    <a:pt x="3561715" y="2874010"/>
                  </a:lnTo>
                  <a:lnTo>
                    <a:pt x="3584575" y="2834640"/>
                  </a:lnTo>
                  <a:lnTo>
                    <a:pt x="3606800" y="2794635"/>
                  </a:lnTo>
                  <a:lnTo>
                    <a:pt x="3627755" y="2754630"/>
                  </a:lnTo>
                  <a:lnTo>
                    <a:pt x="3648075" y="2713990"/>
                  </a:lnTo>
                  <a:lnTo>
                    <a:pt x="3667125" y="2672715"/>
                  </a:lnTo>
                  <a:lnTo>
                    <a:pt x="3684905" y="2630805"/>
                  </a:lnTo>
                  <a:lnTo>
                    <a:pt x="3702050" y="2588260"/>
                  </a:lnTo>
                  <a:lnTo>
                    <a:pt x="3718560" y="2545715"/>
                  </a:lnTo>
                  <a:lnTo>
                    <a:pt x="3733800" y="2501900"/>
                  </a:lnTo>
                  <a:lnTo>
                    <a:pt x="3747770" y="2458085"/>
                  </a:lnTo>
                  <a:lnTo>
                    <a:pt x="3760470" y="2414270"/>
                  </a:lnTo>
                  <a:lnTo>
                    <a:pt x="3772535" y="2369185"/>
                  </a:lnTo>
                  <a:lnTo>
                    <a:pt x="3783330" y="2324100"/>
                  </a:lnTo>
                  <a:lnTo>
                    <a:pt x="3793490" y="2278380"/>
                  </a:lnTo>
                  <a:lnTo>
                    <a:pt x="3802380" y="2232660"/>
                  </a:lnTo>
                  <a:lnTo>
                    <a:pt x="3810000" y="2186305"/>
                  </a:lnTo>
                  <a:lnTo>
                    <a:pt x="3816350" y="2139950"/>
                  </a:lnTo>
                  <a:lnTo>
                    <a:pt x="3821430" y="2092325"/>
                  </a:lnTo>
                  <a:lnTo>
                    <a:pt x="3825875" y="2045335"/>
                  </a:lnTo>
                  <a:lnTo>
                    <a:pt x="3829050" y="1997710"/>
                  </a:lnTo>
                  <a:lnTo>
                    <a:pt x="3830320" y="1949450"/>
                  </a:lnTo>
                  <a:lnTo>
                    <a:pt x="3830955" y="1901189"/>
                  </a:lnTo>
                  <a:lnTo>
                    <a:pt x="3830320" y="1852930"/>
                  </a:lnTo>
                  <a:lnTo>
                    <a:pt x="3829050" y="1804670"/>
                  </a:lnTo>
                  <a:lnTo>
                    <a:pt x="3825875" y="1757045"/>
                  </a:lnTo>
                  <a:lnTo>
                    <a:pt x="3821430" y="1709420"/>
                  </a:lnTo>
                  <a:lnTo>
                    <a:pt x="3816350" y="1662430"/>
                  </a:lnTo>
                  <a:lnTo>
                    <a:pt x="3810000" y="1616075"/>
                  </a:lnTo>
                  <a:lnTo>
                    <a:pt x="3802380" y="1569720"/>
                  </a:lnTo>
                  <a:lnTo>
                    <a:pt x="3793490" y="1524000"/>
                  </a:lnTo>
                  <a:lnTo>
                    <a:pt x="3783330" y="1478280"/>
                  </a:lnTo>
                  <a:lnTo>
                    <a:pt x="3772535" y="1433195"/>
                  </a:lnTo>
                  <a:lnTo>
                    <a:pt x="3760470" y="1388110"/>
                  </a:lnTo>
                  <a:lnTo>
                    <a:pt x="3747770" y="1344295"/>
                  </a:lnTo>
                  <a:lnTo>
                    <a:pt x="3733800" y="1300480"/>
                  </a:lnTo>
                  <a:lnTo>
                    <a:pt x="3718560" y="1256665"/>
                  </a:lnTo>
                  <a:lnTo>
                    <a:pt x="3702050" y="1214120"/>
                  </a:lnTo>
                  <a:lnTo>
                    <a:pt x="3684905" y="1171575"/>
                  </a:lnTo>
                  <a:lnTo>
                    <a:pt x="3667125" y="1129665"/>
                  </a:lnTo>
                  <a:lnTo>
                    <a:pt x="3648075" y="1088390"/>
                  </a:lnTo>
                  <a:lnTo>
                    <a:pt x="3627755" y="1047750"/>
                  </a:lnTo>
                  <a:lnTo>
                    <a:pt x="3606800" y="1007110"/>
                  </a:lnTo>
                  <a:lnTo>
                    <a:pt x="3584575" y="967740"/>
                  </a:lnTo>
                  <a:lnTo>
                    <a:pt x="3561715" y="928369"/>
                  </a:lnTo>
                  <a:lnTo>
                    <a:pt x="3538220" y="890269"/>
                  </a:lnTo>
                  <a:lnTo>
                    <a:pt x="3513455" y="852169"/>
                  </a:lnTo>
                  <a:lnTo>
                    <a:pt x="3488055" y="814705"/>
                  </a:lnTo>
                  <a:lnTo>
                    <a:pt x="3461385" y="778510"/>
                  </a:lnTo>
                  <a:lnTo>
                    <a:pt x="3434080" y="742315"/>
                  </a:lnTo>
                  <a:lnTo>
                    <a:pt x="3406140" y="706755"/>
                  </a:lnTo>
                  <a:lnTo>
                    <a:pt x="3377565" y="672465"/>
                  </a:lnTo>
                  <a:lnTo>
                    <a:pt x="3347720" y="638810"/>
                  </a:lnTo>
                  <a:lnTo>
                    <a:pt x="3317240" y="605155"/>
                  </a:lnTo>
                  <a:lnTo>
                    <a:pt x="3286125" y="572770"/>
                  </a:lnTo>
                  <a:lnTo>
                    <a:pt x="3253740" y="541020"/>
                  </a:lnTo>
                  <a:lnTo>
                    <a:pt x="3221355" y="509905"/>
                  </a:lnTo>
                  <a:lnTo>
                    <a:pt x="3187700" y="480059"/>
                  </a:lnTo>
                  <a:lnTo>
                    <a:pt x="3153410" y="450215"/>
                  </a:lnTo>
                  <a:lnTo>
                    <a:pt x="3118485" y="421640"/>
                  </a:lnTo>
                  <a:lnTo>
                    <a:pt x="3082925" y="393700"/>
                  </a:lnTo>
                  <a:lnTo>
                    <a:pt x="3046730" y="367030"/>
                  </a:lnTo>
                  <a:lnTo>
                    <a:pt x="3009900" y="340360"/>
                  </a:lnTo>
                  <a:lnTo>
                    <a:pt x="2972435" y="314960"/>
                  </a:lnTo>
                  <a:lnTo>
                    <a:pt x="2934335" y="290830"/>
                  </a:lnTo>
                  <a:lnTo>
                    <a:pt x="2895600" y="267335"/>
                  </a:lnTo>
                  <a:lnTo>
                    <a:pt x="2856230" y="244475"/>
                  </a:lnTo>
                  <a:lnTo>
                    <a:pt x="2816225" y="222885"/>
                  </a:lnTo>
                  <a:lnTo>
                    <a:pt x="2775585" y="201930"/>
                  </a:lnTo>
                  <a:lnTo>
                    <a:pt x="2734310" y="182245"/>
                  </a:lnTo>
                  <a:lnTo>
                    <a:pt x="2693035" y="163195"/>
                  </a:lnTo>
                  <a:lnTo>
                    <a:pt x="2650490" y="144780"/>
                  </a:lnTo>
                  <a:lnTo>
                    <a:pt x="2607945" y="127635"/>
                  </a:lnTo>
                  <a:lnTo>
                    <a:pt x="2564765" y="111760"/>
                  </a:lnTo>
                  <a:lnTo>
                    <a:pt x="2520950" y="97155"/>
                  </a:lnTo>
                  <a:lnTo>
                    <a:pt x="2477135" y="83185"/>
                  </a:lnTo>
                  <a:lnTo>
                    <a:pt x="2432050" y="69850"/>
                  </a:lnTo>
                  <a:lnTo>
                    <a:pt x="2386965" y="57785"/>
                  </a:lnTo>
                  <a:lnTo>
                    <a:pt x="2341880" y="46990"/>
                  </a:lnTo>
                  <a:lnTo>
                    <a:pt x="2296160" y="37465"/>
                  </a:lnTo>
                  <a:lnTo>
                    <a:pt x="2249805" y="28575"/>
                  </a:lnTo>
                  <a:lnTo>
                    <a:pt x="2202815" y="20955"/>
                  </a:lnTo>
                  <a:lnTo>
                    <a:pt x="2155825" y="14604"/>
                  </a:lnTo>
                  <a:lnTo>
                    <a:pt x="2108200" y="9525"/>
                  </a:lnTo>
                  <a:lnTo>
                    <a:pt x="2060575" y="5080"/>
                  </a:lnTo>
                  <a:lnTo>
                    <a:pt x="2012315" y="2540"/>
                  </a:lnTo>
                  <a:lnTo>
                    <a:pt x="1964055" y="635"/>
                  </a:lnTo>
                  <a:lnTo>
                    <a:pt x="1915795" y="0"/>
                  </a:lnTo>
                  <a:close/>
                </a:path>
              </a:pathLst>
            </a:custGeom>
            <a:solidFill>
              <a:srgbClr val="FFFFFF"/>
            </a:solidFill>
          </p:spPr>
          <p:txBody>
            <a:bodyPr wrap="square" lIns="0" tIns="0" rIns="0" bIns="0" rtlCol="0"/>
            <a:lstStyle/>
            <a:p>
              <a:endParaRPr/>
            </a:p>
          </p:txBody>
        </p:sp>
      </p:grpSp>
      <p:sp>
        <p:nvSpPr>
          <p:cNvPr id="12" name="object 2">
            <a:extLst>
              <a:ext uri="{FF2B5EF4-FFF2-40B4-BE49-F238E27FC236}">
                <a16:creationId xmlns:a16="http://schemas.microsoft.com/office/drawing/2014/main" id="{97811B4D-BCAD-F719-F781-C100E9D8E167}"/>
              </a:ext>
            </a:extLst>
          </p:cNvPr>
          <p:cNvSpPr txBox="1"/>
          <p:nvPr/>
        </p:nvSpPr>
        <p:spPr>
          <a:xfrm>
            <a:off x="1848168" y="4628234"/>
            <a:ext cx="1094740" cy="238760"/>
          </a:xfrm>
          <a:prstGeom prst="rect">
            <a:avLst/>
          </a:prstGeom>
        </p:spPr>
        <p:txBody>
          <a:bodyPr vert="horz" wrap="square" lIns="0" tIns="12065" rIns="0" bIns="0" rtlCol="0">
            <a:spAutoFit/>
          </a:bodyPr>
          <a:lstStyle/>
          <a:p>
            <a:pPr marL="12700">
              <a:lnSpc>
                <a:spcPct val="100000"/>
              </a:lnSpc>
              <a:spcBef>
                <a:spcPts val="95"/>
              </a:spcBef>
            </a:pPr>
            <a:r>
              <a:rPr sz="1400" b="1" spc="35" dirty="0">
                <a:latin typeface="Calibri"/>
                <a:cs typeface="Calibri"/>
              </a:rPr>
              <a:t>WORKSHOP</a:t>
            </a:r>
            <a:r>
              <a:rPr sz="1400" b="1" spc="-30" dirty="0">
                <a:latin typeface="Calibri"/>
                <a:cs typeface="Calibri"/>
              </a:rPr>
              <a:t> </a:t>
            </a:r>
            <a:r>
              <a:rPr sz="1400" b="1" spc="30" dirty="0">
                <a:latin typeface="Calibri"/>
                <a:cs typeface="Calibri"/>
              </a:rPr>
              <a:t>1</a:t>
            </a:r>
            <a:endParaRPr sz="1400" dirty="0">
              <a:latin typeface="Calibri"/>
              <a:cs typeface="Calibri"/>
            </a:endParaRPr>
          </a:p>
        </p:txBody>
      </p:sp>
      <p:pic>
        <p:nvPicPr>
          <p:cNvPr id="13" name="Grafik 12">
            <a:extLst>
              <a:ext uri="{FF2B5EF4-FFF2-40B4-BE49-F238E27FC236}">
                <a16:creationId xmlns:a16="http://schemas.microsoft.com/office/drawing/2014/main" id="{E1250DB9-BF9B-C3D7-4DCC-69D8913B5ABE}"/>
              </a:ext>
            </a:extLst>
          </p:cNvPr>
          <p:cNvPicPr>
            <a:picLocks noChangeAspect="1"/>
          </p:cNvPicPr>
          <p:nvPr/>
        </p:nvPicPr>
        <p:blipFill>
          <a:blip r:embed="rId5"/>
          <a:stretch>
            <a:fillRect/>
          </a:stretch>
        </p:blipFill>
        <p:spPr>
          <a:xfrm>
            <a:off x="5868113" y="1260570"/>
            <a:ext cx="2554445" cy="18350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3660394" y="751078"/>
            <a:ext cx="1826895" cy="299720"/>
          </a:xfrm>
          <a:prstGeom prst="rect">
            <a:avLst/>
          </a:prstGeom>
        </p:spPr>
        <p:txBody>
          <a:bodyPr vert="horz" wrap="square" lIns="0" tIns="12700" rIns="0" bIns="0" rtlCol="0">
            <a:spAutoFit/>
          </a:bodyPr>
          <a:lstStyle/>
          <a:p>
            <a:pPr marL="12700">
              <a:lnSpc>
                <a:spcPct val="100000"/>
              </a:lnSpc>
              <a:spcBef>
                <a:spcPts val="100"/>
              </a:spcBef>
            </a:pPr>
            <a:r>
              <a:rPr sz="1800" spc="-15" dirty="0">
                <a:solidFill>
                  <a:srgbClr val="FFAA14"/>
                </a:solidFill>
              </a:rPr>
              <a:t>MEDIENLITERATUR</a:t>
            </a:r>
            <a:endParaRPr sz="1800"/>
          </a:p>
        </p:txBody>
      </p:sp>
      <p:sp>
        <p:nvSpPr>
          <p:cNvPr id="4" name="object 4"/>
          <p:cNvSpPr txBox="1"/>
          <p:nvPr/>
        </p:nvSpPr>
        <p:spPr>
          <a:xfrm>
            <a:off x="2387092" y="1299717"/>
            <a:ext cx="4368165" cy="23825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AA14"/>
                </a:solidFill>
                <a:latin typeface="Calibri"/>
                <a:cs typeface="Calibri"/>
              </a:rPr>
              <a:t>WORKSHOP</a:t>
            </a:r>
            <a:r>
              <a:rPr sz="1800" b="1" spc="-20" dirty="0">
                <a:solidFill>
                  <a:srgbClr val="FFAA14"/>
                </a:solidFill>
                <a:latin typeface="Calibri"/>
                <a:cs typeface="Calibri"/>
              </a:rPr>
              <a:t> </a:t>
            </a:r>
            <a:r>
              <a:rPr sz="1800" b="1" dirty="0">
                <a:solidFill>
                  <a:srgbClr val="FFAA14"/>
                </a:solidFill>
                <a:latin typeface="Calibri"/>
                <a:cs typeface="Calibri"/>
              </a:rPr>
              <a:t>1:</a:t>
            </a:r>
            <a:r>
              <a:rPr sz="1800" b="1" spc="-10" dirty="0">
                <a:solidFill>
                  <a:srgbClr val="FFAA14"/>
                </a:solidFill>
                <a:latin typeface="Calibri"/>
                <a:cs typeface="Calibri"/>
              </a:rPr>
              <a:t> </a:t>
            </a:r>
            <a:r>
              <a:rPr sz="1800" b="1" spc="-15" dirty="0">
                <a:solidFill>
                  <a:srgbClr val="FFFFFF"/>
                </a:solidFill>
                <a:latin typeface="Calibri"/>
                <a:cs typeface="Calibri"/>
              </a:rPr>
              <a:t>DARSTELLUNG</a:t>
            </a:r>
            <a:r>
              <a:rPr sz="1800" b="1" spc="-40" dirty="0">
                <a:solidFill>
                  <a:srgbClr val="FFFFFF"/>
                </a:solidFill>
                <a:latin typeface="Calibri"/>
                <a:cs typeface="Calibri"/>
              </a:rPr>
              <a:t> </a:t>
            </a:r>
            <a:r>
              <a:rPr sz="1800" b="1" dirty="0">
                <a:solidFill>
                  <a:srgbClr val="FFFFFF"/>
                </a:solidFill>
                <a:latin typeface="Calibri"/>
                <a:cs typeface="Calibri"/>
              </a:rPr>
              <a:t>IN</a:t>
            </a:r>
            <a:r>
              <a:rPr sz="1800" b="1" spc="-15" dirty="0">
                <a:solidFill>
                  <a:srgbClr val="FFFFFF"/>
                </a:solidFill>
                <a:latin typeface="Calibri"/>
                <a:cs typeface="Calibri"/>
              </a:rPr>
              <a:t> </a:t>
            </a:r>
            <a:r>
              <a:rPr sz="1800" b="1" spc="-5" dirty="0">
                <a:solidFill>
                  <a:srgbClr val="FFFFFF"/>
                </a:solidFill>
                <a:latin typeface="Calibri"/>
                <a:cs typeface="Calibri"/>
              </a:rPr>
              <a:t>DEN</a:t>
            </a:r>
            <a:r>
              <a:rPr sz="1800" b="1" spc="-15" dirty="0">
                <a:solidFill>
                  <a:srgbClr val="FFFFFF"/>
                </a:solidFill>
                <a:latin typeface="Calibri"/>
                <a:cs typeface="Calibri"/>
              </a:rPr>
              <a:t> </a:t>
            </a:r>
            <a:r>
              <a:rPr sz="1800" b="1" spc="-5" dirty="0">
                <a:solidFill>
                  <a:srgbClr val="FFFFFF"/>
                </a:solidFill>
                <a:latin typeface="Calibri"/>
                <a:cs typeface="Calibri"/>
              </a:rPr>
              <a:t>MEDIEN</a:t>
            </a:r>
            <a:endParaRPr sz="1800" dirty="0">
              <a:latin typeface="Calibri"/>
              <a:cs typeface="Calibri"/>
            </a:endParaRPr>
          </a:p>
          <a:p>
            <a:pPr>
              <a:lnSpc>
                <a:spcPct val="100000"/>
              </a:lnSpc>
              <a:spcBef>
                <a:spcPts val="15"/>
              </a:spcBef>
            </a:pPr>
            <a:endParaRPr sz="2000" dirty="0">
              <a:latin typeface="Calibri"/>
              <a:cs typeface="Calibri"/>
            </a:endParaRPr>
          </a:p>
          <a:p>
            <a:pPr marL="961390" marR="819150" lvl="1">
              <a:lnSpc>
                <a:spcPct val="101600"/>
              </a:lnSpc>
              <a:spcBef>
                <a:spcPts val="5"/>
              </a:spcBef>
              <a:buClr>
                <a:srgbClr val="FFAA14"/>
              </a:buClr>
              <a:tabLst>
                <a:tab pos="1265555" algn="l"/>
              </a:tabLst>
            </a:pPr>
            <a:r>
              <a:rPr sz="1600" dirty="0">
                <a:solidFill>
                  <a:srgbClr val="FFFFFF"/>
                </a:solidFill>
                <a:latin typeface="Calibri"/>
                <a:cs typeface="Calibri"/>
              </a:rPr>
              <a:t>Umgang</a:t>
            </a:r>
            <a:r>
              <a:rPr sz="1600" spc="-20" dirty="0">
                <a:solidFill>
                  <a:srgbClr val="FFFFFF"/>
                </a:solidFill>
                <a:latin typeface="Calibri"/>
                <a:cs typeface="Calibri"/>
              </a:rPr>
              <a:t> </a:t>
            </a:r>
            <a:r>
              <a:rPr sz="1600" dirty="0">
                <a:solidFill>
                  <a:srgbClr val="FFFFFF"/>
                </a:solidFill>
                <a:latin typeface="Calibri"/>
                <a:cs typeface="Calibri"/>
              </a:rPr>
              <a:t>mit</a:t>
            </a:r>
            <a:r>
              <a:rPr sz="1600" spc="-20" dirty="0">
                <a:solidFill>
                  <a:srgbClr val="FFFFFF"/>
                </a:solidFill>
                <a:latin typeface="Calibri"/>
                <a:cs typeface="Calibri"/>
              </a:rPr>
              <a:t> </a:t>
            </a:r>
            <a:r>
              <a:rPr sz="1600" spc="-5" dirty="0">
                <a:solidFill>
                  <a:srgbClr val="FFFFFF"/>
                </a:solidFill>
                <a:latin typeface="Calibri"/>
                <a:cs typeface="Calibri"/>
              </a:rPr>
              <a:t>Privilegien</a:t>
            </a:r>
            <a:r>
              <a:rPr sz="1600" spc="-20" dirty="0">
                <a:solidFill>
                  <a:srgbClr val="FFFFFF"/>
                </a:solidFill>
                <a:latin typeface="Calibri"/>
                <a:cs typeface="Calibri"/>
              </a:rPr>
              <a:t> </a:t>
            </a:r>
            <a:r>
              <a:rPr sz="1600" spc="-25" dirty="0">
                <a:solidFill>
                  <a:srgbClr val="FFFFFF"/>
                </a:solidFill>
                <a:latin typeface="Calibri"/>
                <a:cs typeface="Calibri"/>
              </a:rPr>
              <a:t>und </a:t>
            </a:r>
            <a:r>
              <a:rPr sz="1600" spc="-345" dirty="0">
                <a:solidFill>
                  <a:srgbClr val="FFFFFF"/>
                </a:solidFill>
                <a:latin typeface="Calibri"/>
                <a:cs typeface="Calibri"/>
              </a:rPr>
              <a:t> </a:t>
            </a:r>
            <a:r>
              <a:rPr sz="1600" spc="-5" dirty="0">
                <a:solidFill>
                  <a:srgbClr val="FFFFFF"/>
                </a:solidFill>
                <a:latin typeface="Calibri"/>
                <a:cs typeface="Calibri"/>
              </a:rPr>
              <a:t>Vielfalt</a:t>
            </a:r>
            <a:r>
              <a:rPr sz="1600" spc="-15" dirty="0">
                <a:solidFill>
                  <a:srgbClr val="FFFFFF"/>
                </a:solidFill>
                <a:latin typeface="Calibri"/>
                <a:cs typeface="Calibri"/>
              </a:rPr>
              <a:t> </a:t>
            </a:r>
            <a:r>
              <a:rPr sz="1600" dirty="0">
                <a:solidFill>
                  <a:srgbClr val="FFFFFF"/>
                </a:solidFill>
                <a:latin typeface="Calibri"/>
                <a:cs typeface="Calibri"/>
              </a:rPr>
              <a:t>in</a:t>
            </a:r>
            <a:r>
              <a:rPr sz="1600" spc="-5" dirty="0">
                <a:solidFill>
                  <a:srgbClr val="FFFFFF"/>
                </a:solidFill>
                <a:latin typeface="Calibri"/>
                <a:cs typeface="Calibri"/>
              </a:rPr>
              <a:t> den</a:t>
            </a:r>
            <a:r>
              <a:rPr sz="1600" spc="-10" dirty="0">
                <a:solidFill>
                  <a:srgbClr val="FFFFFF"/>
                </a:solidFill>
                <a:latin typeface="Calibri"/>
                <a:cs typeface="Calibri"/>
              </a:rPr>
              <a:t> </a:t>
            </a:r>
            <a:r>
              <a:rPr sz="1600" spc="-20" dirty="0">
                <a:solidFill>
                  <a:srgbClr val="FFFFFF"/>
                </a:solidFill>
                <a:latin typeface="Calibri"/>
                <a:cs typeface="Calibri"/>
              </a:rPr>
              <a:t>Medien</a:t>
            </a:r>
            <a:endParaRPr sz="1600" dirty="0">
              <a:latin typeface="Calibri"/>
              <a:cs typeface="Calibri"/>
            </a:endParaRPr>
          </a:p>
          <a:p>
            <a:pPr marL="1264920" lvl="1" indent="-303530">
              <a:lnSpc>
                <a:spcPct val="100000"/>
              </a:lnSpc>
              <a:spcBef>
                <a:spcPts val="550"/>
              </a:spcBef>
              <a:buClr>
                <a:srgbClr val="FFAA14"/>
              </a:buClr>
              <a:buAutoNum type="arabicPeriod"/>
              <a:tabLst>
                <a:tab pos="1265555" algn="l"/>
              </a:tabLst>
            </a:pPr>
            <a:r>
              <a:rPr sz="1600" spc="-25" dirty="0">
                <a:solidFill>
                  <a:srgbClr val="FFFFFF"/>
                </a:solidFill>
                <a:latin typeface="Calibri"/>
                <a:cs typeface="Calibri"/>
              </a:rPr>
              <a:t>Voreingenommenheit</a:t>
            </a:r>
            <a:r>
              <a:rPr sz="1600" spc="-50" dirty="0">
                <a:solidFill>
                  <a:srgbClr val="FFFFFF"/>
                </a:solidFill>
                <a:latin typeface="Calibri"/>
                <a:cs typeface="Calibri"/>
              </a:rPr>
              <a:t> </a:t>
            </a:r>
            <a:r>
              <a:rPr sz="1600" spc="-20" dirty="0">
                <a:solidFill>
                  <a:srgbClr val="FFFFFF"/>
                </a:solidFill>
                <a:latin typeface="Calibri"/>
                <a:cs typeface="Calibri"/>
              </a:rPr>
              <a:t>der</a:t>
            </a:r>
            <a:r>
              <a:rPr sz="1600" spc="-40" dirty="0">
                <a:solidFill>
                  <a:srgbClr val="FFFFFF"/>
                </a:solidFill>
                <a:latin typeface="Calibri"/>
                <a:cs typeface="Calibri"/>
              </a:rPr>
              <a:t> </a:t>
            </a:r>
            <a:r>
              <a:rPr sz="1600" dirty="0">
                <a:solidFill>
                  <a:srgbClr val="FFFFFF"/>
                </a:solidFill>
                <a:latin typeface="Calibri"/>
                <a:cs typeface="Calibri"/>
              </a:rPr>
              <a:t>Medien</a:t>
            </a:r>
            <a:endParaRPr sz="1600" dirty="0">
              <a:latin typeface="Calibri"/>
              <a:cs typeface="Calibri"/>
            </a:endParaRPr>
          </a:p>
          <a:p>
            <a:pPr marL="1264920" lvl="1" indent="-303530">
              <a:lnSpc>
                <a:spcPct val="100000"/>
              </a:lnSpc>
              <a:spcBef>
                <a:spcPts val="600"/>
              </a:spcBef>
              <a:buClr>
                <a:srgbClr val="FFAA14"/>
              </a:buClr>
              <a:buAutoNum type="arabicPeriod"/>
              <a:tabLst>
                <a:tab pos="1265555" algn="l"/>
              </a:tabLst>
            </a:pPr>
            <a:r>
              <a:rPr sz="1600" spc="-5" dirty="0">
                <a:solidFill>
                  <a:srgbClr val="FFFFFF"/>
                </a:solidFill>
                <a:latin typeface="Calibri"/>
                <a:cs typeface="Calibri"/>
              </a:rPr>
              <a:t>Die</a:t>
            </a:r>
            <a:r>
              <a:rPr sz="1600" spc="-20" dirty="0">
                <a:solidFill>
                  <a:srgbClr val="FFFFFF"/>
                </a:solidFill>
                <a:latin typeface="Calibri"/>
                <a:cs typeface="Calibri"/>
              </a:rPr>
              <a:t> </a:t>
            </a:r>
            <a:r>
              <a:rPr sz="1600" spc="-15" dirty="0">
                <a:solidFill>
                  <a:srgbClr val="FFFFFF"/>
                </a:solidFill>
                <a:latin typeface="Calibri"/>
                <a:cs typeface="Calibri"/>
              </a:rPr>
              <a:t>Medien</a:t>
            </a:r>
            <a:r>
              <a:rPr sz="1600" spc="-40" dirty="0">
                <a:solidFill>
                  <a:srgbClr val="FFFFFF"/>
                </a:solidFill>
                <a:latin typeface="Calibri"/>
                <a:cs typeface="Calibri"/>
              </a:rPr>
              <a:t> </a:t>
            </a:r>
            <a:r>
              <a:rPr sz="1600" spc="-5" dirty="0">
                <a:solidFill>
                  <a:srgbClr val="FFFFFF"/>
                </a:solidFill>
                <a:latin typeface="Calibri"/>
                <a:cs typeface="Calibri"/>
              </a:rPr>
              <a:t>neu</a:t>
            </a:r>
            <a:r>
              <a:rPr sz="1600" spc="-15" dirty="0">
                <a:solidFill>
                  <a:srgbClr val="FFFFFF"/>
                </a:solidFill>
                <a:latin typeface="Calibri"/>
                <a:cs typeface="Calibri"/>
              </a:rPr>
              <a:t> </a:t>
            </a:r>
            <a:r>
              <a:rPr lang="de-AT" sz="1600" spc="-5" dirty="0">
                <a:solidFill>
                  <a:srgbClr val="FFFFFF"/>
                </a:solidFill>
                <a:latin typeface="Calibri"/>
                <a:cs typeface="Calibri"/>
              </a:rPr>
              <a:t>gestalten</a:t>
            </a:r>
            <a:endParaRPr sz="1600" dirty="0">
              <a:latin typeface="Calibri"/>
              <a:cs typeface="Calibri"/>
            </a:endParaRPr>
          </a:p>
          <a:p>
            <a:pPr>
              <a:lnSpc>
                <a:spcPct val="100000"/>
              </a:lnSpc>
            </a:pPr>
            <a:endParaRPr sz="1600" dirty="0">
              <a:latin typeface="Calibri"/>
              <a:cs typeface="Calibri"/>
            </a:endParaRPr>
          </a:p>
          <a:p>
            <a:pPr marL="962660">
              <a:lnSpc>
                <a:spcPct val="100000"/>
              </a:lnSpc>
              <a:spcBef>
                <a:spcPts val="1170"/>
              </a:spcBef>
            </a:pPr>
            <a:r>
              <a:rPr sz="1600" b="1" spc="-5" dirty="0">
                <a:solidFill>
                  <a:srgbClr val="FFFFFF"/>
                </a:solidFill>
                <a:latin typeface="Calibri"/>
                <a:cs typeface="Calibri"/>
              </a:rPr>
              <a:t>DAUER:</a:t>
            </a:r>
            <a:r>
              <a:rPr sz="1600" b="1" spc="-30" dirty="0">
                <a:solidFill>
                  <a:srgbClr val="FFFFFF"/>
                </a:solidFill>
                <a:latin typeface="Calibri"/>
                <a:cs typeface="Calibri"/>
              </a:rPr>
              <a:t> </a:t>
            </a:r>
            <a:r>
              <a:rPr sz="1600" b="1" dirty="0">
                <a:solidFill>
                  <a:srgbClr val="FFFFFF"/>
                </a:solidFill>
                <a:latin typeface="Calibri"/>
                <a:cs typeface="Calibri"/>
              </a:rPr>
              <a:t>2</a:t>
            </a:r>
            <a:r>
              <a:rPr sz="1600" b="1" spc="-35" dirty="0">
                <a:solidFill>
                  <a:srgbClr val="FFFFFF"/>
                </a:solidFill>
                <a:latin typeface="Calibri"/>
                <a:cs typeface="Calibri"/>
              </a:rPr>
              <a:t> </a:t>
            </a:r>
            <a:r>
              <a:rPr sz="1600" b="1" spc="-15" dirty="0">
                <a:solidFill>
                  <a:srgbClr val="FFFFFF"/>
                </a:solidFill>
                <a:latin typeface="Calibri"/>
                <a:cs typeface="Calibri"/>
              </a:rPr>
              <a:t>STUNDEN</a:t>
            </a:r>
            <a:endParaRPr sz="1600" dirty="0">
              <a:latin typeface="Calibri"/>
              <a:cs typeface="Calibri"/>
            </a:endParaRPr>
          </a:p>
        </p:txBody>
      </p:sp>
      <p:grpSp>
        <p:nvGrpSpPr>
          <p:cNvPr id="5" name="object 5"/>
          <p:cNvGrpSpPr/>
          <p:nvPr/>
        </p:nvGrpSpPr>
        <p:grpSpPr>
          <a:xfrm>
            <a:off x="182879" y="88900"/>
            <a:ext cx="8822055" cy="853440"/>
            <a:chOff x="182879" y="88900"/>
            <a:chExt cx="8822055" cy="85344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6">
            <a:extLst>
              <a:ext uri="{FF2B5EF4-FFF2-40B4-BE49-F238E27FC236}">
                <a16:creationId xmlns:a16="http://schemas.microsoft.com/office/drawing/2014/main" id="{544A9B3E-7042-CA3E-4417-785910844DC3}"/>
              </a:ext>
            </a:extLst>
          </p:cNvPr>
          <p:cNvSpPr/>
          <p:nvPr/>
        </p:nvSpPr>
        <p:spPr>
          <a:xfrm>
            <a:off x="1524635" y="1"/>
            <a:ext cx="1935480" cy="5143496"/>
          </a:xfrm>
          <a:custGeom>
            <a:avLst/>
            <a:gdLst/>
            <a:ahLst/>
            <a:cxnLst/>
            <a:rect l="l" t="t" r="r" b="b"/>
            <a:pathLst>
              <a:path w="1935479" h="3974465">
                <a:moveTo>
                  <a:pt x="0" y="0"/>
                </a:moveTo>
                <a:lnTo>
                  <a:pt x="0" y="3974465"/>
                </a:lnTo>
                <a:lnTo>
                  <a:pt x="214716" y="3974465"/>
                </a:lnTo>
                <a:lnTo>
                  <a:pt x="1935480" y="3251835"/>
                </a:lnTo>
                <a:lnTo>
                  <a:pt x="1935480" y="812800"/>
                </a:lnTo>
                <a:lnTo>
                  <a:pt x="0" y="0"/>
                </a:lnTo>
                <a:close/>
              </a:path>
            </a:pathLst>
          </a:custGeom>
          <a:solidFill>
            <a:srgbClr val="002986"/>
          </a:solidFill>
        </p:spPr>
        <p:txBody>
          <a:bodyPr wrap="square" lIns="0" tIns="0" rIns="0" bIns="0" rtlCol="0"/>
          <a:lstStyle/>
          <a:p>
            <a:endParaRPr lang="de-DE" dirty="0"/>
          </a:p>
        </p:txBody>
      </p:sp>
      <p:sp>
        <p:nvSpPr>
          <p:cNvPr id="4" name="object 4">
            <a:extLst>
              <a:ext uri="{FF2B5EF4-FFF2-40B4-BE49-F238E27FC236}">
                <a16:creationId xmlns:a16="http://schemas.microsoft.com/office/drawing/2014/main" id="{5E044370-EC23-A129-D7F4-6FD1830E440C}"/>
              </a:ext>
            </a:extLst>
          </p:cNvPr>
          <p:cNvSpPr/>
          <p:nvPr/>
        </p:nvSpPr>
        <p:spPr>
          <a:xfrm>
            <a:off x="3604895" y="-2"/>
            <a:ext cx="1935480" cy="5143498"/>
          </a:xfrm>
          <a:custGeom>
            <a:avLst/>
            <a:gdLst/>
            <a:ahLst/>
            <a:cxnLst/>
            <a:rect l="l" t="t" r="r" b="b"/>
            <a:pathLst>
              <a:path w="1935479" h="4064635">
                <a:moveTo>
                  <a:pt x="0" y="0"/>
                </a:moveTo>
                <a:lnTo>
                  <a:pt x="0" y="4064635"/>
                </a:lnTo>
                <a:lnTo>
                  <a:pt x="1935480" y="3251835"/>
                </a:lnTo>
                <a:lnTo>
                  <a:pt x="1935480" y="812800"/>
                </a:lnTo>
                <a:lnTo>
                  <a:pt x="0" y="0"/>
                </a:lnTo>
                <a:close/>
              </a:path>
            </a:pathLst>
          </a:custGeom>
          <a:solidFill>
            <a:srgbClr val="002986"/>
          </a:solidFill>
        </p:spPr>
        <p:txBody>
          <a:bodyPr wrap="square" lIns="0" tIns="0" rIns="0" bIns="0" rtlCol="0"/>
          <a:lstStyle/>
          <a:p>
            <a:endParaRPr lang="de-DE"/>
          </a:p>
        </p:txBody>
      </p:sp>
      <p:sp>
        <p:nvSpPr>
          <p:cNvPr id="5" name="object 2">
            <a:extLst>
              <a:ext uri="{FF2B5EF4-FFF2-40B4-BE49-F238E27FC236}">
                <a16:creationId xmlns:a16="http://schemas.microsoft.com/office/drawing/2014/main" id="{A3D81233-429C-4F69-50F9-9962EF31CAAC}"/>
              </a:ext>
            </a:extLst>
          </p:cNvPr>
          <p:cNvSpPr/>
          <p:nvPr/>
        </p:nvSpPr>
        <p:spPr>
          <a:xfrm>
            <a:off x="5685154" y="1"/>
            <a:ext cx="1935480" cy="5143500"/>
          </a:xfrm>
          <a:custGeom>
            <a:avLst/>
            <a:gdLst/>
            <a:ahLst/>
            <a:cxnLst/>
            <a:rect l="l" t="t" r="r" b="b"/>
            <a:pathLst>
              <a:path w="1935479" h="3974465">
                <a:moveTo>
                  <a:pt x="0" y="0"/>
                </a:moveTo>
                <a:lnTo>
                  <a:pt x="0" y="3974465"/>
                </a:lnTo>
                <a:lnTo>
                  <a:pt x="214716" y="3974465"/>
                </a:lnTo>
                <a:lnTo>
                  <a:pt x="1935480" y="3251835"/>
                </a:lnTo>
                <a:lnTo>
                  <a:pt x="1935480" y="812800"/>
                </a:lnTo>
                <a:lnTo>
                  <a:pt x="0" y="0"/>
                </a:lnTo>
                <a:close/>
              </a:path>
            </a:pathLst>
          </a:custGeom>
          <a:solidFill>
            <a:srgbClr val="002986"/>
          </a:solidFill>
        </p:spPr>
        <p:txBody>
          <a:bodyPr wrap="square" lIns="0" tIns="0" rIns="0" bIns="0" rtlCol="0"/>
          <a:lstStyle/>
          <a:p>
            <a:endParaRPr lang="de-DE"/>
          </a:p>
        </p:txBody>
      </p:sp>
      <p:sp>
        <p:nvSpPr>
          <p:cNvPr id="9" name="Textfeld 8">
            <a:extLst>
              <a:ext uri="{FF2B5EF4-FFF2-40B4-BE49-F238E27FC236}">
                <a16:creationId xmlns:a16="http://schemas.microsoft.com/office/drawing/2014/main" id="{F685E49E-7D92-F49D-4021-04A7E404DF1B}"/>
              </a:ext>
            </a:extLst>
          </p:cNvPr>
          <p:cNvSpPr txBox="1"/>
          <p:nvPr/>
        </p:nvSpPr>
        <p:spPr>
          <a:xfrm>
            <a:off x="1523366" y="742950"/>
            <a:ext cx="1935480" cy="3266151"/>
          </a:xfrm>
          <a:prstGeom prst="rect">
            <a:avLst/>
          </a:prstGeom>
          <a:noFill/>
        </p:spPr>
        <p:txBody>
          <a:bodyPr wrap="square">
            <a:spAutoFit/>
          </a:bodyPr>
          <a:lstStyle/>
          <a:p>
            <a:pPr marL="13335" marR="137160" lvl="0" indent="0" algn="l" defTabSz="914400" rtl="0" eaLnBrk="1" fontAlgn="auto" latinLnBrk="0" hangingPunct="1">
              <a:lnSpc>
                <a:spcPts val="1150"/>
              </a:lnSpc>
              <a:spcBef>
                <a:spcPts val="229"/>
              </a:spcBef>
              <a:spcAft>
                <a:spcPts val="0"/>
              </a:spcAft>
              <a:buClrTx/>
              <a:buSzTx/>
              <a:buFontTx/>
              <a:buNone/>
              <a:tabLst/>
              <a:defRPr/>
            </a:pPr>
            <a:r>
              <a:rPr kumimoji="0" lang="de-DE" sz="1100" b="1" i="0" u="none" strike="noStrike" kern="1200" cap="none" spc="0" normalizeH="0" baseline="0" noProof="0" dirty="0">
                <a:ln>
                  <a:noFill/>
                </a:ln>
                <a:solidFill>
                  <a:srgbClr val="FFAA14"/>
                </a:solidFill>
                <a:effectLst/>
                <a:uLnTx/>
                <a:uFillTx/>
                <a:latin typeface="Calibri"/>
                <a:ea typeface="+mn-ea"/>
                <a:cs typeface="Calibri"/>
              </a:rPr>
              <a:t>Auseinandersetzung </a:t>
            </a:r>
            <a:r>
              <a:rPr kumimoji="0" lang="de-DE" sz="1100" b="1" i="0" u="none" strike="noStrike" kern="1200" cap="none" spc="-5" normalizeH="0" baseline="0" noProof="0" dirty="0">
                <a:ln>
                  <a:noFill/>
                </a:ln>
                <a:solidFill>
                  <a:srgbClr val="FFAA14"/>
                </a:solidFill>
                <a:effectLst/>
                <a:uLnTx/>
                <a:uFillTx/>
                <a:latin typeface="Calibri"/>
                <a:ea typeface="+mn-ea"/>
                <a:cs typeface="Calibri"/>
              </a:rPr>
              <a:t>mit </a:t>
            </a:r>
            <a:r>
              <a:rPr kumimoji="0" lang="de-DE" sz="1100" b="1" i="0" u="none" strike="noStrike" kern="1200" cap="none" spc="0" normalizeH="0" baseline="0" noProof="0" dirty="0">
                <a:ln>
                  <a:noFill/>
                </a:ln>
                <a:solidFill>
                  <a:srgbClr val="FFAA14"/>
                </a:solidFill>
                <a:effectLst/>
                <a:uLnTx/>
                <a:uFillTx/>
                <a:latin typeface="Calibri"/>
                <a:ea typeface="+mn-ea"/>
                <a:cs typeface="Calibri"/>
              </a:rPr>
              <a:t> </a:t>
            </a:r>
            <a:r>
              <a:rPr kumimoji="0" lang="de-DE" sz="1100" b="1" i="0" u="none" strike="noStrike" kern="1200" cap="none" spc="-5" normalizeH="0" baseline="0" noProof="0" dirty="0">
                <a:ln>
                  <a:noFill/>
                </a:ln>
                <a:solidFill>
                  <a:srgbClr val="FFAA14"/>
                </a:solidFill>
                <a:effectLst/>
                <a:uLnTx/>
                <a:uFillTx/>
                <a:latin typeface="Calibri"/>
                <a:ea typeface="+mn-ea"/>
                <a:cs typeface="Calibri"/>
              </a:rPr>
              <a:t>Privilegien und Vielfalt </a:t>
            </a:r>
            <a:r>
              <a:rPr kumimoji="0" lang="de-DE" sz="1100" b="1" i="0" u="none" strike="noStrike" kern="1200" cap="none" spc="0" normalizeH="0" baseline="0" noProof="0" dirty="0">
                <a:ln>
                  <a:noFill/>
                </a:ln>
                <a:solidFill>
                  <a:srgbClr val="FFAA14"/>
                </a:solidFill>
                <a:effectLst/>
                <a:uLnTx/>
                <a:uFillTx/>
                <a:latin typeface="Calibri"/>
                <a:ea typeface="+mn-ea"/>
                <a:cs typeface="Calibri"/>
              </a:rPr>
              <a:t>in </a:t>
            </a:r>
            <a:r>
              <a:rPr kumimoji="0" lang="de-DE" sz="1100" b="1" i="0" u="none" strike="noStrike" kern="1200" cap="none" spc="-5" normalizeH="0" baseline="0" noProof="0" dirty="0">
                <a:ln>
                  <a:noFill/>
                </a:ln>
                <a:solidFill>
                  <a:srgbClr val="FFAA14"/>
                </a:solidFill>
                <a:effectLst/>
                <a:uLnTx/>
                <a:uFillTx/>
                <a:latin typeface="Calibri"/>
                <a:ea typeface="+mn-ea"/>
                <a:cs typeface="Calibri"/>
              </a:rPr>
              <a:t>den </a:t>
            </a:r>
            <a:r>
              <a:rPr kumimoji="0" lang="de-DE" sz="1100" b="1" i="0" u="none" strike="noStrike" kern="1200" cap="none" spc="-225" normalizeH="0" baseline="0" noProof="0" dirty="0">
                <a:ln>
                  <a:noFill/>
                </a:ln>
                <a:solidFill>
                  <a:srgbClr val="FFAA14"/>
                </a:solidFill>
                <a:effectLst/>
                <a:uLnTx/>
                <a:uFillTx/>
                <a:latin typeface="Calibri"/>
                <a:ea typeface="+mn-ea"/>
                <a:cs typeface="Calibri"/>
              </a:rPr>
              <a:t> </a:t>
            </a:r>
            <a:r>
              <a:rPr kumimoji="0" lang="de-DE" sz="1100" b="1" i="0" u="none" strike="noStrike" kern="1200" cap="none" spc="0" normalizeH="0" baseline="0" noProof="0" dirty="0">
                <a:ln>
                  <a:noFill/>
                </a:ln>
                <a:solidFill>
                  <a:srgbClr val="FFAA14"/>
                </a:solidFill>
                <a:effectLst/>
                <a:uLnTx/>
                <a:uFillTx/>
                <a:latin typeface="Calibri"/>
                <a:ea typeface="+mn-ea"/>
                <a:cs typeface="Calibri"/>
              </a:rPr>
              <a:t>Medien</a:t>
            </a:r>
            <a:endParaRPr kumimoji="0" lang="de-DE" sz="1100" b="0" i="0" u="none" strike="noStrike" kern="1200" cap="none" spc="0" normalizeH="0" baseline="0" noProof="0" dirty="0">
              <a:ln>
                <a:noFill/>
              </a:ln>
              <a:solidFill>
                <a:prstClr val="black"/>
              </a:solidFill>
              <a:effectLst/>
              <a:uLnTx/>
              <a:uFillTx/>
              <a:latin typeface="Calibri"/>
              <a:ea typeface="+mn-ea"/>
              <a:cs typeface="Calibri"/>
            </a:endParaRPr>
          </a:p>
          <a:p>
            <a:pPr marL="71120" marR="357505" lvl="0" indent="-59055" algn="l" defTabSz="914400" rtl="0" eaLnBrk="1" fontAlgn="auto" latinLnBrk="0" hangingPunct="1">
              <a:lnSpc>
                <a:spcPts val="1160"/>
              </a:lnSpc>
              <a:spcBef>
                <a:spcPts val="445"/>
              </a:spcBef>
              <a:spcAft>
                <a:spcPts val="0"/>
              </a:spcAft>
              <a:buClrTx/>
              <a:buSzPct val="80952"/>
              <a:buFontTx/>
              <a:buChar char="•"/>
              <a:tabLst>
                <a:tab pos="82550" algn="l"/>
              </a:tabLst>
              <a:defRPr/>
            </a:pPr>
            <a:r>
              <a:rPr kumimoji="0" lang="de-DE" sz="1050" b="0" i="0" u="none" strike="noStrike" kern="1200" cap="none" spc="0" normalizeH="0" baseline="0" noProof="0" dirty="0">
                <a:ln>
                  <a:noFill/>
                </a:ln>
                <a:solidFill>
                  <a:srgbClr val="FFFFFF"/>
                </a:solidFill>
                <a:effectLst/>
                <a:uLnTx/>
                <a:uFillTx/>
                <a:latin typeface="Calibri"/>
                <a:ea typeface="+mn-ea"/>
                <a:cs typeface="Calibri"/>
              </a:rPr>
              <a:t>Was</a:t>
            </a:r>
            <a:r>
              <a:rPr kumimoji="0" lang="de-DE" sz="1050" b="0" i="0" u="none" strike="noStrike" kern="1200" cap="none" spc="-30"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verstehen</a:t>
            </a:r>
            <a:r>
              <a:rPr kumimoji="0" lang="de-DE" sz="1050" b="0" i="0" u="none" strike="noStrike" kern="1200" cap="none" spc="-30"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wir</a:t>
            </a:r>
            <a:r>
              <a:rPr kumimoji="0" lang="de-DE" sz="1050" b="0" i="0" u="none" strike="noStrike" kern="1200" cap="none" spc="-30"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unter </a:t>
            </a:r>
            <a:r>
              <a:rPr kumimoji="0" lang="de-DE" sz="1050" b="0" i="0" u="none" strike="noStrike" kern="1200" cap="none" spc="-225" normalizeH="0" baseline="0" noProof="0" dirty="0">
                <a:ln>
                  <a:noFill/>
                </a:ln>
                <a:solidFill>
                  <a:srgbClr val="FFFFFF"/>
                </a:solidFill>
                <a:effectLst/>
                <a:uLnTx/>
                <a:uFillTx/>
                <a:latin typeface="Calibri"/>
                <a:ea typeface="+mn-ea"/>
                <a:cs typeface="Calibri"/>
              </a:rPr>
              <a:t> </a:t>
            </a:r>
            <a:r>
              <a:rPr kumimoji="0" lang="de-DE" sz="1050" b="0" i="0" u="none" strike="noStrike" kern="1200" cap="none" spc="-15" normalizeH="0" baseline="0" noProof="0" dirty="0">
                <a:ln>
                  <a:noFill/>
                </a:ln>
                <a:solidFill>
                  <a:srgbClr val="FFFFFF"/>
                </a:solidFill>
                <a:effectLst/>
                <a:uLnTx/>
                <a:uFillTx/>
                <a:latin typeface="Calibri"/>
                <a:ea typeface="+mn-ea"/>
                <a:cs typeface="Calibri"/>
              </a:rPr>
              <a:t>Medienprivilegien?</a:t>
            </a:r>
            <a:endParaRPr kumimoji="0" lang="de-DE" sz="1050" b="0" i="0" u="none" strike="noStrike" kern="1200" cap="none" spc="0" normalizeH="0" baseline="0" noProof="0" dirty="0">
              <a:ln>
                <a:noFill/>
              </a:ln>
              <a:solidFill>
                <a:prstClr val="black"/>
              </a:solidFill>
              <a:effectLst/>
              <a:uLnTx/>
              <a:uFillTx/>
              <a:latin typeface="Calibri"/>
              <a:ea typeface="+mn-ea"/>
              <a:cs typeface="Calibri"/>
            </a:endParaRPr>
          </a:p>
          <a:p>
            <a:pPr marL="71120" marR="5080" lvl="0" indent="-59055" algn="l" defTabSz="914400" rtl="0" eaLnBrk="1" fontAlgn="auto" latinLnBrk="0" hangingPunct="1">
              <a:lnSpc>
                <a:spcPct val="91500"/>
              </a:lnSpc>
              <a:spcBef>
                <a:spcPts val="170"/>
              </a:spcBef>
              <a:spcAft>
                <a:spcPts val="0"/>
              </a:spcAft>
              <a:buClrTx/>
              <a:buSzPct val="80952"/>
              <a:buFontTx/>
              <a:buChar char="•"/>
              <a:tabLst>
                <a:tab pos="82550" algn="l"/>
              </a:tabLst>
              <a:defRPr/>
            </a:pPr>
            <a:r>
              <a:rPr kumimoji="0" lang="de-DE" sz="1050" b="0" i="0" u="none" strike="noStrike" kern="1200" cap="none" spc="0" normalizeH="0" baseline="0" noProof="0" dirty="0">
                <a:ln>
                  <a:noFill/>
                </a:ln>
                <a:solidFill>
                  <a:srgbClr val="FFFFFF"/>
                </a:solidFill>
                <a:effectLst/>
                <a:uLnTx/>
                <a:uFillTx/>
                <a:latin typeface="Calibri"/>
                <a:ea typeface="+mn-ea"/>
                <a:cs typeface="Calibri"/>
              </a:rPr>
              <a:t>Wie werden </a:t>
            </a:r>
            <a:r>
              <a:rPr kumimoji="0" lang="de-DE" sz="1050" b="0" i="0" u="none" strike="noStrike" kern="1200" cap="none" spc="-5" normalizeH="0" baseline="0" noProof="0" dirty="0">
                <a:ln>
                  <a:noFill/>
                </a:ln>
                <a:solidFill>
                  <a:srgbClr val="FFFFFF"/>
                </a:solidFill>
                <a:effectLst/>
                <a:uLnTx/>
                <a:uFillTx/>
                <a:latin typeface="Calibri"/>
                <a:ea typeface="+mn-ea"/>
                <a:cs typeface="Calibri"/>
              </a:rPr>
              <a:t>Privilegien </a:t>
            </a:r>
            <a:r>
              <a:rPr kumimoji="0" lang="de-DE" sz="1050" b="0" i="0" u="none" strike="noStrike" kern="1200" cap="none" spc="0" normalizeH="0" baseline="0" noProof="0" dirty="0">
                <a:ln>
                  <a:noFill/>
                </a:ln>
                <a:solidFill>
                  <a:srgbClr val="FFFFFF"/>
                </a:solidFill>
                <a:effectLst/>
                <a:uLnTx/>
                <a:uFillTx/>
                <a:latin typeface="Calibri"/>
                <a:ea typeface="+mn-ea"/>
                <a:cs typeface="Calibri"/>
              </a:rPr>
              <a:t>in den </a:t>
            </a:r>
            <a:r>
              <a:rPr kumimoji="0" lang="de-DE" sz="1050" b="0" i="0" u="none" strike="noStrike" kern="1200" cap="none" spc="5"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Medien </a:t>
            </a:r>
            <a:r>
              <a:rPr kumimoji="0" lang="de-DE" sz="1050" b="0" i="0" u="none" strike="noStrike" kern="1200" cap="none" spc="-5" normalizeH="0" baseline="0" noProof="0" dirty="0">
                <a:ln>
                  <a:noFill/>
                </a:ln>
                <a:solidFill>
                  <a:srgbClr val="FFFFFF"/>
                </a:solidFill>
                <a:effectLst/>
                <a:uLnTx/>
                <a:uFillTx/>
                <a:latin typeface="Calibri"/>
                <a:ea typeface="+mn-ea"/>
                <a:cs typeface="Calibri"/>
              </a:rPr>
              <a:t>dargestellt? (Beispiele </a:t>
            </a:r>
            <a:r>
              <a:rPr kumimoji="0" lang="de-DE" sz="1050" b="0" i="0" u="none" strike="noStrike" kern="1200" cap="none" spc="0" normalizeH="0" baseline="0" noProof="0" dirty="0">
                <a:ln>
                  <a:noFill/>
                </a:ln>
                <a:solidFill>
                  <a:srgbClr val="FFFFFF"/>
                </a:solidFill>
                <a:effectLst/>
                <a:uLnTx/>
                <a:uFillTx/>
                <a:latin typeface="Calibri"/>
                <a:ea typeface="+mn-ea"/>
                <a:cs typeface="Calibri"/>
              </a:rPr>
              <a:t> aus </a:t>
            </a:r>
            <a:r>
              <a:rPr kumimoji="0" lang="de-DE" sz="1050" b="0" i="0" u="none" strike="noStrike" kern="1200" cap="none" spc="-5" normalizeH="0" baseline="0" noProof="0" dirty="0">
                <a:ln>
                  <a:noFill/>
                </a:ln>
                <a:solidFill>
                  <a:srgbClr val="FFFFFF"/>
                </a:solidFill>
                <a:effectLst/>
                <a:uLnTx/>
                <a:uFillTx/>
                <a:latin typeface="Calibri"/>
                <a:ea typeface="+mn-ea"/>
                <a:cs typeface="Calibri"/>
              </a:rPr>
              <a:t>dem wirklichen </a:t>
            </a:r>
            <a:r>
              <a:rPr kumimoji="0" lang="de-DE" sz="1050" b="0" i="0" u="none" strike="noStrike" kern="1200" cap="none" spc="0" normalizeH="0" baseline="0" noProof="0" dirty="0">
                <a:ln>
                  <a:noFill/>
                </a:ln>
                <a:solidFill>
                  <a:srgbClr val="FFFFFF"/>
                </a:solidFill>
                <a:effectLst/>
                <a:uLnTx/>
                <a:uFillTx/>
                <a:latin typeface="Calibri"/>
                <a:ea typeface="+mn-ea"/>
                <a:cs typeface="Calibri"/>
              </a:rPr>
              <a:t>Leben) </a:t>
            </a:r>
            <a:r>
              <a:rPr lang="de-DE" sz="1050" dirty="0">
                <a:solidFill>
                  <a:srgbClr val="FFFFFF"/>
                </a:solidFill>
                <a:latin typeface="Calibri"/>
                <a:cs typeface="Calibri"/>
              </a:rPr>
              <a:t>–</a:t>
            </a:r>
            <a:r>
              <a:rPr kumimoji="0" lang="de-DE" sz="1050" b="0" i="0" u="none" strike="noStrike" kern="1200" cap="none" spc="5"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Kritik, </a:t>
            </a:r>
            <a:r>
              <a:rPr kumimoji="0" lang="de-DE" sz="1050" b="0" i="0" u="none" strike="noStrike" kern="1200" cap="none" spc="-5" normalizeH="0" baseline="0" noProof="0" dirty="0">
                <a:ln>
                  <a:noFill/>
                </a:ln>
                <a:solidFill>
                  <a:srgbClr val="FFFFFF"/>
                </a:solidFill>
                <a:effectLst/>
                <a:uLnTx/>
                <a:uFillTx/>
                <a:latin typeface="Calibri"/>
                <a:ea typeface="+mn-ea"/>
                <a:cs typeface="Calibri"/>
              </a:rPr>
              <a:t>Selbstverständlich-</a:t>
            </a:r>
            <a:r>
              <a:rPr kumimoji="0" lang="de-DE" sz="1050" b="0" i="0" u="none" strike="noStrike" kern="1200" cap="none" spc="-5" normalizeH="0" baseline="0" noProof="0" dirty="0" err="1">
                <a:ln>
                  <a:noFill/>
                </a:ln>
                <a:solidFill>
                  <a:srgbClr val="FFFFFF"/>
                </a:solidFill>
                <a:effectLst/>
                <a:uLnTx/>
                <a:uFillTx/>
                <a:latin typeface="Calibri"/>
                <a:ea typeface="+mn-ea"/>
                <a:cs typeface="Calibri"/>
              </a:rPr>
              <a:t>keiten</a:t>
            </a:r>
            <a:r>
              <a:rPr kumimoji="0" lang="de-DE" sz="1050" b="0" i="0" u="none" strike="noStrike" kern="1200" cap="none" spc="-5" normalizeH="0" baseline="0" noProof="0" dirty="0">
                <a:ln>
                  <a:noFill/>
                </a:ln>
                <a:solidFill>
                  <a:srgbClr val="FFFFFF"/>
                </a:solidFill>
                <a:effectLst/>
                <a:uLnTx/>
                <a:uFillTx/>
                <a:latin typeface="Calibri"/>
                <a:ea typeface="+mn-ea"/>
                <a:cs typeface="Calibri"/>
              </a:rPr>
              <a:t>, </a:t>
            </a:r>
            <a:r>
              <a:rPr kumimoji="0" lang="de-DE" sz="1050" b="0" i="0" u="none" strike="noStrike" kern="1200" cap="none" spc="-225"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systemische</a:t>
            </a:r>
            <a:r>
              <a:rPr kumimoji="0" lang="de-DE" sz="1050" b="0" i="0" u="none" strike="noStrike" kern="1200" cap="none" spc="-15"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Überzeugungen</a:t>
            </a:r>
            <a:endParaRPr kumimoji="0" lang="de-DE" sz="1050" b="0" i="0" u="none" strike="noStrike" kern="1200" cap="none" spc="0" normalizeH="0" baseline="0" noProof="0" dirty="0">
              <a:ln>
                <a:noFill/>
              </a:ln>
              <a:solidFill>
                <a:prstClr val="black"/>
              </a:solidFill>
              <a:effectLst/>
              <a:uLnTx/>
              <a:uFillTx/>
              <a:latin typeface="Calibri"/>
              <a:ea typeface="+mn-ea"/>
              <a:cs typeface="Calibri"/>
            </a:endParaRPr>
          </a:p>
          <a:p>
            <a:pPr marL="71120" marR="207645" lvl="0" indent="-59055" algn="l" defTabSz="914400" rtl="0" eaLnBrk="1" fontAlgn="auto" latinLnBrk="0" hangingPunct="1">
              <a:lnSpc>
                <a:spcPct val="91600"/>
              </a:lnSpc>
              <a:spcBef>
                <a:spcPts val="185"/>
              </a:spcBef>
              <a:spcAft>
                <a:spcPts val="0"/>
              </a:spcAft>
              <a:buClrTx/>
              <a:buSzPct val="80952"/>
              <a:buFontTx/>
              <a:buChar char="•"/>
              <a:tabLst>
                <a:tab pos="82550" algn="l"/>
              </a:tabLst>
              <a:defRPr/>
            </a:pPr>
            <a:r>
              <a:rPr kumimoji="0" lang="de-DE" sz="1050" b="0" i="0" u="none" strike="noStrike" kern="1200" cap="none" spc="0" normalizeH="0" baseline="0" noProof="0" dirty="0">
                <a:ln>
                  <a:noFill/>
                </a:ln>
                <a:solidFill>
                  <a:srgbClr val="FFFFFF"/>
                </a:solidFill>
                <a:effectLst/>
                <a:uLnTx/>
                <a:uFillTx/>
                <a:latin typeface="Calibri"/>
                <a:ea typeface="+mn-ea"/>
                <a:cs typeface="Calibri"/>
              </a:rPr>
              <a:t>Wie </a:t>
            </a:r>
            <a:r>
              <a:rPr kumimoji="0" lang="de-DE" sz="1050" b="0" i="0" u="none" strike="noStrike" kern="1200" cap="none" spc="-5" normalizeH="0" baseline="0" noProof="0" dirty="0">
                <a:ln>
                  <a:noFill/>
                </a:ln>
                <a:solidFill>
                  <a:srgbClr val="FFFFFF"/>
                </a:solidFill>
                <a:effectLst/>
                <a:uLnTx/>
                <a:uFillTx/>
                <a:latin typeface="Calibri"/>
                <a:ea typeface="+mn-ea"/>
                <a:cs typeface="Calibri"/>
              </a:rPr>
              <a:t>erscheint die Vielfalt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in </a:t>
            </a:r>
            <a:r>
              <a:rPr kumimoji="0" lang="de-DE" sz="1050" b="0" i="0" u="none" strike="noStrike" kern="1200" cap="none" spc="-225"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den </a:t>
            </a:r>
            <a:r>
              <a:rPr kumimoji="0" lang="de-DE" sz="1050" b="0" i="0" u="none" strike="noStrike" kern="1200" cap="none" spc="0" normalizeH="0" baseline="0" noProof="0" dirty="0">
                <a:ln>
                  <a:noFill/>
                </a:ln>
                <a:solidFill>
                  <a:srgbClr val="FFFFFF"/>
                </a:solidFill>
                <a:effectLst/>
                <a:uLnTx/>
                <a:uFillTx/>
                <a:latin typeface="Calibri"/>
                <a:ea typeface="+mn-ea"/>
                <a:cs typeface="Calibri"/>
              </a:rPr>
              <a:t>Medien? – </a:t>
            </a:r>
            <a:r>
              <a:rPr kumimoji="0" lang="de-DE" sz="1050" b="0" i="0" u="none" strike="noStrike" kern="1200" cap="none" spc="-5" normalizeH="0" baseline="0" noProof="0" dirty="0">
                <a:ln>
                  <a:noFill/>
                </a:ln>
                <a:solidFill>
                  <a:srgbClr val="FFFFFF"/>
                </a:solidFill>
                <a:effectLst/>
                <a:uLnTx/>
                <a:uFillTx/>
                <a:latin typeface="Calibri"/>
                <a:ea typeface="+mn-ea"/>
                <a:cs typeface="Calibri"/>
              </a:rPr>
              <a:t>Sichtbarkeit</a:t>
            </a:r>
            <a:endParaRPr lang="de-DE" sz="1050" spc="-5" dirty="0">
              <a:solidFill>
                <a:srgbClr val="FFFFFF"/>
              </a:solidFill>
              <a:latin typeface="Calibri"/>
              <a:cs typeface="Calibri"/>
            </a:endParaRPr>
          </a:p>
          <a:p>
            <a:pPr marL="71120" marR="207645" lvl="0" indent="-59055" algn="l" defTabSz="914400" rtl="0" eaLnBrk="1" fontAlgn="auto" latinLnBrk="0" hangingPunct="1">
              <a:lnSpc>
                <a:spcPct val="91600"/>
              </a:lnSpc>
              <a:spcBef>
                <a:spcPts val="185"/>
              </a:spcBef>
              <a:spcAft>
                <a:spcPts val="0"/>
              </a:spcAft>
              <a:buClrTx/>
              <a:buSzPct val="80952"/>
              <a:buFontTx/>
              <a:buChar char="•"/>
              <a:tabLst>
                <a:tab pos="82550" algn="l"/>
              </a:tabLst>
              <a:defRPr/>
            </a:pPr>
            <a:r>
              <a:rPr kumimoji="0" lang="de-DE" sz="1050" b="0" i="0" u="none" strike="noStrike" kern="1200" cap="none" spc="-225"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Repräsentation und </a:t>
            </a:r>
            <a:r>
              <a:rPr kumimoji="0" lang="de-DE" sz="1050" b="0" i="0" u="none" strike="noStrike" kern="1200" cap="none" spc="0" normalizeH="0" baseline="0" noProof="0" dirty="0">
                <a:ln>
                  <a:noFill/>
                </a:ln>
                <a:solidFill>
                  <a:srgbClr val="FFFFFF"/>
                </a:solidFill>
                <a:effectLst/>
                <a:uLnTx/>
                <a:uFillTx/>
                <a:latin typeface="Calibri"/>
                <a:ea typeface="+mn-ea"/>
                <a:cs typeface="Calibri"/>
              </a:rPr>
              <a:t>ihre </a:t>
            </a:r>
            <a:r>
              <a:rPr kumimoji="0" lang="de-DE" sz="1050" b="0" i="0" u="none" strike="noStrike" kern="1200" cap="none" spc="5" normalizeH="0" baseline="0" noProof="0" dirty="0">
                <a:ln>
                  <a:noFill/>
                </a:ln>
                <a:solidFill>
                  <a:srgbClr val="FFFFFF"/>
                </a:solidFill>
                <a:effectLst/>
                <a:uLnTx/>
                <a:uFillTx/>
                <a:latin typeface="Calibri"/>
                <a:ea typeface="+mn-ea"/>
                <a:cs typeface="Calibri"/>
              </a:rPr>
              <a:t> </a:t>
            </a:r>
            <a:r>
              <a:rPr kumimoji="0" lang="de-DE" sz="1050" b="0" i="0" u="none" strike="noStrike" kern="1200" cap="none" spc="-15" normalizeH="0" baseline="0" noProof="0" dirty="0">
                <a:ln>
                  <a:noFill/>
                </a:ln>
                <a:solidFill>
                  <a:srgbClr val="FFFFFF"/>
                </a:solidFill>
                <a:effectLst/>
                <a:uLnTx/>
                <a:uFillTx/>
                <a:latin typeface="Calibri"/>
                <a:ea typeface="+mn-ea"/>
                <a:cs typeface="Calibri"/>
              </a:rPr>
              <a:t>Bedeutung</a:t>
            </a:r>
            <a:endParaRPr kumimoji="0" lang="de-DE" sz="1050" b="0" i="0" u="none" strike="noStrike" kern="1200" cap="none" spc="0" normalizeH="0" baseline="0" noProof="0" dirty="0">
              <a:ln>
                <a:noFill/>
              </a:ln>
              <a:solidFill>
                <a:prstClr val="black"/>
              </a:solidFill>
              <a:effectLst/>
              <a:uLnTx/>
              <a:uFillTx/>
              <a:latin typeface="Calibri"/>
              <a:ea typeface="+mn-ea"/>
              <a:cs typeface="Calibri"/>
            </a:endParaRPr>
          </a:p>
          <a:p>
            <a:pPr marL="71120" marR="311785" lvl="0" indent="-59055" algn="l" defTabSz="914400" rtl="0" eaLnBrk="1" fontAlgn="auto" latinLnBrk="0" hangingPunct="1">
              <a:lnSpc>
                <a:spcPts val="1150"/>
              </a:lnSpc>
              <a:spcBef>
                <a:spcPts val="225"/>
              </a:spcBef>
              <a:spcAft>
                <a:spcPts val="0"/>
              </a:spcAft>
              <a:buClrTx/>
              <a:buSzPct val="80952"/>
              <a:buFontTx/>
              <a:buChar char="•"/>
              <a:tabLst>
                <a:tab pos="82550" algn="l"/>
              </a:tabLst>
              <a:defRPr/>
            </a:pPr>
            <a:r>
              <a:rPr kumimoji="0" lang="de-DE" sz="1050" b="0" i="0" u="none" strike="noStrike" kern="1200" cap="none" spc="-5" normalizeH="0" baseline="0" noProof="0" dirty="0">
                <a:ln>
                  <a:noFill/>
                </a:ln>
                <a:solidFill>
                  <a:srgbClr val="FFFFFF"/>
                </a:solidFill>
                <a:effectLst/>
                <a:uLnTx/>
                <a:uFillTx/>
                <a:latin typeface="Calibri"/>
                <a:ea typeface="+mn-ea"/>
                <a:cs typeface="Calibri"/>
              </a:rPr>
              <a:t>Förderung der Vielfalt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in </a:t>
            </a:r>
            <a:r>
              <a:rPr kumimoji="0" lang="de-DE" sz="1050" b="0" i="0" u="none" strike="noStrike" kern="1200" cap="none" spc="5"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den</a:t>
            </a:r>
            <a:r>
              <a:rPr kumimoji="0" lang="de-DE" sz="1050" b="0" i="0" u="none" strike="noStrike" kern="1200" cap="none" spc="-30"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Medien</a:t>
            </a:r>
            <a:r>
              <a:rPr kumimoji="0" lang="de-DE" sz="1050" b="0" i="0" u="none" strike="noStrike" kern="1200" cap="none" spc="-30"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(Demokratie, </a:t>
            </a:r>
            <a:r>
              <a:rPr kumimoji="0" lang="de-DE" sz="1050" b="0" i="0" u="none" strike="noStrike" kern="1200" cap="none" spc="-225" normalizeH="0" baseline="0" noProof="0" dirty="0">
                <a:ln>
                  <a:noFill/>
                </a:ln>
                <a:solidFill>
                  <a:srgbClr val="FFFFFF"/>
                </a:solidFill>
                <a:effectLst/>
                <a:uLnTx/>
                <a:uFillTx/>
                <a:latin typeface="Calibri"/>
                <a:ea typeface="+mn-ea"/>
                <a:cs typeface="Calibri"/>
              </a:rPr>
              <a:t> </a:t>
            </a:r>
            <a:r>
              <a:rPr kumimoji="0" lang="de-DE" sz="1050" b="0" i="0" u="none" strike="noStrike" kern="1200" cap="none" spc="0" normalizeH="0" baseline="0" noProof="0" dirty="0">
                <a:ln>
                  <a:noFill/>
                </a:ln>
                <a:solidFill>
                  <a:srgbClr val="FFFFFF"/>
                </a:solidFill>
                <a:effectLst/>
                <a:uLnTx/>
                <a:uFillTx/>
                <a:latin typeface="Calibri"/>
                <a:ea typeface="+mn-ea"/>
                <a:cs typeface="Calibri"/>
              </a:rPr>
              <a:t>inhaltliche</a:t>
            </a:r>
            <a:r>
              <a:rPr kumimoji="0" lang="de-DE" sz="1050" b="0" i="0" u="none" strike="noStrike" kern="1200" cap="none" spc="-20"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Vielfalt</a:t>
            </a:r>
            <a:r>
              <a:rPr kumimoji="0" lang="de-DE" sz="1050" b="0" i="0" u="none" strike="noStrike" kern="1200" cap="none" spc="-20" normalizeH="0" baseline="0" noProof="0" dirty="0">
                <a:ln>
                  <a:noFill/>
                </a:ln>
                <a:solidFill>
                  <a:srgbClr val="FFFFFF"/>
                </a:solidFill>
                <a:effectLst/>
                <a:uLnTx/>
                <a:uFillTx/>
                <a:latin typeface="Calibri"/>
                <a:ea typeface="+mn-ea"/>
                <a:cs typeface="Calibri"/>
              </a:rPr>
              <a:t> </a:t>
            </a:r>
            <a:r>
              <a:rPr kumimoji="0" lang="de-DE" sz="1050" b="0" i="0" u="none" strike="noStrike" kern="1200" cap="none" spc="-5" normalizeH="0" baseline="0" noProof="0" dirty="0">
                <a:ln>
                  <a:noFill/>
                </a:ln>
                <a:solidFill>
                  <a:srgbClr val="FFFFFF"/>
                </a:solidFill>
                <a:effectLst/>
                <a:uLnTx/>
                <a:uFillTx/>
                <a:latin typeface="Calibri"/>
                <a:ea typeface="+mn-ea"/>
                <a:cs typeface="Calibri"/>
              </a:rPr>
              <a:t>usw.)</a:t>
            </a:r>
            <a:endParaRPr kumimoji="0" lang="de-DE" sz="105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0" name="object 5">
            <a:extLst>
              <a:ext uri="{FF2B5EF4-FFF2-40B4-BE49-F238E27FC236}">
                <a16:creationId xmlns:a16="http://schemas.microsoft.com/office/drawing/2014/main" id="{49238215-15DC-7D2C-7D37-9E48D9192413}"/>
              </a:ext>
            </a:extLst>
          </p:cNvPr>
          <p:cNvSpPr txBox="1"/>
          <p:nvPr/>
        </p:nvSpPr>
        <p:spPr>
          <a:xfrm>
            <a:off x="3603626" y="666750"/>
            <a:ext cx="1936750" cy="3809055"/>
          </a:xfrm>
          <a:prstGeom prst="rect">
            <a:avLst/>
          </a:prstGeom>
        </p:spPr>
        <p:txBody>
          <a:bodyPr vert="horz" wrap="square" lIns="0" tIns="52069" rIns="0" bIns="0" rtlCol="0">
            <a:spAutoFit/>
          </a:bodyPr>
          <a:lstStyle/>
          <a:p>
            <a:pPr marL="13335">
              <a:lnSpc>
                <a:spcPct val="100000"/>
              </a:lnSpc>
              <a:spcBef>
                <a:spcPts val="409"/>
              </a:spcBef>
            </a:pPr>
            <a:r>
              <a:rPr sz="1100" b="1" spc="-25" dirty="0">
                <a:solidFill>
                  <a:srgbClr val="FFAA14"/>
                </a:solidFill>
                <a:latin typeface="Calibri"/>
                <a:cs typeface="Calibri"/>
              </a:rPr>
              <a:t>V</a:t>
            </a:r>
            <a:r>
              <a:rPr sz="1100" b="1" spc="-20" dirty="0">
                <a:solidFill>
                  <a:srgbClr val="FFAA14"/>
                </a:solidFill>
                <a:latin typeface="Calibri"/>
                <a:cs typeface="Calibri"/>
              </a:rPr>
              <a:t>orei</a:t>
            </a:r>
            <a:r>
              <a:rPr sz="1100" b="1" spc="-25" dirty="0">
                <a:solidFill>
                  <a:srgbClr val="FFAA14"/>
                </a:solidFill>
                <a:latin typeface="Calibri"/>
                <a:cs typeface="Calibri"/>
              </a:rPr>
              <a:t>n</a:t>
            </a:r>
            <a:r>
              <a:rPr sz="1100" b="1" spc="-20" dirty="0">
                <a:solidFill>
                  <a:srgbClr val="FFAA14"/>
                </a:solidFill>
                <a:latin typeface="Calibri"/>
                <a:cs typeface="Calibri"/>
              </a:rPr>
              <a:t>ge</a:t>
            </a:r>
            <a:r>
              <a:rPr sz="1100" b="1" spc="-25" dirty="0">
                <a:solidFill>
                  <a:srgbClr val="FFAA14"/>
                </a:solidFill>
                <a:latin typeface="Calibri"/>
                <a:cs typeface="Calibri"/>
              </a:rPr>
              <a:t>n</a:t>
            </a:r>
            <a:r>
              <a:rPr sz="1100" b="1" spc="-20" dirty="0">
                <a:solidFill>
                  <a:srgbClr val="FFAA14"/>
                </a:solidFill>
                <a:latin typeface="Calibri"/>
                <a:cs typeface="Calibri"/>
              </a:rPr>
              <a:t>o</a:t>
            </a:r>
            <a:r>
              <a:rPr sz="1100" b="1" spc="-30" dirty="0">
                <a:solidFill>
                  <a:srgbClr val="FFAA14"/>
                </a:solidFill>
                <a:latin typeface="Calibri"/>
                <a:cs typeface="Calibri"/>
              </a:rPr>
              <a:t>m</a:t>
            </a:r>
            <a:r>
              <a:rPr sz="1100" b="1" spc="-25" dirty="0">
                <a:solidFill>
                  <a:srgbClr val="FFAA14"/>
                </a:solidFill>
                <a:latin typeface="Calibri"/>
                <a:cs typeface="Calibri"/>
              </a:rPr>
              <a:t>m</a:t>
            </a:r>
            <a:r>
              <a:rPr sz="1100" b="1" spc="-20" dirty="0">
                <a:solidFill>
                  <a:srgbClr val="FFAA14"/>
                </a:solidFill>
                <a:latin typeface="Calibri"/>
                <a:cs typeface="Calibri"/>
              </a:rPr>
              <a:t>enh</a:t>
            </a:r>
            <a:r>
              <a:rPr sz="1100" b="1" spc="-25" dirty="0">
                <a:solidFill>
                  <a:srgbClr val="FFAA14"/>
                </a:solidFill>
                <a:latin typeface="Calibri"/>
                <a:cs typeface="Calibri"/>
              </a:rPr>
              <a:t>e</a:t>
            </a:r>
            <a:r>
              <a:rPr sz="1100" b="1" spc="-20" dirty="0">
                <a:solidFill>
                  <a:srgbClr val="FFAA14"/>
                </a:solidFill>
                <a:latin typeface="Calibri"/>
                <a:cs typeface="Calibri"/>
              </a:rPr>
              <a:t>i</a:t>
            </a:r>
            <a:r>
              <a:rPr sz="1100" b="1" dirty="0">
                <a:solidFill>
                  <a:srgbClr val="FFAA14"/>
                </a:solidFill>
                <a:latin typeface="Calibri"/>
                <a:cs typeface="Calibri"/>
              </a:rPr>
              <a:t>t</a:t>
            </a:r>
            <a:r>
              <a:rPr sz="1100" b="1" spc="-45" dirty="0">
                <a:solidFill>
                  <a:srgbClr val="FFAA14"/>
                </a:solidFill>
                <a:latin typeface="Calibri"/>
                <a:cs typeface="Calibri"/>
              </a:rPr>
              <a:t> </a:t>
            </a:r>
            <a:r>
              <a:rPr sz="1100" b="1" spc="-20" dirty="0">
                <a:solidFill>
                  <a:srgbClr val="FFAA14"/>
                </a:solidFill>
                <a:latin typeface="Calibri"/>
                <a:cs typeface="Calibri"/>
              </a:rPr>
              <a:t>de</a:t>
            </a:r>
            <a:r>
              <a:rPr sz="1100" b="1" dirty="0">
                <a:solidFill>
                  <a:srgbClr val="FFAA14"/>
                </a:solidFill>
                <a:latin typeface="Calibri"/>
                <a:cs typeface="Calibri"/>
              </a:rPr>
              <a:t>r</a:t>
            </a:r>
            <a:r>
              <a:rPr sz="1100" b="1" spc="-50" dirty="0">
                <a:solidFill>
                  <a:srgbClr val="FFAA14"/>
                </a:solidFill>
                <a:latin typeface="Calibri"/>
                <a:cs typeface="Calibri"/>
              </a:rPr>
              <a:t> </a:t>
            </a:r>
            <a:r>
              <a:rPr sz="1100" b="1" dirty="0">
                <a:solidFill>
                  <a:srgbClr val="FFAA14"/>
                </a:solidFill>
                <a:latin typeface="Calibri"/>
                <a:cs typeface="Calibri"/>
              </a:rPr>
              <a:t>Medien</a:t>
            </a:r>
            <a:endParaRPr sz="1100" dirty="0">
              <a:latin typeface="Calibri"/>
              <a:cs typeface="Calibri"/>
            </a:endParaRPr>
          </a:p>
          <a:p>
            <a:pPr marL="81280" marR="91440" indent="-68580">
              <a:lnSpc>
                <a:spcPts val="1220"/>
              </a:lnSpc>
              <a:spcBef>
                <a:spcPts val="385"/>
              </a:spcBef>
              <a:buSzPct val="80952"/>
              <a:buChar char="•"/>
              <a:tabLst>
                <a:tab pos="81280" algn="l"/>
              </a:tabLst>
            </a:pPr>
            <a:r>
              <a:rPr sz="1050" dirty="0">
                <a:solidFill>
                  <a:srgbClr val="FFFFFF"/>
                </a:solidFill>
                <a:latin typeface="Calibri"/>
                <a:cs typeface="Calibri"/>
              </a:rPr>
              <a:t>Was ist </a:t>
            </a:r>
            <a:r>
              <a:rPr sz="1050" spc="-5" dirty="0">
                <a:solidFill>
                  <a:srgbClr val="FFFFFF"/>
                </a:solidFill>
                <a:latin typeface="Calibri"/>
                <a:cs typeface="Calibri"/>
              </a:rPr>
              <a:t>Voreingenommenheit? </a:t>
            </a:r>
            <a:r>
              <a:rPr sz="1050" spc="-225" dirty="0">
                <a:solidFill>
                  <a:srgbClr val="FFFFFF"/>
                </a:solidFill>
                <a:latin typeface="Calibri"/>
                <a:cs typeface="Calibri"/>
              </a:rPr>
              <a:t> </a:t>
            </a:r>
            <a:r>
              <a:rPr sz="1050" dirty="0">
                <a:solidFill>
                  <a:srgbClr val="FFFFFF"/>
                </a:solidFill>
                <a:latin typeface="Calibri"/>
                <a:cs typeface="Calibri"/>
              </a:rPr>
              <a:t>Was</a:t>
            </a:r>
            <a:r>
              <a:rPr sz="1050" spc="-5" dirty="0">
                <a:solidFill>
                  <a:srgbClr val="FFFFFF"/>
                </a:solidFill>
                <a:latin typeface="Calibri"/>
                <a:cs typeface="Calibri"/>
              </a:rPr>
              <a:t> </a:t>
            </a:r>
            <a:r>
              <a:rPr lang="de-AT" sz="1050" spc="-5" dirty="0">
                <a:solidFill>
                  <a:srgbClr val="FFFFFF"/>
                </a:solidFill>
                <a:latin typeface="Calibri"/>
                <a:cs typeface="Calibri"/>
              </a:rPr>
              <a:t>ist</a:t>
            </a:r>
            <a:r>
              <a:rPr sz="1050" spc="-5" dirty="0">
                <a:solidFill>
                  <a:srgbClr val="FFFFFF"/>
                </a:solidFill>
                <a:latin typeface="Calibri"/>
                <a:cs typeface="Calibri"/>
              </a:rPr>
              <a:t> </a:t>
            </a:r>
            <a:r>
              <a:rPr sz="1050" spc="-20" dirty="0" err="1">
                <a:solidFill>
                  <a:srgbClr val="FFFFFF"/>
                </a:solidFill>
                <a:latin typeface="Calibri"/>
                <a:cs typeface="Calibri"/>
              </a:rPr>
              <a:t>Medien</a:t>
            </a:r>
            <a:r>
              <a:rPr lang="de-AT" sz="1050" spc="-20" dirty="0" err="1">
                <a:solidFill>
                  <a:srgbClr val="FFFFFF"/>
                </a:solidFill>
                <a:latin typeface="Calibri"/>
                <a:cs typeface="Calibri"/>
              </a:rPr>
              <a:t>beeinflussung</a:t>
            </a:r>
            <a:r>
              <a:rPr sz="1050" spc="-5" dirty="0">
                <a:solidFill>
                  <a:srgbClr val="FFFFFF"/>
                </a:solidFill>
                <a:latin typeface="Calibri"/>
                <a:cs typeface="Calibri"/>
              </a:rPr>
              <a:t>? </a:t>
            </a:r>
            <a:r>
              <a:rPr sz="1050" dirty="0">
                <a:solidFill>
                  <a:srgbClr val="FFFFFF"/>
                </a:solidFill>
                <a:latin typeface="Calibri"/>
                <a:cs typeface="Calibri"/>
              </a:rPr>
              <a:t>Wie </a:t>
            </a:r>
            <a:r>
              <a:rPr sz="1050" spc="-5" dirty="0" err="1">
                <a:solidFill>
                  <a:srgbClr val="FFFFFF"/>
                </a:solidFill>
                <a:latin typeface="Calibri"/>
                <a:cs typeface="Calibri"/>
              </a:rPr>
              <a:t>sind</a:t>
            </a:r>
            <a:r>
              <a:rPr sz="1050" spc="-5" dirty="0">
                <a:solidFill>
                  <a:srgbClr val="FFFFFF"/>
                </a:solidFill>
                <a:latin typeface="Calibri"/>
                <a:cs typeface="Calibri"/>
              </a:rPr>
              <a:t> </a:t>
            </a:r>
            <a:r>
              <a:rPr sz="1050" spc="-5" dirty="0" err="1">
                <a:solidFill>
                  <a:srgbClr val="FFFFFF"/>
                </a:solidFill>
                <a:latin typeface="Calibri"/>
                <a:cs typeface="Calibri"/>
              </a:rPr>
              <a:t>sie</a:t>
            </a:r>
            <a:r>
              <a:rPr sz="1050" dirty="0">
                <a:solidFill>
                  <a:srgbClr val="FFFFFF"/>
                </a:solidFill>
                <a:latin typeface="Calibri"/>
                <a:cs typeface="Calibri"/>
              </a:rPr>
              <a:t> </a:t>
            </a:r>
            <a:r>
              <a:rPr sz="1050" spc="-15" dirty="0">
                <a:solidFill>
                  <a:srgbClr val="FFFFFF"/>
                </a:solidFill>
                <a:latin typeface="Calibri"/>
                <a:cs typeface="Calibri"/>
              </a:rPr>
              <a:t>mi</a:t>
            </a:r>
            <a:r>
              <a:rPr sz="1050" spc="-10" dirty="0">
                <a:solidFill>
                  <a:srgbClr val="FFFFFF"/>
                </a:solidFill>
                <a:latin typeface="Calibri"/>
                <a:cs typeface="Calibri"/>
              </a:rPr>
              <a:t>t</a:t>
            </a:r>
            <a:r>
              <a:rPr sz="1050" spc="-15" dirty="0">
                <a:solidFill>
                  <a:srgbClr val="FFFFFF"/>
                </a:solidFill>
                <a:latin typeface="Calibri"/>
                <a:cs typeface="Calibri"/>
              </a:rPr>
              <a:t>e</a:t>
            </a:r>
            <a:r>
              <a:rPr sz="1050" spc="-10" dirty="0">
                <a:solidFill>
                  <a:srgbClr val="FFFFFF"/>
                </a:solidFill>
                <a:latin typeface="Calibri"/>
                <a:cs typeface="Calibri"/>
              </a:rPr>
              <a:t>i</a:t>
            </a:r>
            <a:r>
              <a:rPr sz="1050" spc="-15" dirty="0">
                <a:solidFill>
                  <a:srgbClr val="FFFFFF"/>
                </a:solidFill>
                <a:latin typeface="Calibri"/>
                <a:cs typeface="Calibri"/>
              </a:rPr>
              <a:t>nan</a:t>
            </a:r>
            <a:r>
              <a:rPr sz="1050" spc="-10" dirty="0">
                <a:solidFill>
                  <a:srgbClr val="FFFFFF"/>
                </a:solidFill>
                <a:latin typeface="Calibri"/>
                <a:cs typeface="Calibri"/>
              </a:rPr>
              <a:t>d</a:t>
            </a:r>
            <a:r>
              <a:rPr sz="1050" spc="-15" dirty="0">
                <a:solidFill>
                  <a:srgbClr val="FFFFFF"/>
                </a:solidFill>
                <a:latin typeface="Calibri"/>
                <a:cs typeface="Calibri"/>
              </a:rPr>
              <a:t>e</a:t>
            </a:r>
            <a:r>
              <a:rPr sz="1050" dirty="0">
                <a:solidFill>
                  <a:srgbClr val="FFFFFF"/>
                </a:solidFill>
                <a:latin typeface="Calibri"/>
                <a:cs typeface="Calibri"/>
              </a:rPr>
              <a:t>r</a:t>
            </a:r>
            <a:r>
              <a:rPr sz="1050" spc="-25" dirty="0">
                <a:solidFill>
                  <a:srgbClr val="FFFFFF"/>
                </a:solidFill>
                <a:latin typeface="Calibri"/>
                <a:cs typeface="Calibri"/>
              </a:rPr>
              <a:t> </a:t>
            </a:r>
            <a:r>
              <a:rPr sz="1050" spc="-10" dirty="0">
                <a:solidFill>
                  <a:srgbClr val="FFFFFF"/>
                </a:solidFill>
                <a:latin typeface="Calibri"/>
                <a:cs typeface="Calibri"/>
              </a:rPr>
              <a:t>v</a:t>
            </a:r>
            <a:r>
              <a:rPr sz="1050" spc="-15" dirty="0">
                <a:solidFill>
                  <a:srgbClr val="FFFFFF"/>
                </a:solidFill>
                <a:latin typeface="Calibri"/>
                <a:cs typeface="Calibri"/>
              </a:rPr>
              <a:t>erb</a:t>
            </a:r>
            <a:r>
              <a:rPr sz="1050" spc="-10" dirty="0">
                <a:solidFill>
                  <a:srgbClr val="FFFFFF"/>
                </a:solidFill>
                <a:latin typeface="Calibri"/>
                <a:cs typeface="Calibri"/>
              </a:rPr>
              <a:t>u</a:t>
            </a:r>
            <a:r>
              <a:rPr sz="1050" spc="-15" dirty="0">
                <a:solidFill>
                  <a:srgbClr val="FFFFFF"/>
                </a:solidFill>
                <a:latin typeface="Calibri"/>
                <a:cs typeface="Calibri"/>
              </a:rPr>
              <a:t>nd</a:t>
            </a:r>
            <a:r>
              <a:rPr sz="1050" spc="-10" dirty="0">
                <a:solidFill>
                  <a:srgbClr val="FFFFFF"/>
                </a:solidFill>
                <a:latin typeface="Calibri"/>
                <a:cs typeface="Calibri"/>
              </a:rPr>
              <a:t>e</a:t>
            </a:r>
            <a:r>
              <a:rPr sz="1050" spc="-15" dirty="0">
                <a:solidFill>
                  <a:srgbClr val="FFFFFF"/>
                </a:solidFill>
                <a:latin typeface="Calibri"/>
                <a:cs typeface="Calibri"/>
              </a:rPr>
              <a:t>n</a:t>
            </a:r>
            <a:r>
              <a:rPr sz="1050" dirty="0">
                <a:solidFill>
                  <a:srgbClr val="FFFFFF"/>
                </a:solidFill>
                <a:latin typeface="Calibri"/>
                <a:cs typeface="Calibri"/>
              </a:rPr>
              <a:t>?</a:t>
            </a:r>
            <a:endParaRPr sz="1050" dirty="0">
              <a:latin typeface="Calibri"/>
              <a:cs typeface="Calibri"/>
            </a:endParaRPr>
          </a:p>
          <a:p>
            <a:pPr marL="81280" marR="363855" indent="-68580">
              <a:lnSpc>
                <a:spcPct val="96300"/>
              </a:lnSpc>
              <a:spcBef>
                <a:spcPts val="45"/>
              </a:spcBef>
              <a:buSzPct val="80952"/>
              <a:buChar char="•"/>
              <a:tabLst>
                <a:tab pos="81280" algn="l"/>
              </a:tabLst>
            </a:pPr>
            <a:r>
              <a:rPr sz="1050" dirty="0">
                <a:solidFill>
                  <a:srgbClr val="FFFFFF"/>
                </a:solidFill>
                <a:latin typeface="Calibri"/>
                <a:cs typeface="Calibri"/>
              </a:rPr>
              <a:t>Merkmale </a:t>
            </a:r>
            <a:r>
              <a:rPr sz="1050" spc="-5" dirty="0">
                <a:solidFill>
                  <a:srgbClr val="FFFFFF"/>
                </a:solidFill>
                <a:latin typeface="Calibri"/>
                <a:cs typeface="Calibri"/>
              </a:rPr>
              <a:t>der </a:t>
            </a:r>
            <a:r>
              <a:rPr sz="1050" dirty="0">
                <a:solidFill>
                  <a:srgbClr val="FFFFFF"/>
                </a:solidFill>
                <a:latin typeface="Calibri"/>
                <a:cs typeface="Calibri"/>
              </a:rPr>
              <a:t> </a:t>
            </a:r>
            <a:r>
              <a:rPr sz="1050" spc="-5" dirty="0" err="1">
                <a:solidFill>
                  <a:srgbClr val="FFFFFF"/>
                </a:solidFill>
                <a:latin typeface="Calibri"/>
                <a:cs typeface="Calibri"/>
              </a:rPr>
              <a:t>Vorein</a:t>
            </a:r>
            <a:r>
              <a:rPr lang="de-AT" sz="1050" spc="-5" dirty="0">
                <a:solidFill>
                  <a:srgbClr val="FFFFFF"/>
                </a:solidFill>
                <a:latin typeface="Calibri"/>
                <a:cs typeface="Calibri"/>
              </a:rPr>
              <a:t>-</a:t>
            </a:r>
            <a:r>
              <a:rPr sz="1050" spc="-5" dirty="0" err="1">
                <a:solidFill>
                  <a:srgbClr val="FFFFFF"/>
                </a:solidFill>
                <a:latin typeface="Calibri"/>
                <a:cs typeface="Calibri"/>
              </a:rPr>
              <a:t>genommenheit</a:t>
            </a:r>
            <a:r>
              <a:rPr sz="1050" spc="-5" dirty="0">
                <a:solidFill>
                  <a:srgbClr val="FFFFFF"/>
                </a:solidFill>
                <a:latin typeface="Calibri"/>
                <a:cs typeface="Calibri"/>
              </a:rPr>
              <a:t> der </a:t>
            </a:r>
            <a:r>
              <a:rPr sz="1050" spc="-225" dirty="0">
                <a:solidFill>
                  <a:srgbClr val="FFFFFF"/>
                </a:solidFill>
                <a:latin typeface="Calibri"/>
                <a:cs typeface="Calibri"/>
              </a:rPr>
              <a:t> </a:t>
            </a:r>
            <a:r>
              <a:rPr sz="1050" dirty="0" err="1">
                <a:solidFill>
                  <a:srgbClr val="FFFFFF"/>
                </a:solidFill>
                <a:latin typeface="Calibri"/>
                <a:cs typeface="Calibri"/>
              </a:rPr>
              <a:t>Medien</a:t>
            </a:r>
            <a:r>
              <a:rPr sz="1050" spc="-5" dirty="0">
                <a:solidFill>
                  <a:srgbClr val="FFFFFF"/>
                </a:solidFill>
                <a:latin typeface="Calibri"/>
                <a:cs typeface="Calibri"/>
              </a:rPr>
              <a:t> </a:t>
            </a:r>
            <a:r>
              <a:rPr lang="de-AT" sz="1050" spc="-5" dirty="0">
                <a:solidFill>
                  <a:srgbClr val="FFFFFF"/>
                </a:solidFill>
                <a:latin typeface="Calibri"/>
                <a:cs typeface="Calibri"/>
              </a:rPr>
              <a:t>–  </a:t>
            </a:r>
            <a:r>
              <a:rPr sz="1050" dirty="0" err="1">
                <a:solidFill>
                  <a:srgbClr val="FFFFFF"/>
                </a:solidFill>
                <a:latin typeface="Calibri"/>
                <a:cs typeface="Calibri"/>
              </a:rPr>
              <a:t>wie</a:t>
            </a:r>
            <a:r>
              <a:rPr sz="1050" dirty="0">
                <a:solidFill>
                  <a:srgbClr val="FFFFFF"/>
                </a:solidFill>
                <a:latin typeface="Calibri"/>
                <a:cs typeface="Calibri"/>
              </a:rPr>
              <a:t> man </a:t>
            </a:r>
            <a:r>
              <a:rPr sz="1050" spc="-30" dirty="0">
                <a:solidFill>
                  <a:srgbClr val="FFFFFF"/>
                </a:solidFill>
                <a:latin typeface="Calibri"/>
                <a:cs typeface="Calibri"/>
              </a:rPr>
              <a:t>s</a:t>
            </a:r>
            <a:r>
              <a:rPr sz="1050" spc="-25" dirty="0">
                <a:solidFill>
                  <a:srgbClr val="FFFFFF"/>
                </a:solidFill>
                <a:latin typeface="Calibri"/>
                <a:cs typeface="Calibri"/>
              </a:rPr>
              <a:t>i</a:t>
            </a:r>
            <a:r>
              <a:rPr sz="1050" dirty="0">
                <a:solidFill>
                  <a:srgbClr val="FFFFFF"/>
                </a:solidFill>
                <a:latin typeface="Calibri"/>
                <a:cs typeface="Calibri"/>
              </a:rPr>
              <a:t>e</a:t>
            </a:r>
            <a:r>
              <a:rPr sz="1050" spc="-50" dirty="0">
                <a:solidFill>
                  <a:srgbClr val="FFFFFF"/>
                </a:solidFill>
                <a:latin typeface="Calibri"/>
                <a:cs typeface="Calibri"/>
              </a:rPr>
              <a:t> </a:t>
            </a:r>
            <a:r>
              <a:rPr sz="1050" dirty="0">
                <a:solidFill>
                  <a:srgbClr val="FFFFFF"/>
                </a:solidFill>
                <a:latin typeface="Calibri"/>
                <a:cs typeface="Calibri"/>
              </a:rPr>
              <a:t>e</a:t>
            </a:r>
            <a:r>
              <a:rPr sz="1050" spc="-10" dirty="0">
                <a:solidFill>
                  <a:srgbClr val="FFFFFF"/>
                </a:solidFill>
                <a:latin typeface="Calibri"/>
                <a:cs typeface="Calibri"/>
              </a:rPr>
              <a:t>r</a:t>
            </a:r>
            <a:r>
              <a:rPr sz="1050" dirty="0">
                <a:solidFill>
                  <a:srgbClr val="FFFFFF"/>
                </a:solidFill>
                <a:latin typeface="Calibri"/>
                <a:cs typeface="Calibri"/>
              </a:rPr>
              <a:t>kennt</a:t>
            </a:r>
            <a:endParaRPr sz="1050" dirty="0">
              <a:latin typeface="Calibri"/>
              <a:cs typeface="Calibri"/>
            </a:endParaRPr>
          </a:p>
          <a:p>
            <a:pPr marL="71120" marR="136525" indent="-59055">
              <a:lnSpc>
                <a:spcPct val="91500"/>
              </a:lnSpc>
              <a:spcBef>
                <a:spcPts val="150"/>
              </a:spcBef>
              <a:buSzPct val="80952"/>
              <a:buChar char="•"/>
              <a:tabLst>
                <a:tab pos="82550" algn="l"/>
              </a:tabLst>
            </a:pPr>
            <a:r>
              <a:rPr sz="1050" spc="-5" dirty="0">
                <a:solidFill>
                  <a:srgbClr val="FFFFFF"/>
                </a:solidFill>
                <a:latin typeface="Calibri"/>
                <a:cs typeface="Calibri"/>
              </a:rPr>
              <a:t>Verschiedene</a:t>
            </a:r>
            <a:r>
              <a:rPr sz="1050" dirty="0">
                <a:solidFill>
                  <a:srgbClr val="FFFFFF"/>
                </a:solidFill>
                <a:latin typeface="Calibri"/>
                <a:cs typeface="Calibri"/>
              </a:rPr>
              <a:t> Arten</a:t>
            </a:r>
            <a:r>
              <a:rPr sz="1050" spc="-5" dirty="0">
                <a:solidFill>
                  <a:srgbClr val="FFFFFF"/>
                </a:solidFill>
                <a:latin typeface="Calibri"/>
                <a:cs typeface="Calibri"/>
              </a:rPr>
              <a:t> der </a:t>
            </a:r>
            <a:r>
              <a:rPr sz="1050" dirty="0">
                <a:solidFill>
                  <a:srgbClr val="FFFFFF"/>
                </a:solidFill>
                <a:latin typeface="Calibri"/>
                <a:cs typeface="Calibri"/>
              </a:rPr>
              <a:t> </a:t>
            </a:r>
            <a:r>
              <a:rPr sz="1050" spc="-5" dirty="0" err="1">
                <a:solidFill>
                  <a:srgbClr val="FFFFFF"/>
                </a:solidFill>
                <a:latin typeface="Calibri"/>
                <a:cs typeface="Calibri"/>
              </a:rPr>
              <a:t>Medienbeeinflussung</a:t>
            </a:r>
            <a:r>
              <a:rPr sz="1050" spc="-5" dirty="0">
                <a:solidFill>
                  <a:srgbClr val="FFFFFF"/>
                </a:solidFill>
                <a:latin typeface="Calibri"/>
                <a:cs typeface="Calibri"/>
              </a:rPr>
              <a:t> </a:t>
            </a:r>
            <a:r>
              <a:rPr lang="de-AT" sz="1050" spc="-5" dirty="0">
                <a:solidFill>
                  <a:srgbClr val="FFFFFF"/>
                </a:solidFill>
                <a:latin typeface="Calibri"/>
                <a:cs typeface="Calibri"/>
              </a:rPr>
              <a:t>–</a:t>
            </a:r>
            <a:r>
              <a:rPr sz="1050" spc="5" dirty="0">
                <a:solidFill>
                  <a:srgbClr val="FFFFFF"/>
                </a:solidFill>
                <a:latin typeface="Calibri"/>
                <a:cs typeface="Calibri"/>
              </a:rPr>
              <a:t> </a:t>
            </a:r>
            <a:r>
              <a:rPr sz="1050" spc="-5" dirty="0">
                <a:solidFill>
                  <a:srgbClr val="FFFFFF"/>
                </a:solidFill>
                <a:latin typeface="Calibri"/>
                <a:cs typeface="Calibri"/>
              </a:rPr>
              <a:t>Politik, </a:t>
            </a:r>
            <a:r>
              <a:rPr sz="1050" spc="-220" dirty="0">
                <a:solidFill>
                  <a:srgbClr val="FFFFFF"/>
                </a:solidFill>
                <a:latin typeface="Calibri"/>
                <a:cs typeface="Calibri"/>
              </a:rPr>
              <a:t> </a:t>
            </a:r>
            <a:r>
              <a:rPr sz="1050" dirty="0">
                <a:solidFill>
                  <a:srgbClr val="FFFFFF"/>
                </a:solidFill>
                <a:latin typeface="Calibri"/>
                <a:cs typeface="Calibri"/>
              </a:rPr>
              <a:t>Werbung, </a:t>
            </a:r>
            <a:r>
              <a:rPr lang="de-AT" sz="1050" spc="-5" dirty="0">
                <a:solidFill>
                  <a:srgbClr val="FFFFFF"/>
                </a:solidFill>
                <a:latin typeface="Calibri"/>
                <a:cs typeface="Calibri"/>
              </a:rPr>
              <a:t>Unternehmens-</a:t>
            </a:r>
            <a:r>
              <a:rPr sz="1050" spc="-5" dirty="0">
                <a:solidFill>
                  <a:srgbClr val="FFFFFF"/>
                </a:solidFill>
                <a:latin typeface="Calibri"/>
                <a:cs typeface="Calibri"/>
              </a:rPr>
              <a:t>Mainstream, Sensationslust, </a:t>
            </a:r>
            <a:r>
              <a:rPr sz="1050" dirty="0">
                <a:solidFill>
                  <a:srgbClr val="FFFFFF"/>
                </a:solidFill>
                <a:latin typeface="Calibri"/>
                <a:cs typeface="Calibri"/>
              </a:rPr>
              <a:t> </a:t>
            </a:r>
            <a:r>
              <a:rPr sz="1050" spc="-15" dirty="0">
                <a:solidFill>
                  <a:srgbClr val="FFFFFF"/>
                </a:solidFill>
                <a:latin typeface="Calibri"/>
                <a:cs typeface="Calibri"/>
              </a:rPr>
              <a:t>usw.)</a:t>
            </a:r>
            <a:endParaRPr sz="1050" dirty="0">
              <a:latin typeface="Calibri"/>
              <a:cs typeface="Calibri"/>
            </a:endParaRPr>
          </a:p>
          <a:p>
            <a:pPr marL="71120" marR="119380" indent="-59055">
              <a:lnSpc>
                <a:spcPct val="91600"/>
              </a:lnSpc>
              <a:spcBef>
                <a:spcPts val="200"/>
              </a:spcBef>
              <a:buSzPct val="80952"/>
              <a:buChar char="•"/>
              <a:tabLst>
                <a:tab pos="82550" algn="l"/>
              </a:tabLst>
            </a:pPr>
            <a:r>
              <a:rPr sz="1050" dirty="0">
                <a:solidFill>
                  <a:srgbClr val="FFFFFF"/>
                </a:solidFill>
                <a:latin typeface="Calibri"/>
                <a:cs typeface="Calibri"/>
              </a:rPr>
              <a:t>Wie man </a:t>
            </a:r>
            <a:r>
              <a:rPr sz="1050" spc="-5" dirty="0">
                <a:solidFill>
                  <a:srgbClr val="FFFFFF"/>
                </a:solidFill>
                <a:latin typeface="Calibri"/>
                <a:cs typeface="Calibri"/>
              </a:rPr>
              <a:t>die </a:t>
            </a:r>
            <a:r>
              <a:rPr sz="1050" dirty="0">
                <a:solidFill>
                  <a:srgbClr val="FFFFFF"/>
                </a:solidFill>
                <a:latin typeface="Calibri"/>
                <a:cs typeface="Calibri"/>
              </a:rPr>
              <a:t> </a:t>
            </a:r>
            <a:r>
              <a:rPr sz="1050" spc="-5" dirty="0" err="1">
                <a:solidFill>
                  <a:srgbClr val="FFFFFF"/>
                </a:solidFill>
                <a:latin typeface="Calibri"/>
                <a:cs typeface="Calibri"/>
              </a:rPr>
              <a:t>Vorein</a:t>
            </a:r>
            <a:r>
              <a:rPr lang="de-AT" sz="1050" spc="-5" dirty="0">
                <a:solidFill>
                  <a:srgbClr val="FFFFFF"/>
                </a:solidFill>
                <a:latin typeface="Calibri"/>
                <a:cs typeface="Calibri"/>
              </a:rPr>
              <a:t>-</a:t>
            </a:r>
            <a:r>
              <a:rPr sz="1050" spc="-5" dirty="0" err="1">
                <a:solidFill>
                  <a:srgbClr val="FFFFFF"/>
                </a:solidFill>
                <a:latin typeface="Calibri"/>
                <a:cs typeface="Calibri"/>
              </a:rPr>
              <a:t>genommenheit</a:t>
            </a:r>
            <a:r>
              <a:rPr sz="1050" spc="-5" dirty="0">
                <a:solidFill>
                  <a:srgbClr val="FFFFFF"/>
                </a:solidFill>
                <a:latin typeface="Calibri"/>
                <a:cs typeface="Calibri"/>
              </a:rPr>
              <a:t> der </a:t>
            </a:r>
            <a:r>
              <a:rPr sz="1050" dirty="0">
                <a:solidFill>
                  <a:srgbClr val="FFFFFF"/>
                </a:solidFill>
                <a:latin typeface="Calibri"/>
                <a:cs typeface="Calibri"/>
              </a:rPr>
              <a:t> Medien </a:t>
            </a:r>
            <a:r>
              <a:rPr sz="1050" spc="-5" dirty="0" err="1">
                <a:solidFill>
                  <a:srgbClr val="FFFFFF"/>
                </a:solidFill>
                <a:latin typeface="Calibri"/>
                <a:cs typeface="Calibri"/>
              </a:rPr>
              <a:t>überwindet</a:t>
            </a:r>
            <a:r>
              <a:rPr sz="1050" spc="-5" dirty="0">
                <a:solidFill>
                  <a:srgbClr val="FFFFFF"/>
                </a:solidFill>
                <a:latin typeface="Calibri"/>
                <a:cs typeface="Calibri"/>
              </a:rPr>
              <a:t> </a:t>
            </a:r>
            <a:r>
              <a:rPr lang="de-AT" sz="1050" spc="-5" dirty="0">
                <a:solidFill>
                  <a:srgbClr val="FFFFFF"/>
                </a:solidFill>
                <a:latin typeface="Calibri"/>
                <a:cs typeface="Calibri"/>
              </a:rPr>
              <a:t>– </a:t>
            </a:r>
            <a:r>
              <a:rPr sz="1050" spc="-5" dirty="0" err="1">
                <a:solidFill>
                  <a:srgbClr val="FFFFFF"/>
                </a:solidFill>
                <a:latin typeface="Calibri"/>
                <a:cs typeface="Calibri"/>
              </a:rPr>
              <a:t>mehrere</a:t>
            </a:r>
            <a:r>
              <a:rPr sz="1050" spc="-5" dirty="0">
                <a:solidFill>
                  <a:srgbClr val="FFFFFF"/>
                </a:solidFill>
                <a:latin typeface="Calibri"/>
                <a:cs typeface="Calibri"/>
              </a:rPr>
              <a:t> </a:t>
            </a:r>
            <a:r>
              <a:rPr sz="1050" spc="-225" dirty="0">
                <a:solidFill>
                  <a:srgbClr val="FFFFFF"/>
                </a:solidFill>
                <a:latin typeface="Calibri"/>
                <a:cs typeface="Calibri"/>
              </a:rPr>
              <a:t> </a:t>
            </a:r>
            <a:r>
              <a:rPr sz="1050" dirty="0">
                <a:solidFill>
                  <a:srgbClr val="FFFFFF"/>
                </a:solidFill>
                <a:latin typeface="Calibri"/>
                <a:cs typeface="Calibri"/>
              </a:rPr>
              <a:t>Quellen, </a:t>
            </a:r>
            <a:r>
              <a:rPr sz="1050" spc="-5" dirty="0">
                <a:solidFill>
                  <a:srgbClr val="FFFFFF"/>
                </a:solidFill>
                <a:latin typeface="Calibri"/>
                <a:cs typeface="Calibri"/>
              </a:rPr>
              <a:t>unvoreingenommene </a:t>
            </a:r>
            <a:r>
              <a:rPr sz="1050" spc="-229" dirty="0">
                <a:solidFill>
                  <a:srgbClr val="FFFFFF"/>
                </a:solidFill>
                <a:latin typeface="Calibri"/>
                <a:cs typeface="Calibri"/>
              </a:rPr>
              <a:t> </a:t>
            </a:r>
            <a:r>
              <a:rPr sz="1050" spc="-5" dirty="0">
                <a:solidFill>
                  <a:srgbClr val="FFFFFF"/>
                </a:solidFill>
                <a:latin typeface="Calibri"/>
                <a:cs typeface="Calibri"/>
              </a:rPr>
              <a:t>Diskussionen</a:t>
            </a:r>
            <a:r>
              <a:rPr sz="1050" dirty="0">
                <a:solidFill>
                  <a:srgbClr val="FFFFFF"/>
                </a:solidFill>
                <a:latin typeface="Calibri"/>
                <a:cs typeface="Calibri"/>
              </a:rPr>
              <a:t> </a:t>
            </a:r>
            <a:r>
              <a:rPr sz="1050" spc="-5" dirty="0" err="1">
                <a:solidFill>
                  <a:srgbClr val="FFFFFF"/>
                </a:solidFill>
                <a:latin typeface="Calibri"/>
                <a:cs typeface="Calibri"/>
              </a:rPr>
              <a:t>usw</a:t>
            </a:r>
            <a:r>
              <a:rPr sz="1050" spc="-5" dirty="0">
                <a:solidFill>
                  <a:srgbClr val="FFFFFF"/>
                </a:solidFill>
                <a:latin typeface="Calibri"/>
                <a:cs typeface="Calibri"/>
              </a:rPr>
              <a:t>.</a:t>
            </a:r>
            <a:endParaRPr lang="de-AT" sz="1050" spc="-5" dirty="0">
              <a:solidFill>
                <a:srgbClr val="FFFFFF"/>
              </a:solidFill>
              <a:latin typeface="Calibri"/>
              <a:cs typeface="Calibri"/>
            </a:endParaRPr>
          </a:p>
          <a:p>
            <a:pPr marL="71120" marR="119380" indent="-59055">
              <a:lnSpc>
                <a:spcPct val="91600"/>
              </a:lnSpc>
              <a:spcBef>
                <a:spcPts val="200"/>
              </a:spcBef>
              <a:buSzPct val="80952"/>
              <a:buChar char="•"/>
              <a:tabLst>
                <a:tab pos="82550" algn="l"/>
              </a:tabLst>
            </a:pPr>
            <a:r>
              <a:rPr lang="de-DE" sz="1050" spc="-5" dirty="0">
                <a:solidFill>
                  <a:srgbClr val="FFFFFF"/>
                </a:solidFill>
                <a:latin typeface="Calibri"/>
                <a:cs typeface="Calibri"/>
              </a:rPr>
              <a:t>Wie man die </a:t>
            </a:r>
            <a:r>
              <a:rPr lang="de-DE" sz="1050" spc="-5" dirty="0" err="1">
                <a:solidFill>
                  <a:srgbClr val="FFFFFF"/>
                </a:solidFill>
                <a:latin typeface="Calibri"/>
                <a:cs typeface="Calibri"/>
              </a:rPr>
              <a:t>Vorein-genommenheit</a:t>
            </a:r>
            <a:r>
              <a:rPr lang="de-DE" sz="1050" spc="-5" dirty="0">
                <a:solidFill>
                  <a:srgbClr val="FFFFFF"/>
                </a:solidFill>
                <a:latin typeface="Calibri"/>
                <a:cs typeface="Calibri"/>
              </a:rPr>
              <a:t> der Medien verhindern kann –  Regulierung, Mechanismen der Einflussnahme, aktuelle Trends, etc. </a:t>
            </a:r>
            <a:endParaRPr sz="1050" dirty="0">
              <a:latin typeface="Calibri"/>
              <a:cs typeface="Calibri"/>
            </a:endParaRPr>
          </a:p>
        </p:txBody>
      </p:sp>
      <p:sp>
        <p:nvSpPr>
          <p:cNvPr id="11" name="object 3">
            <a:extLst>
              <a:ext uri="{FF2B5EF4-FFF2-40B4-BE49-F238E27FC236}">
                <a16:creationId xmlns:a16="http://schemas.microsoft.com/office/drawing/2014/main" id="{877BF1EA-DF27-1E89-D358-354943E80F5D}"/>
              </a:ext>
            </a:extLst>
          </p:cNvPr>
          <p:cNvSpPr txBox="1"/>
          <p:nvPr/>
        </p:nvSpPr>
        <p:spPr>
          <a:xfrm>
            <a:off x="5683887" y="1117434"/>
            <a:ext cx="2088513" cy="3227036"/>
          </a:xfrm>
          <a:prstGeom prst="rect">
            <a:avLst/>
          </a:prstGeom>
        </p:spPr>
        <p:txBody>
          <a:bodyPr vert="horz" wrap="square" lIns="0" tIns="55244" rIns="0" bIns="0" rtlCol="0">
            <a:spAutoFit/>
          </a:bodyPr>
          <a:lstStyle/>
          <a:p>
            <a:pPr marL="13335">
              <a:lnSpc>
                <a:spcPct val="100000"/>
              </a:lnSpc>
              <a:spcBef>
                <a:spcPts val="434"/>
              </a:spcBef>
            </a:pPr>
            <a:r>
              <a:rPr sz="1100" b="1" spc="-5" dirty="0">
                <a:solidFill>
                  <a:srgbClr val="FFAA14"/>
                </a:solidFill>
                <a:latin typeface="Calibri"/>
                <a:cs typeface="Calibri"/>
              </a:rPr>
              <a:t>Die</a:t>
            </a:r>
            <a:r>
              <a:rPr sz="1100" b="1" spc="-20" dirty="0">
                <a:solidFill>
                  <a:srgbClr val="FFAA14"/>
                </a:solidFill>
                <a:latin typeface="Calibri"/>
                <a:cs typeface="Calibri"/>
              </a:rPr>
              <a:t> </a:t>
            </a:r>
            <a:r>
              <a:rPr sz="1100" b="1" spc="-15" dirty="0">
                <a:solidFill>
                  <a:srgbClr val="FFAA14"/>
                </a:solidFill>
                <a:latin typeface="Calibri"/>
                <a:cs typeface="Calibri"/>
              </a:rPr>
              <a:t>Medien</a:t>
            </a:r>
            <a:r>
              <a:rPr sz="1100" b="1" spc="-40" dirty="0">
                <a:solidFill>
                  <a:srgbClr val="FFAA14"/>
                </a:solidFill>
                <a:latin typeface="Calibri"/>
                <a:cs typeface="Calibri"/>
              </a:rPr>
              <a:t> </a:t>
            </a:r>
            <a:r>
              <a:rPr sz="1100" b="1" dirty="0">
                <a:solidFill>
                  <a:srgbClr val="FFAA14"/>
                </a:solidFill>
                <a:latin typeface="Calibri"/>
                <a:cs typeface="Calibri"/>
              </a:rPr>
              <a:t>neu</a:t>
            </a:r>
            <a:r>
              <a:rPr sz="1100" b="1" spc="-20" dirty="0">
                <a:solidFill>
                  <a:srgbClr val="FFAA14"/>
                </a:solidFill>
                <a:latin typeface="Calibri"/>
                <a:cs typeface="Calibri"/>
              </a:rPr>
              <a:t> </a:t>
            </a:r>
            <a:r>
              <a:rPr sz="1100" b="1" dirty="0">
                <a:solidFill>
                  <a:srgbClr val="FFAA14"/>
                </a:solidFill>
                <a:latin typeface="Calibri"/>
                <a:cs typeface="Calibri"/>
              </a:rPr>
              <a:t>denken</a:t>
            </a:r>
            <a:endParaRPr sz="1100" dirty="0">
              <a:latin typeface="Calibri"/>
              <a:cs typeface="Calibri"/>
            </a:endParaRPr>
          </a:p>
          <a:p>
            <a:pPr marL="81280" indent="-69215">
              <a:lnSpc>
                <a:spcPct val="100000"/>
              </a:lnSpc>
              <a:spcBef>
                <a:spcPts val="335"/>
              </a:spcBef>
              <a:buSzPct val="80952"/>
              <a:buChar char="•"/>
              <a:tabLst>
                <a:tab pos="81915" algn="l"/>
              </a:tabLst>
            </a:pPr>
            <a:r>
              <a:rPr sz="1050" dirty="0" err="1">
                <a:solidFill>
                  <a:srgbClr val="FFFFFF"/>
                </a:solidFill>
                <a:latin typeface="Calibri"/>
                <a:cs typeface="Calibri"/>
              </a:rPr>
              <a:t>Ideale</a:t>
            </a:r>
            <a:r>
              <a:rPr sz="1050" spc="-15" dirty="0">
                <a:solidFill>
                  <a:srgbClr val="FFFFFF"/>
                </a:solidFill>
                <a:latin typeface="Calibri"/>
                <a:cs typeface="Calibri"/>
              </a:rPr>
              <a:t> </a:t>
            </a:r>
            <a:r>
              <a:rPr sz="1050" spc="-5" dirty="0" err="1">
                <a:solidFill>
                  <a:srgbClr val="FFFFFF"/>
                </a:solidFill>
                <a:latin typeface="Calibri"/>
                <a:cs typeface="Calibri"/>
              </a:rPr>
              <a:t>Medienziele</a:t>
            </a:r>
            <a:r>
              <a:rPr lang="de-AT" sz="1050" spc="-5" dirty="0">
                <a:solidFill>
                  <a:srgbClr val="FFFFFF"/>
                </a:solidFill>
                <a:latin typeface="Calibri"/>
                <a:cs typeface="Calibri"/>
              </a:rPr>
              <a:t> </a:t>
            </a:r>
            <a:endParaRPr sz="1050" dirty="0">
              <a:latin typeface="Calibri"/>
              <a:cs typeface="Calibri"/>
            </a:endParaRPr>
          </a:p>
          <a:p>
            <a:pPr marL="71120" marR="5080" indent="-59055">
              <a:lnSpc>
                <a:spcPct val="91600"/>
              </a:lnSpc>
              <a:spcBef>
                <a:spcPts val="195"/>
              </a:spcBef>
              <a:buSzPct val="80952"/>
              <a:buChar char="•"/>
              <a:tabLst>
                <a:tab pos="82550" algn="l"/>
              </a:tabLst>
            </a:pPr>
            <a:r>
              <a:rPr sz="1050" spc="-5" dirty="0">
                <a:solidFill>
                  <a:srgbClr val="FFFFFF"/>
                </a:solidFill>
                <a:latin typeface="Calibri"/>
                <a:cs typeface="Calibri"/>
              </a:rPr>
              <a:t>Bestehende</a:t>
            </a:r>
            <a:r>
              <a:rPr sz="1050" spc="-30" dirty="0">
                <a:solidFill>
                  <a:srgbClr val="FFFFFF"/>
                </a:solidFill>
                <a:latin typeface="Calibri"/>
                <a:cs typeface="Calibri"/>
              </a:rPr>
              <a:t> </a:t>
            </a:r>
            <a:r>
              <a:rPr sz="1050" dirty="0" err="1">
                <a:solidFill>
                  <a:srgbClr val="FFFFFF"/>
                </a:solidFill>
                <a:latin typeface="Calibri"/>
                <a:cs typeface="Calibri"/>
              </a:rPr>
              <a:t>Medienbarrieren</a:t>
            </a:r>
            <a:r>
              <a:rPr sz="1050" spc="-25" dirty="0">
                <a:solidFill>
                  <a:srgbClr val="FFFFFF"/>
                </a:solidFill>
                <a:latin typeface="Calibri"/>
                <a:cs typeface="Calibri"/>
              </a:rPr>
              <a:t> </a:t>
            </a:r>
            <a:r>
              <a:rPr lang="de-AT" sz="1050" spc="-25" dirty="0">
                <a:solidFill>
                  <a:srgbClr val="FFFFFF"/>
                </a:solidFill>
                <a:latin typeface="Calibri"/>
                <a:cs typeface="Calibri"/>
              </a:rPr>
              <a:t>– </a:t>
            </a:r>
            <a:r>
              <a:rPr sz="1050" spc="-220" dirty="0">
                <a:solidFill>
                  <a:srgbClr val="FFFFFF"/>
                </a:solidFill>
                <a:latin typeface="Calibri"/>
                <a:cs typeface="Calibri"/>
              </a:rPr>
              <a:t> </a:t>
            </a:r>
            <a:r>
              <a:rPr sz="1050" spc="-5" dirty="0">
                <a:solidFill>
                  <a:srgbClr val="FFFFFF"/>
                </a:solidFill>
                <a:latin typeface="Calibri"/>
                <a:cs typeface="Calibri"/>
              </a:rPr>
              <a:t>physische, </a:t>
            </a:r>
            <a:r>
              <a:rPr sz="1050" dirty="0">
                <a:solidFill>
                  <a:srgbClr val="FFFFFF"/>
                </a:solidFill>
                <a:latin typeface="Calibri"/>
                <a:cs typeface="Calibri"/>
              </a:rPr>
              <a:t>emotionale, </a:t>
            </a:r>
            <a:r>
              <a:rPr sz="1050" spc="5" dirty="0">
                <a:solidFill>
                  <a:srgbClr val="FFFFFF"/>
                </a:solidFill>
                <a:latin typeface="Calibri"/>
                <a:cs typeface="Calibri"/>
              </a:rPr>
              <a:t> </a:t>
            </a:r>
            <a:r>
              <a:rPr sz="1050" spc="-5" dirty="0">
                <a:solidFill>
                  <a:srgbClr val="FFFFFF"/>
                </a:solidFill>
                <a:latin typeface="Calibri"/>
                <a:cs typeface="Calibri"/>
              </a:rPr>
              <a:t>identifizierende,</a:t>
            </a:r>
            <a:r>
              <a:rPr sz="1050" dirty="0">
                <a:solidFill>
                  <a:srgbClr val="FFFFFF"/>
                </a:solidFill>
                <a:latin typeface="Calibri"/>
                <a:cs typeface="Calibri"/>
              </a:rPr>
              <a:t> </a:t>
            </a:r>
            <a:r>
              <a:rPr sz="1050" spc="-5" dirty="0">
                <a:solidFill>
                  <a:srgbClr val="FFFFFF"/>
                </a:solidFill>
                <a:latin typeface="Calibri"/>
                <a:cs typeface="Calibri"/>
              </a:rPr>
              <a:t>semantische, </a:t>
            </a:r>
            <a:r>
              <a:rPr sz="1050" dirty="0">
                <a:solidFill>
                  <a:srgbClr val="FFFFFF"/>
                </a:solidFill>
                <a:latin typeface="Calibri"/>
                <a:cs typeface="Calibri"/>
              </a:rPr>
              <a:t> </a:t>
            </a:r>
            <a:r>
              <a:rPr sz="1050" spc="-5" dirty="0">
                <a:solidFill>
                  <a:srgbClr val="FFFFFF"/>
                </a:solidFill>
                <a:latin typeface="Calibri"/>
                <a:cs typeface="Calibri"/>
              </a:rPr>
              <a:t>Zugänglichkeit, </a:t>
            </a:r>
            <a:r>
              <a:rPr sz="1050" dirty="0">
                <a:solidFill>
                  <a:srgbClr val="FFFFFF"/>
                </a:solidFill>
                <a:latin typeface="Calibri"/>
                <a:cs typeface="Calibri"/>
              </a:rPr>
              <a:t> </a:t>
            </a:r>
            <a:r>
              <a:rPr sz="1050" spc="-5" dirty="0">
                <a:solidFill>
                  <a:srgbClr val="FFFFFF"/>
                </a:solidFill>
                <a:latin typeface="Calibri"/>
                <a:cs typeface="Calibri"/>
              </a:rPr>
              <a:t>Aufmerksamkeit, </a:t>
            </a:r>
            <a:r>
              <a:rPr sz="1050" dirty="0">
                <a:solidFill>
                  <a:srgbClr val="FFFFFF"/>
                </a:solidFill>
                <a:latin typeface="Calibri"/>
                <a:cs typeface="Calibri"/>
              </a:rPr>
              <a:t> </a:t>
            </a:r>
            <a:r>
              <a:rPr sz="1050" spc="-5" dirty="0">
                <a:solidFill>
                  <a:srgbClr val="FFFFFF"/>
                </a:solidFill>
                <a:latin typeface="Calibri"/>
                <a:cs typeface="Calibri"/>
              </a:rPr>
              <a:t>Glaubwürdigkeit, usw.</a:t>
            </a:r>
            <a:endParaRPr sz="1050" dirty="0">
              <a:latin typeface="Calibri"/>
              <a:cs typeface="Calibri"/>
            </a:endParaRPr>
          </a:p>
          <a:p>
            <a:pPr marL="71120" marR="40005" indent="-59055">
              <a:lnSpc>
                <a:spcPct val="91500"/>
              </a:lnSpc>
              <a:spcBef>
                <a:spcPts val="200"/>
              </a:spcBef>
              <a:buSzPct val="80952"/>
              <a:buChar char="•"/>
              <a:tabLst>
                <a:tab pos="82550" algn="l"/>
              </a:tabLst>
            </a:pPr>
            <a:r>
              <a:rPr sz="1050" dirty="0">
                <a:solidFill>
                  <a:srgbClr val="FFFFFF"/>
                </a:solidFill>
                <a:latin typeface="Calibri"/>
                <a:cs typeface="Calibri"/>
              </a:rPr>
              <a:t>Wie </a:t>
            </a:r>
            <a:r>
              <a:rPr sz="1050" spc="-5" dirty="0">
                <a:solidFill>
                  <a:srgbClr val="FFFFFF"/>
                </a:solidFill>
                <a:latin typeface="Calibri"/>
                <a:cs typeface="Calibri"/>
              </a:rPr>
              <a:t>können sie sich </a:t>
            </a:r>
            <a:r>
              <a:rPr sz="1050" dirty="0">
                <a:solidFill>
                  <a:srgbClr val="FFFFFF"/>
                </a:solidFill>
                <a:latin typeface="Calibri"/>
                <a:cs typeface="Calibri"/>
              </a:rPr>
              <a:t> verändern? </a:t>
            </a:r>
            <a:r>
              <a:rPr lang="de-AT" sz="1050" dirty="0">
                <a:solidFill>
                  <a:srgbClr val="FFFFFF"/>
                </a:solidFill>
                <a:latin typeface="Calibri"/>
                <a:cs typeface="Calibri"/>
              </a:rPr>
              <a:t>–</a:t>
            </a:r>
            <a:r>
              <a:rPr sz="1050" dirty="0">
                <a:solidFill>
                  <a:srgbClr val="FFFFFF"/>
                </a:solidFill>
                <a:latin typeface="Calibri"/>
                <a:cs typeface="Calibri"/>
              </a:rPr>
              <a:t>Neue </a:t>
            </a:r>
            <a:r>
              <a:rPr sz="1050" spc="-5" dirty="0">
                <a:solidFill>
                  <a:srgbClr val="FFFFFF"/>
                </a:solidFill>
                <a:latin typeface="Calibri"/>
                <a:cs typeface="Calibri"/>
              </a:rPr>
              <a:t>Taktiken </a:t>
            </a:r>
            <a:r>
              <a:rPr sz="1050" dirty="0">
                <a:solidFill>
                  <a:srgbClr val="FFFFFF"/>
                </a:solidFill>
                <a:latin typeface="Calibri"/>
                <a:cs typeface="Calibri"/>
              </a:rPr>
              <a:t> </a:t>
            </a:r>
            <a:r>
              <a:rPr sz="1050" spc="-5" dirty="0">
                <a:solidFill>
                  <a:srgbClr val="FFFFFF"/>
                </a:solidFill>
                <a:latin typeface="Calibri"/>
                <a:cs typeface="Calibri"/>
              </a:rPr>
              <a:t>für den sozialen Wandel </a:t>
            </a:r>
            <a:r>
              <a:rPr sz="1050" dirty="0">
                <a:solidFill>
                  <a:srgbClr val="FFFFFF"/>
                </a:solidFill>
                <a:latin typeface="Calibri"/>
                <a:cs typeface="Calibri"/>
              </a:rPr>
              <a:t> </a:t>
            </a:r>
            <a:r>
              <a:rPr sz="1050" u="sng" spc="-15" dirty="0">
                <a:solidFill>
                  <a:srgbClr val="FFFFFF"/>
                </a:solidFill>
                <a:uFill>
                  <a:solidFill>
                    <a:srgbClr val="FFFFFF"/>
                  </a:solidFill>
                </a:uFill>
                <a:latin typeface="Calibri"/>
                <a:cs typeface="Calibri"/>
                <a:hlinkClick r:id="rId3"/>
              </a:rPr>
              <a:t>(https://www.newtactics.org/c </a:t>
            </a:r>
            <a:r>
              <a:rPr sz="1050" spc="-225" dirty="0">
                <a:solidFill>
                  <a:srgbClr val="FFFFFF"/>
                </a:solidFill>
                <a:latin typeface="Calibri"/>
                <a:cs typeface="Calibri"/>
              </a:rPr>
              <a:t> </a:t>
            </a:r>
            <a:r>
              <a:rPr sz="1050" u="sng" spc="-15" dirty="0">
                <a:solidFill>
                  <a:srgbClr val="FFFFFF"/>
                </a:solidFill>
                <a:uFill>
                  <a:solidFill>
                    <a:srgbClr val="FFFFFF"/>
                  </a:solidFill>
                </a:uFill>
                <a:latin typeface="Calibri"/>
                <a:cs typeface="Calibri"/>
                <a:hlinkClick r:id="rId3"/>
              </a:rPr>
              <a:t>onversation/media-tactics- </a:t>
            </a:r>
            <a:r>
              <a:rPr sz="1050" spc="-10" dirty="0">
                <a:solidFill>
                  <a:srgbClr val="FFFFFF"/>
                </a:solidFill>
                <a:latin typeface="Calibri"/>
                <a:cs typeface="Calibri"/>
              </a:rPr>
              <a:t> </a:t>
            </a:r>
            <a:r>
              <a:rPr sz="1050" u="sng" spc="-15" dirty="0">
                <a:solidFill>
                  <a:srgbClr val="FFFFFF"/>
                </a:solidFill>
                <a:uFill>
                  <a:solidFill>
                    <a:srgbClr val="FFFFFF"/>
                  </a:solidFill>
                </a:uFill>
                <a:latin typeface="Calibri"/>
                <a:cs typeface="Calibri"/>
                <a:hlinkClick r:id="rId3"/>
              </a:rPr>
              <a:t>social-change</a:t>
            </a:r>
            <a:r>
              <a:rPr sz="1050" spc="-15" dirty="0">
                <a:solidFill>
                  <a:srgbClr val="FFFFFF"/>
                </a:solidFill>
                <a:latin typeface="Calibri"/>
                <a:cs typeface="Calibri"/>
                <a:hlinkClick r:id="rId3"/>
              </a:rPr>
              <a:t>)</a:t>
            </a:r>
            <a:endParaRPr sz="1050" dirty="0">
              <a:latin typeface="Calibri"/>
              <a:cs typeface="Calibri"/>
            </a:endParaRPr>
          </a:p>
          <a:p>
            <a:pPr marL="71120" marR="601980" indent="-59055">
              <a:lnSpc>
                <a:spcPts val="1150"/>
              </a:lnSpc>
              <a:spcBef>
                <a:spcPts val="225"/>
              </a:spcBef>
              <a:buSzPct val="80952"/>
              <a:buChar char="•"/>
              <a:tabLst>
                <a:tab pos="82550" algn="l"/>
              </a:tabLst>
            </a:pPr>
            <a:r>
              <a:rPr lang="de-DE" sz="1050" spc="-5" dirty="0">
                <a:solidFill>
                  <a:srgbClr val="FFFFFF"/>
                </a:solidFill>
                <a:latin typeface="Calibri"/>
                <a:cs typeface="Calibri"/>
              </a:rPr>
              <a:t>Förderung eines akzeptierenden und gleichberechtigten Medienumfelds </a:t>
            </a:r>
          </a:p>
          <a:p>
            <a:pPr marL="71120" marR="601980" indent="-59055">
              <a:lnSpc>
                <a:spcPts val="1150"/>
              </a:lnSpc>
              <a:spcBef>
                <a:spcPts val="225"/>
              </a:spcBef>
              <a:buSzPct val="80952"/>
              <a:buChar char="•"/>
              <a:tabLst>
                <a:tab pos="82550" algn="l"/>
              </a:tabLst>
            </a:pPr>
            <a:r>
              <a:rPr lang="de-DE" sz="1050" spc="-5" dirty="0">
                <a:solidFill>
                  <a:srgbClr val="FFFFFF"/>
                </a:solidFill>
                <a:latin typeface="Calibri"/>
                <a:cs typeface="Calibri"/>
              </a:rPr>
              <a:t>Vorteile eines gleichberechtigten Medienumfelds</a:t>
            </a:r>
            <a:endParaRPr lang="de-DE" sz="105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267334" y="1196339"/>
              <a:ext cx="4932045" cy="3657600"/>
            </a:xfrm>
            <a:custGeom>
              <a:avLst/>
              <a:gdLst/>
              <a:ahLst/>
              <a:cxnLst/>
              <a:rect l="l" t="t" r="r" b="b"/>
              <a:pathLst>
                <a:path w="4932045" h="3657600">
                  <a:moveTo>
                    <a:pt x="4932045" y="0"/>
                  </a:moveTo>
                  <a:lnTo>
                    <a:pt x="0" y="0"/>
                  </a:lnTo>
                  <a:lnTo>
                    <a:pt x="0" y="3657600"/>
                  </a:lnTo>
                  <a:lnTo>
                    <a:pt x="4932045" y="3657600"/>
                  </a:lnTo>
                  <a:lnTo>
                    <a:pt x="4932045" y="0"/>
                  </a:lnTo>
                  <a:close/>
                </a:path>
              </a:pathLst>
            </a:custGeom>
            <a:solidFill>
              <a:srgbClr val="FFFADF"/>
            </a:solidFill>
          </p:spPr>
          <p:txBody>
            <a:bodyPr wrap="square" lIns="0" tIns="0" rIns="0" bIns="0" rtlCol="0"/>
            <a:lstStyle/>
            <a:p>
              <a:endParaRPr/>
            </a:p>
          </p:txBody>
        </p:sp>
        <p:sp>
          <p:nvSpPr>
            <p:cNvPr id="5" name="object 5"/>
            <p:cNvSpPr/>
            <p:nvPr/>
          </p:nvSpPr>
          <p:spPr>
            <a:xfrm>
              <a:off x="267334" y="1196339"/>
              <a:ext cx="4932045" cy="3657600"/>
            </a:xfrm>
            <a:custGeom>
              <a:avLst/>
              <a:gdLst/>
              <a:ahLst/>
              <a:cxnLst/>
              <a:rect l="l" t="t" r="r" b="b"/>
              <a:pathLst>
                <a:path w="4932045" h="3657600">
                  <a:moveTo>
                    <a:pt x="0" y="3657600"/>
                  </a:moveTo>
                  <a:lnTo>
                    <a:pt x="4932045" y="3657600"/>
                  </a:lnTo>
                  <a:lnTo>
                    <a:pt x="4932045" y="0"/>
                  </a:lnTo>
                  <a:lnTo>
                    <a:pt x="0" y="0"/>
                  </a:lnTo>
                  <a:lnTo>
                    <a:pt x="0" y="3657600"/>
                  </a:lnTo>
                  <a:close/>
                </a:path>
              </a:pathLst>
            </a:custGeom>
            <a:ln w="25400">
              <a:solidFill>
                <a:srgbClr val="001B60"/>
              </a:solidFill>
            </a:ln>
          </p:spPr>
          <p:txBody>
            <a:bodyPr wrap="square" lIns="0" tIns="0" rIns="0" bIns="0" rtlCol="0"/>
            <a:lstStyle/>
            <a:p>
              <a:endParaRPr/>
            </a:p>
          </p:txBody>
        </p:sp>
      </p:grpSp>
      <p:sp>
        <p:nvSpPr>
          <p:cNvPr id="6" name="object 6"/>
          <p:cNvSpPr txBox="1">
            <a:spLocks noGrp="1"/>
          </p:cNvSpPr>
          <p:nvPr>
            <p:ph type="title"/>
          </p:nvPr>
        </p:nvSpPr>
        <p:spPr>
          <a:xfrm>
            <a:off x="1660651" y="766317"/>
            <a:ext cx="591058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DB7712"/>
                </a:solidFill>
              </a:rPr>
              <a:t>1.1 </a:t>
            </a:r>
            <a:r>
              <a:rPr sz="1800" dirty="0">
                <a:solidFill>
                  <a:srgbClr val="DB7712"/>
                </a:solidFill>
              </a:rPr>
              <a:t>UMGANG</a:t>
            </a:r>
            <a:r>
              <a:rPr sz="1800" spc="-10" dirty="0">
                <a:solidFill>
                  <a:srgbClr val="DB7712"/>
                </a:solidFill>
              </a:rPr>
              <a:t> </a:t>
            </a:r>
            <a:r>
              <a:rPr sz="1800" spc="-5" dirty="0">
                <a:solidFill>
                  <a:srgbClr val="DB7712"/>
                </a:solidFill>
              </a:rPr>
              <a:t>MIT</a:t>
            </a:r>
            <a:r>
              <a:rPr sz="1800" spc="-10" dirty="0">
                <a:solidFill>
                  <a:srgbClr val="DB7712"/>
                </a:solidFill>
              </a:rPr>
              <a:t> </a:t>
            </a:r>
            <a:r>
              <a:rPr sz="1800" spc="-5" dirty="0">
                <a:solidFill>
                  <a:srgbClr val="DB7712"/>
                </a:solidFill>
              </a:rPr>
              <a:t>PRIVILEGIEN</a:t>
            </a:r>
            <a:r>
              <a:rPr sz="1800" spc="-10" dirty="0">
                <a:solidFill>
                  <a:srgbClr val="DB7712"/>
                </a:solidFill>
              </a:rPr>
              <a:t> </a:t>
            </a:r>
            <a:r>
              <a:rPr sz="1800" dirty="0">
                <a:solidFill>
                  <a:srgbClr val="DB7712"/>
                </a:solidFill>
              </a:rPr>
              <a:t>UND</a:t>
            </a:r>
            <a:r>
              <a:rPr sz="1800" spc="-10" dirty="0">
                <a:solidFill>
                  <a:srgbClr val="DB7712"/>
                </a:solidFill>
              </a:rPr>
              <a:t> </a:t>
            </a:r>
            <a:r>
              <a:rPr sz="1800" spc="-5" dirty="0">
                <a:solidFill>
                  <a:srgbClr val="DB7712"/>
                </a:solidFill>
              </a:rPr>
              <a:t>VIELFALT</a:t>
            </a:r>
            <a:r>
              <a:rPr sz="1800" spc="-15" dirty="0">
                <a:solidFill>
                  <a:srgbClr val="DB7712"/>
                </a:solidFill>
              </a:rPr>
              <a:t> </a:t>
            </a:r>
            <a:r>
              <a:rPr sz="1800" dirty="0">
                <a:solidFill>
                  <a:srgbClr val="DB7712"/>
                </a:solidFill>
              </a:rPr>
              <a:t>IN</a:t>
            </a:r>
            <a:r>
              <a:rPr sz="1800" spc="-5" dirty="0">
                <a:solidFill>
                  <a:srgbClr val="DB7712"/>
                </a:solidFill>
              </a:rPr>
              <a:t> DEN</a:t>
            </a:r>
            <a:r>
              <a:rPr sz="1800" spc="10" dirty="0">
                <a:solidFill>
                  <a:srgbClr val="DB7712"/>
                </a:solidFill>
              </a:rPr>
              <a:t> </a:t>
            </a:r>
            <a:r>
              <a:rPr sz="1800" spc="-15" dirty="0">
                <a:solidFill>
                  <a:srgbClr val="DB7712"/>
                </a:solidFill>
              </a:rPr>
              <a:t>MEDIEN</a:t>
            </a:r>
            <a:endParaRPr sz="1800"/>
          </a:p>
        </p:txBody>
      </p:sp>
      <p:sp>
        <p:nvSpPr>
          <p:cNvPr id="7" name="object 7"/>
          <p:cNvSpPr txBox="1"/>
          <p:nvPr/>
        </p:nvSpPr>
        <p:spPr>
          <a:xfrm>
            <a:off x="435355" y="1279906"/>
            <a:ext cx="4773930" cy="3299365"/>
          </a:xfrm>
          <a:prstGeom prst="rect">
            <a:avLst/>
          </a:prstGeom>
        </p:spPr>
        <p:txBody>
          <a:bodyPr vert="horz" wrap="square" lIns="0" tIns="12065" rIns="0" bIns="0" rtlCol="0">
            <a:spAutoFit/>
          </a:bodyPr>
          <a:lstStyle/>
          <a:p>
            <a:pPr marL="299720" indent="-287655">
              <a:lnSpc>
                <a:spcPts val="1670"/>
              </a:lnSpc>
              <a:spcBef>
                <a:spcPts val="95"/>
              </a:spcBef>
              <a:buFont typeface="Wingdings"/>
              <a:buChar char=""/>
              <a:tabLst>
                <a:tab pos="299720" algn="l"/>
                <a:tab pos="300355" algn="l"/>
              </a:tabLst>
            </a:pPr>
            <a:r>
              <a:rPr sz="1200" spc="-5" dirty="0">
                <a:solidFill>
                  <a:srgbClr val="FFAA14"/>
                </a:solidFill>
                <a:latin typeface="Calibri"/>
                <a:cs typeface="Calibri"/>
              </a:rPr>
              <a:t>Was sind Privilegien</a:t>
            </a:r>
            <a:r>
              <a:rPr sz="1200" dirty="0">
                <a:solidFill>
                  <a:srgbClr val="FFAA14"/>
                </a:solidFill>
                <a:latin typeface="Calibri"/>
                <a:cs typeface="Calibri"/>
              </a:rPr>
              <a:t> </a:t>
            </a:r>
            <a:r>
              <a:rPr sz="1200" spc="-5" dirty="0">
                <a:solidFill>
                  <a:srgbClr val="FFAA14"/>
                </a:solidFill>
                <a:latin typeface="Calibri"/>
                <a:cs typeface="Calibri"/>
              </a:rPr>
              <a:t>in den </a:t>
            </a:r>
            <a:r>
              <a:rPr sz="1200" spc="-10" dirty="0">
                <a:solidFill>
                  <a:srgbClr val="FFAA14"/>
                </a:solidFill>
                <a:latin typeface="Calibri"/>
                <a:cs typeface="Calibri"/>
              </a:rPr>
              <a:t>Medien?</a:t>
            </a:r>
            <a:endParaRPr sz="1200" dirty="0">
              <a:latin typeface="Calibri"/>
              <a:cs typeface="Calibri"/>
            </a:endParaRPr>
          </a:p>
          <a:p>
            <a:pPr marL="13335">
              <a:lnSpc>
                <a:spcPts val="1670"/>
              </a:lnSpc>
            </a:pPr>
            <a:r>
              <a:rPr sz="1200" spc="-5" dirty="0">
                <a:latin typeface="Calibri"/>
                <a:cs typeface="Calibri"/>
              </a:rPr>
              <a:t>Privileg</a:t>
            </a:r>
            <a:r>
              <a:rPr sz="1200" spc="10" dirty="0">
                <a:latin typeface="Calibri"/>
                <a:cs typeface="Calibri"/>
              </a:rPr>
              <a:t> </a:t>
            </a:r>
            <a:r>
              <a:rPr sz="1200" spc="-5" dirty="0">
                <a:latin typeface="Calibri"/>
                <a:cs typeface="Calibri"/>
              </a:rPr>
              <a:t>ist</a:t>
            </a:r>
            <a:r>
              <a:rPr sz="1200" spc="5" dirty="0">
                <a:latin typeface="Calibri"/>
                <a:cs typeface="Calibri"/>
              </a:rPr>
              <a:t> </a:t>
            </a:r>
            <a:r>
              <a:rPr sz="1200" spc="-5" dirty="0">
                <a:latin typeface="Calibri"/>
                <a:cs typeface="Calibri"/>
              </a:rPr>
              <a:t>der</a:t>
            </a:r>
            <a:r>
              <a:rPr sz="1200" spc="5" dirty="0">
                <a:latin typeface="Calibri"/>
                <a:cs typeface="Calibri"/>
              </a:rPr>
              <a:t> </a:t>
            </a:r>
            <a:r>
              <a:rPr sz="1200" spc="-5" dirty="0">
                <a:latin typeface="Calibri"/>
                <a:cs typeface="Calibri"/>
              </a:rPr>
              <a:t>Vorteil</a:t>
            </a:r>
            <a:r>
              <a:rPr sz="1200" spc="10" dirty="0">
                <a:latin typeface="Calibri"/>
                <a:cs typeface="Calibri"/>
              </a:rPr>
              <a:t> </a:t>
            </a:r>
            <a:r>
              <a:rPr sz="1200" spc="-5" dirty="0">
                <a:latin typeface="Calibri"/>
                <a:cs typeface="Calibri"/>
              </a:rPr>
              <a:t>eines</a:t>
            </a:r>
            <a:r>
              <a:rPr sz="1200" spc="10" dirty="0">
                <a:latin typeface="Calibri"/>
                <a:cs typeface="Calibri"/>
              </a:rPr>
              <a:t> </a:t>
            </a:r>
            <a:r>
              <a:rPr sz="1200" spc="-5" dirty="0">
                <a:latin typeface="Calibri"/>
                <a:cs typeface="Calibri"/>
              </a:rPr>
              <a:t>Individuums/einer</a:t>
            </a:r>
            <a:r>
              <a:rPr sz="1200" spc="10" dirty="0">
                <a:latin typeface="Calibri"/>
                <a:cs typeface="Calibri"/>
              </a:rPr>
              <a:t> </a:t>
            </a:r>
            <a:r>
              <a:rPr sz="1200" spc="-5" dirty="0">
                <a:latin typeface="Calibri"/>
                <a:cs typeface="Calibri"/>
              </a:rPr>
              <a:t>Gruppe,</a:t>
            </a:r>
            <a:r>
              <a:rPr sz="1200" spc="10" dirty="0">
                <a:latin typeface="Calibri"/>
                <a:cs typeface="Calibri"/>
              </a:rPr>
              <a:t> </a:t>
            </a:r>
            <a:r>
              <a:rPr sz="1200" spc="-5" dirty="0">
                <a:latin typeface="Calibri"/>
                <a:cs typeface="Calibri"/>
              </a:rPr>
              <a:t>der</a:t>
            </a:r>
            <a:r>
              <a:rPr sz="1200" spc="5" dirty="0">
                <a:latin typeface="Calibri"/>
                <a:cs typeface="Calibri"/>
              </a:rPr>
              <a:t> </a:t>
            </a:r>
            <a:r>
              <a:rPr sz="1200" spc="-10" dirty="0">
                <a:latin typeface="Calibri"/>
                <a:cs typeface="Calibri"/>
              </a:rPr>
              <a:t>sich</a:t>
            </a:r>
            <a:endParaRPr sz="1200" dirty="0">
              <a:latin typeface="Calibri"/>
              <a:cs typeface="Calibri"/>
            </a:endParaRPr>
          </a:p>
          <a:p>
            <a:pPr marL="13335" marR="116205">
              <a:lnSpc>
                <a:spcPct val="100000"/>
              </a:lnSpc>
            </a:pPr>
            <a:r>
              <a:rPr sz="1200" spc="-5" dirty="0">
                <a:latin typeface="Calibri"/>
                <a:cs typeface="Calibri"/>
              </a:rPr>
              <a:t>aus der</a:t>
            </a:r>
            <a:r>
              <a:rPr sz="1200" dirty="0">
                <a:latin typeface="Calibri"/>
                <a:cs typeface="Calibri"/>
              </a:rPr>
              <a:t> </a:t>
            </a:r>
            <a:r>
              <a:rPr sz="1200" spc="-5" dirty="0">
                <a:latin typeface="Calibri"/>
                <a:cs typeface="Calibri"/>
              </a:rPr>
              <a:t>Unterdrückung oder</a:t>
            </a:r>
            <a:r>
              <a:rPr sz="1200" spc="5" dirty="0">
                <a:latin typeface="Calibri"/>
                <a:cs typeface="Calibri"/>
              </a:rPr>
              <a:t> </a:t>
            </a:r>
            <a:r>
              <a:rPr sz="1200" spc="-5" dirty="0">
                <a:latin typeface="Calibri"/>
                <a:cs typeface="Calibri"/>
              </a:rPr>
              <a:t>Diskriminierung</a:t>
            </a:r>
            <a:r>
              <a:rPr sz="1200" dirty="0">
                <a:latin typeface="Calibri"/>
                <a:cs typeface="Calibri"/>
              </a:rPr>
              <a:t> </a:t>
            </a:r>
            <a:r>
              <a:rPr sz="1200" spc="-5" dirty="0">
                <a:latin typeface="Calibri"/>
                <a:cs typeface="Calibri"/>
              </a:rPr>
              <a:t>anderer Individuen </a:t>
            </a:r>
            <a:r>
              <a:rPr sz="1200" spc="-300" dirty="0">
                <a:latin typeface="Calibri"/>
                <a:cs typeface="Calibri"/>
              </a:rPr>
              <a:t> </a:t>
            </a:r>
            <a:r>
              <a:rPr sz="1200" spc="-5" dirty="0">
                <a:latin typeface="Calibri"/>
                <a:cs typeface="Calibri"/>
              </a:rPr>
              <a:t>oder</a:t>
            </a:r>
            <a:r>
              <a:rPr sz="1200" spc="-10" dirty="0">
                <a:latin typeface="Calibri"/>
                <a:cs typeface="Calibri"/>
              </a:rPr>
              <a:t> </a:t>
            </a:r>
            <a:r>
              <a:rPr sz="1200" spc="-5" dirty="0">
                <a:latin typeface="Calibri"/>
                <a:cs typeface="Calibri"/>
              </a:rPr>
              <a:t>Gruppen </a:t>
            </a:r>
            <a:r>
              <a:rPr sz="1200" dirty="0">
                <a:latin typeface="Calibri"/>
                <a:cs typeface="Calibri"/>
              </a:rPr>
              <a:t>ergibt.</a:t>
            </a:r>
          </a:p>
          <a:p>
            <a:pPr>
              <a:lnSpc>
                <a:spcPct val="100000"/>
              </a:lnSpc>
            </a:pPr>
            <a:endParaRPr lang="de-DE" sz="900" dirty="0">
              <a:latin typeface="Calibri"/>
              <a:cs typeface="Calibri"/>
            </a:endParaRPr>
          </a:p>
          <a:p>
            <a:pPr marL="13335" marR="5080" indent="-1270">
              <a:lnSpc>
                <a:spcPct val="99400"/>
              </a:lnSpc>
              <a:spcBef>
                <a:spcPts val="5"/>
              </a:spcBef>
              <a:buFont typeface="Wingdings"/>
              <a:buChar char=""/>
              <a:tabLst>
                <a:tab pos="299720" algn="l"/>
                <a:tab pos="300355" algn="l"/>
              </a:tabLst>
            </a:pPr>
            <a:r>
              <a:rPr lang="de-AT" sz="1200" spc="-5" dirty="0">
                <a:solidFill>
                  <a:srgbClr val="FFAA14"/>
                </a:solidFill>
                <a:latin typeface="Calibri"/>
                <a:cs typeface="Calibri"/>
              </a:rPr>
              <a:t>    </a:t>
            </a:r>
            <a:r>
              <a:rPr sz="1200" spc="-5" dirty="0" err="1">
                <a:solidFill>
                  <a:srgbClr val="FFAA14"/>
                </a:solidFill>
                <a:latin typeface="Calibri"/>
                <a:cs typeface="Calibri"/>
              </a:rPr>
              <a:t>Welche</a:t>
            </a:r>
            <a:r>
              <a:rPr sz="1200" spc="5" dirty="0">
                <a:solidFill>
                  <a:srgbClr val="FFAA14"/>
                </a:solidFill>
                <a:latin typeface="Calibri"/>
                <a:cs typeface="Calibri"/>
              </a:rPr>
              <a:t> </a:t>
            </a:r>
            <a:r>
              <a:rPr sz="1200" spc="-5" dirty="0">
                <a:solidFill>
                  <a:srgbClr val="FFAA14"/>
                </a:solidFill>
                <a:latin typeface="Calibri"/>
                <a:cs typeface="Calibri"/>
              </a:rPr>
              <a:t>Faktoren</a:t>
            </a:r>
            <a:r>
              <a:rPr sz="1200" spc="5" dirty="0">
                <a:solidFill>
                  <a:srgbClr val="FFAA14"/>
                </a:solidFill>
                <a:latin typeface="Calibri"/>
                <a:cs typeface="Calibri"/>
              </a:rPr>
              <a:t> </a:t>
            </a:r>
            <a:r>
              <a:rPr sz="1200" spc="-5" dirty="0">
                <a:solidFill>
                  <a:srgbClr val="FFAA14"/>
                </a:solidFill>
                <a:latin typeface="Calibri"/>
                <a:cs typeface="Calibri"/>
              </a:rPr>
              <a:t>tragen</a:t>
            </a:r>
            <a:r>
              <a:rPr sz="1200" spc="5" dirty="0">
                <a:solidFill>
                  <a:srgbClr val="FFAA14"/>
                </a:solidFill>
                <a:latin typeface="Calibri"/>
                <a:cs typeface="Calibri"/>
              </a:rPr>
              <a:t> </a:t>
            </a:r>
            <a:r>
              <a:rPr sz="1200" spc="-5" dirty="0">
                <a:solidFill>
                  <a:srgbClr val="FFAA14"/>
                </a:solidFill>
                <a:latin typeface="Calibri"/>
                <a:cs typeface="Calibri"/>
              </a:rPr>
              <a:t>zur</a:t>
            </a:r>
            <a:r>
              <a:rPr sz="1200" spc="10" dirty="0">
                <a:solidFill>
                  <a:srgbClr val="FFAA14"/>
                </a:solidFill>
                <a:latin typeface="Calibri"/>
                <a:cs typeface="Calibri"/>
              </a:rPr>
              <a:t> </a:t>
            </a:r>
            <a:r>
              <a:rPr sz="1200" spc="-5" dirty="0">
                <a:solidFill>
                  <a:srgbClr val="FFAA14"/>
                </a:solidFill>
                <a:latin typeface="Calibri"/>
                <a:cs typeface="Calibri"/>
              </a:rPr>
              <a:t>Privilegierung</a:t>
            </a:r>
            <a:r>
              <a:rPr sz="1200" spc="5" dirty="0">
                <a:solidFill>
                  <a:srgbClr val="FFAA14"/>
                </a:solidFill>
                <a:latin typeface="Calibri"/>
                <a:cs typeface="Calibri"/>
              </a:rPr>
              <a:t> </a:t>
            </a:r>
            <a:r>
              <a:rPr sz="1200" spc="-5" dirty="0">
                <a:solidFill>
                  <a:srgbClr val="FFAA14"/>
                </a:solidFill>
                <a:latin typeface="Calibri"/>
                <a:cs typeface="Calibri"/>
              </a:rPr>
              <a:t>in</a:t>
            </a:r>
            <a:r>
              <a:rPr sz="1200" spc="5" dirty="0">
                <a:solidFill>
                  <a:srgbClr val="FFAA14"/>
                </a:solidFill>
                <a:latin typeface="Calibri"/>
                <a:cs typeface="Calibri"/>
              </a:rPr>
              <a:t> </a:t>
            </a:r>
            <a:r>
              <a:rPr sz="1200" spc="-5" dirty="0">
                <a:solidFill>
                  <a:srgbClr val="FFAA14"/>
                </a:solidFill>
                <a:latin typeface="Calibri"/>
                <a:cs typeface="Calibri"/>
              </a:rPr>
              <a:t>den</a:t>
            </a:r>
            <a:r>
              <a:rPr sz="1200" spc="10" dirty="0">
                <a:solidFill>
                  <a:srgbClr val="FFAA14"/>
                </a:solidFill>
                <a:latin typeface="Calibri"/>
                <a:cs typeface="Calibri"/>
              </a:rPr>
              <a:t> </a:t>
            </a:r>
            <a:r>
              <a:rPr sz="1200" spc="-10" dirty="0">
                <a:solidFill>
                  <a:srgbClr val="FFAA14"/>
                </a:solidFill>
                <a:latin typeface="Calibri"/>
                <a:cs typeface="Calibri"/>
              </a:rPr>
              <a:t>Medien</a:t>
            </a:r>
            <a:r>
              <a:rPr sz="1200" spc="-20" dirty="0">
                <a:solidFill>
                  <a:srgbClr val="FFAA14"/>
                </a:solidFill>
                <a:latin typeface="Calibri"/>
                <a:cs typeface="Calibri"/>
              </a:rPr>
              <a:t> </a:t>
            </a:r>
            <a:r>
              <a:rPr sz="1200" spc="-5" dirty="0">
                <a:solidFill>
                  <a:srgbClr val="FFAA14"/>
                </a:solidFill>
                <a:latin typeface="Calibri"/>
                <a:cs typeface="Calibri"/>
              </a:rPr>
              <a:t>bei? </a:t>
            </a:r>
            <a:r>
              <a:rPr sz="1200" spc="-305" dirty="0">
                <a:solidFill>
                  <a:srgbClr val="FFAA14"/>
                </a:solidFill>
                <a:latin typeface="Calibri"/>
                <a:cs typeface="Calibri"/>
              </a:rPr>
              <a:t> </a:t>
            </a:r>
            <a:endParaRPr lang="de-AT" sz="1200" spc="-305" dirty="0">
              <a:solidFill>
                <a:srgbClr val="FFAA14"/>
              </a:solidFill>
              <a:latin typeface="Calibri"/>
              <a:cs typeface="Calibri"/>
            </a:endParaRPr>
          </a:p>
          <a:p>
            <a:pPr marL="12065" marR="5080">
              <a:lnSpc>
                <a:spcPct val="99400"/>
              </a:lnSpc>
              <a:spcBef>
                <a:spcPts val="5"/>
              </a:spcBef>
              <a:tabLst>
                <a:tab pos="299720" algn="l"/>
                <a:tab pos="300355" algn="l"/>
              </a:tabLst>
            </a:pPr>
            <a:r>
              <a:rPr sz="1200" spc="-5" dirty="0">
                <a:latin typeface="Calibri"/>
                <a:cs typeface="Calibri"/>
              </a:rPr>
              <a:t>Menschen können wegen</a:t>
            </a:r>
            <a:r>
              <a:rPr sz="1200" dirty="0">
                <a:latin typeface="Calibri"/>
                <a:cs typeface="Calibri"/>
              </a:rPr>
              <a:t> </a:t>
            </a:r>
            <a:r>
              <a:rPr sz="1200" spc="-5" dirty="0">
                <a:latin typeface="Calibri"/>
                <a:cs typeface="Calibri"/>
              </a:rPr>
              <a:t>vieler</a:t>
            </a:r>
            <a:r>
              <a:rPr sz="1200" dirty="0">
                <a:latin typeface="Calibri"/>
                <a:cs typeface="Calibri"/>
              </a:rPr>
              <a:t> </a:t>
            </a:r>
            <a:r>
              <a:rPr sz="1200" spc="-5" dirty="0">
                <a:latin typeface="Calibri"/>
                <a:cs typeface="Calibri"/>
              </a:rPr>
              <a:t>Dinge</a:t>
            </a:r>
            <a:r>
              <a:rPr sz="1200" dirty="0">
                <a:latin typeface="Calibri"/>
                <a:cs typeface="Calibri"/>
              </a:rPr>
              <a:t> unterdrückt</a:t>
            </a:r>
            <a:r>
              <a:rPr sz="1200" spc="5" dirty="0">
                <a:latin typeface="Calibri"/>
                <a:cs typeface="Calibri"/>
              </a:rPr>
              <a:t> </a:t>
            </a:r>
            <a:r>
              <a:rPr sz="1200" spc="-5" dirty="0">
                <a:latin typeface="Calibri"/>
                <a:cs typeface="Calibri"/>
              </a:rPr>
              <a:t>werden. </a:t>
            </a:r>
            <a:r>
              <a:rPr sz="1200" dirty="0">
                <a:latin typeface="Calibri"/>
                <a:cs typeface="Calibri"/>
              </a:rPr>
              <a:t> </a:t>
            </a:r>
            <a:r>
              <a:rPr sz="1200" spc="-5" dirty="0">
                <a:latin typeface="Calibri"/>
                <a:cs typeface="Calibri"/>
              </a:rPr>
              <a:t>Privilegien</a:t>
            </a:r>
            <a:r>
              <a:rPr sz="1200" spc="10" dirty="0">
                <a:latin typeface="Calibri"/>
                <a:cs typeface="Calibri"/>
              </a:rPr>
              <a:t> </a:t>
            </a:r>
            <a:r>
              <a:rPr sz="1200" spc="-5" dirty="0">
                <a:latin typeface="Calibri"/>
                <a:cs typeface="Calibri"/>
              </a:rPr>
              <a:t>entstehen,</a:t>
            </a:r>
            <a:r>
              <a:rPr sz="1200" spc="5" dirty="0">
                <a:latin typeface="Calibri"/>
                <a:cs typeface="Calibri"/>
              </a:rPr>
              <a:t> </a:t>
            </a:r>
            <a:r>
              <a:rPr sz="1200" spc="-5" dirty="0">
                <a:latin typeface="Calibri"/>
                <a:cs typeface="Calibri"/>
              </a:rPr>
              <a:t>wenn</a:t>
            </a:r>
            <a:r>
              <a:rPr sz="1200" spc="10" dirty="0">
                <a:latin typeface="Calibri"/>
                <a:cs typeface="Calibri"/>
              </a:rPr>
              <a:t> </a:t>
            </a:r>
            <a:r>
              <a:rPr sz="1200" spc="-5" dirty="0">
                <a:latin typeface="Calibri"/>
                <a:cs typeface="Calibri"/>
              </a:rPr>
              <a:t>Gruppen</a:t>
            </a:r>
            <a:r>
              <a:rPr sz="1200" spc="5" dirty="0">
                <a:latin typeface="Calibri"/>
                <a:cs typeface="Calibri"/>
              </a:rPr>
              <a:t> </a:t>
            </a:r>
            <a:r>
              <a:rPr sz="1200" spc="-5" dirty="0">
                <a:latin typeface="Calibri"/>
                <a:cs typeface="Calibri"/>
              </a:rPr>
              <a:t>aufgrund</a:t>
            </a:r>
            <a:r>
              <a:rPr sz="1200" spc="10" dirty="0">
                <a:latin typeface="Calibri"/>
                <a:cs typeface="Calibri"/>
              </a:rPr>
              <a:t> </a:t>
            </a:r>
            <a:r>
              <a:rPr sz="1200" spc="-5" dirty="0" err="1">
                <a:latin typeface="Calibri"/>
                <a:cs typeface="Calibri"/>
              </a:rPr>
              <a:t>ihrer</a:t>
            </a:r>
            <a:r>
              <a:rPr sz="1200" spc="10" dirty="0">
                <a:latin typeface="Calibri"/>
                <a:cs typeface="Calibri"/>
              </a:rPr>
              <a:t> </a:t>
            </a:r>
            <a:r>
              <a:rPr lang="de-AT" sz="1200" spc="-5" dirty="0">
                <a:latin typeface="Calibri"/>
                <a:cs typeface="Calibri"/>
              </a:rPr>
              <a:t>Ethnie</a:t>
            </a:r>
            <a:r>
              <a:rPr sz="1200" spc="-5" dirty="0">
                <a:latin typeface="Calibri"/>
                <a:cs typeface="Calibri"/>
              </a:rPr>
              <a:t>,</a:t>
            </a:r>
            <a:r>
              <a:rPr sz="1200" spc="5" dirty="0">
                <a:latin typeface="Calibri"/>
                <a:cs typeface="Calibri"/>
              </a:rPr>
              <a:t> </a:t>
            </a:r>
            <a:r>
              <a:rPr sz="1200" spc="-10" dirty="0">
                <a:latin typeface="Calibri"/>
                <a:cs typeface="Calibri"/>
              </a:rPr>
              <a:t>ihres </a:t>
            </a:r>
            <a:r>
              <a:rPr sz="1200" spc="-5" dirty="0">
                <a:latin typeface="Calibri"/>
                <a:cs typeface="Calibri"/>
              </a:rPr>
              <a:t> Geschlechts, ihrer Klasse, ihrer sexuellen Orientierung, ihrer </a:t>
            </a:r>
            <a:r>
              <a:rPr sz="1200" dirty="0">
                <a:latin typeface="Calibri"/>
                <a:cs typeface="Calibri"/>
              </a:rPr>
              <a:t> </a:t>
            </a:r>
            <a:r>
              <a:rPr sz="1200" spc="-5" dirty="0">
                <a:latin typeface="Calibri"/>
                <a:cs typeface="Calibri"/>
              </a:rPr>
              <a:t>Religion,</a:t>
            </a:r>
            <a:r>
              <a:rPr sz="1200" dirty="0">
                <a:latin typeface="Calibri"/>
                <a:cs typeface="Calibri"/>
              </a:rPr>
              <a:t> </a:t>
            </a:r>
            <a:r>
              <a:rPr sz="1200" spc="-5" dirty="0">
                <a:latin typeface="Calibri"/>
                <a:cs typeface="Calibri"/>
              </a:rPr>
              <a:t>ihrer</a:t>
            </a:r>
            <a:r>
              <a:rPr sz="1200" dirty="0">
                <a:latin typeface="Calibri"/>
                <a:cs typeface="Calibri"/>
              </a:rPr>
              <a:t> </a:t>
            </a:r>
            <a:r>
              <a:rPr sz="1200" spc="-5" dirty="0">
                <a:latin typeface="Calibri"/>
                <a:cs typeface="Calibri"/>
              </a:rPr>
              <a:t>Bildung,</a:t>
            </a:r>
            <a:r>
              <a:rPr sz="1200" spc="5" dirty="0">
                <a:latin typeface="Calibri"/>
                <a:cs typeface="Calibri"/>
              </a:rPr>
              <a:t> </a:t>
            </a:r>
            <a:r>
              <a:rPr sz="1200" spc="-5" dirty="0">
                <a:latin typeface="Calibri"/>
                <a:cs typeface="Calibri"/>
              </a:rPr>
              <a:t>ihrer</a:t>
            </a:r>
            <a:r>
              <a:rPr sz="1200" spc="10" dirty="0">
                <a:latin typeface="Calibri"/>
                <a:cs typeface="Calibri"/>
              </a:rPr>
              <a:t> </a:t>
            </a:r>
            <a:r>
              <a:rPr sz="1200" spc="-5" dirty="0">
                <a:latin typeface="Calibri"/>
                <a:cs typeface="Calibri"/>
              </a:rPr>
              <a:t>Geschlechtsidentität,</a:t>
            </a:r>
            <a:r>
              <a:rPr sz="1200" spc="5" dirty="0">
                <a:latin typeface="Calibri"/>
                <a:cs typeface="Calibri"/>
              </a:rPr>
              <a:t> </a:t>
            </a:r>
            <a:r>
              <a:rPr sz="1200" spc="-5" dirty="0">
                <a:latin typeface="Calibri"/>
                <a:cs typeface="Calibri"/>
              </a:rPr>
              <a:t>ihres Alters, </a:t>
            </a:r>
            <a:r>
              <a:rPr sz="1200" dirty="0">
                <a:latin typeface="Calibri"/>
                <a:cs typeface="Calibri"/>
              </a:rPr>
              <a:t> </a:t>
            </a:r>
            <a:r>
              <a:rPr sz="1200" spc="-5" dirty="0">
                <a:latin typeface="Calibri"/>
                <a:cs typeface="Calibri"/>
              </a:rPr>
              <a:t>ihrer</a:t>
            </a:r>
            <a:r>
              <a:rPr sz="1200" dirty="0">
                <a:latin typeface="Calibri"/>
                <a:cs typeface="Calibri"/>
              </a:rPr>
              <a:t> </a:t>
            </a:r>
            <a:r>
              <a:rPr sz="1200" spc="-5" dirty="0">
                <a:latin typeface="Calibri"/>
                <a:cs typeface="Calibri"/>
              </a:rPr>
              <a:t>körperlichen</a:t>
            </a:r>
            <a:r>
              <a:rPr sz="1200" dirty="0">
                <a:latin typeface="Calibri"/>
                <a:cs typeface="Calibri"/>
              </a:rPr>
              <a:t> </a:t>
            </a:r>
            <a:r>
              <a:rPr sz="1200" spc="-5" dirty="0">
                <a:latin typeface="Calibri"/>
                <a:cs typeface="Calibri"/>
              </a:rPr>
              <a:t>Fähigkeiten</a:t>
            </a:r>
            <a:r>
              <a:rPr sz="1200" dirty="0">
                <a:latin typeface="Calibri"/>
                <a:cs typeface="Calibri"/>
              </a:rPr>
              <a:t> </a:t>
            </a:r>
            <a:r>
              <a:rPr sz="1200" spc="-5" dirty="0">
                <a:latin typeface="Calibri"/>
                <a:cs typeface="Calibri"/>
              </a:rPr>
              <a:t>usw.</a:t>
            </a:r>
            <a:r>
              <a:rPr sz="1200" dirty="0">
                <a:latin typeface="Calibri"/>
                <a:cs typeface="Calibri"/>
              </a:rPr>
              <a:t> </a:t>
            </a:r>
            <a:r>
              <a:rPr sz="1200" spc="-5" dirty="0">
                <a:latin typeface="Calibri"/>
                <a:cs typeface="Calibri"/>
              </a:rPr>
              <a:t>diskriminiert</a:t>
            </a:r>
            <a:r>
              <a:rPr sz="1200" dirty="0">
                <a:latin typeface="Calibri"/>
                <a:cs typeface="Calibri"/>
              </a:rPr>
              <a:t> werden.</a:t>
            </a:r>
          </a:p>
          <a:p>
            <a:pPr>
              <a:lnSpc>
                <a:spcPct val="100000"/>
              </a:lnSpc>
              <a:spcBef>
                <a:spcPts val="10"/>
              </a:spcBef>
              <a:buClr>
                <a:srgbClr val="FFAA14"/>
              </a:buClr>
              <a:buFont typeface="Wingdings"/>
              <a:buChar char=""/>
            </a:pPr>
            <a:endParaRPr sz="900" dirty="0">
              <a:latin typeface="Calibri"/>
              <a:cs typeface="Calibri"/>
            </a:endParaRPr>
          </a:p>
          <a:p>
            <a:pPr marL="13335" marR="170815" indent="-1270">
              <a:lnSpc>
                <a:spcPct val="99500"/>
              </a:lnSpc>
              <a:spcBef>
                <a:spcPts val="5"/>
              </a:spcBef>
              <a:buFont typeface="Wingdings"/>
              <a:buChar char=""/>
              <a:tabLst>
                <a:tab pos="299720" algn="l"/>
                <a:tab pos="300355" algn="l"/>
              </a:tabLst>
            </a:pPr>
            <a:r>
              <a:rPr lang="de-AT" sz="1200" spc="-5" dirty="0">
                <a:solidFill>
                  <a:srgbClr val="FFAA14"/>
                </a:solidFill>
                <a:latin typeface="Calibri"/>
                <a:cs typeface="Calibri"/>
              </a:rPr>
              <a:t>     </a:t>
            </a:r>
            <a:r>
              <a:rPr sz="1200" spc="-5" dirty="0">
                <a:solidFill>
                  <a:srgbClr val="FFAA14"/>
                </a:solidFill>
                <a:latin typeface="Calibri"/>
                <a:cs typeface="Calibri"/>
              </a:rPr>
              <a:t>Wie</a:t>
            </a:r>
            <a:r>
              <a:rPr sz="1200" dirty="0">
                <a:solidFill>
                  <a:srgbClr val="FFAA14"/>
                </a:solidFill>
                <a:latin typeface="Calibri"/>
                <a:cs typeface="Calibri"/>
              </a:rPr>
              <a:t> kann</a:t>
            </a:r>
            <a:r>
              <a:rPr sz="1200" spc="-5" dirty="0">
                <a:solidFill>
                  <a:srgbClr val="FFAA14"/>
                </a:solidFill>
                <a:latin typeface="Calibri"/>
                <a:cs typeface="Calibri"/>
              </a:rPr>
              <a:t> ich Privilegien</a:t>
            </a:r>
            <a:r>
              <a:rPr sz="1200" spc="5" dirty="0">
                <a:solidFill>
                  <a:srgbClr val="FFAA14"/>
                </a:solidFill>
                <a:latin typeface="Calibri"/>
                <a:cs typeface="Calibri"/>
              </a:rPr>
              <a:t> </a:t>
            </a:r>
            <a:r>
              <a:rPr sz="1200" spc="-5" dirty="0">
                <a:solidFill>
                  <a:srgbClr val="FFAA14"/>
                </a:solidFill>
                <a:latin typeface="Calibri"/>
                <a:cs typeface="Calibri"/>
              </a:rPr>
              <a:t>in den Medien</a:t>
            </a:r>
            <a:r>
              <a:rPr sz="1200" spc="-10" dirty="0">
                <a:solidFill>
                  <a:srgbClr val="FFAA14"/>
                </a:solidFill>
                <a:latin typeface="Calibri"/>
                <a:cs typeface="Calibri"/>
              </a:rPr>
              <a:t> </a:t>
            </a:r>
            <a:r>
              <a:rPr sz="1200" spc="-5" dirty="0">
                <a:solidFill>
                  <a:srgbClr val="FFAA14"/>
                </a:solidFill>
                <a:latin typeface="Calibri"/>
                <a:cs typeface="Calibri"/>
              </a:rPr>
              <a:t>erkennen? </a:t>
            </a:r>
            <a:endParaRPr lang="de-AT" sz="1200" spc="-5" dirty="0">
              <a:solidFill>
                <a:srgbClr val="FFAA14"/>
              </a:solidFill>
              <a:latin typeface="Calibri"/>
              <a:cs typeface="Calibri"/>
            </a:endParaRPr>
          </a:p>
          <a:p>
            <a:pPr marL="12065" marR="170815">
              <a:lnSpc>
                <a:spcPct val="99500"/>
              </a:lnSpc>
              <a:spcBef>
                <a:spcPts val="5"/>
              </a:spcBef>
              <a:tabLst>
                <a:tab pos="299720" algn="l"/>
                <a:tab pos="300355" algn="l"/>
              </a:tabLst>
            </a:pPr>
            <a:r>
              <a:rPr lang="de-DE" sz="1200" spc="-5" dirty="0">
                <a:latin typeface="Calibri"/>
                <a:cs typeface="Calibri"/>
              </a:rPr>
              <a:t>Privilegien sind oft in den Medien präsent. Unterdrückung kann in Form von Verleumdung, verletzenden Worten, absichtlicher Ausgrenzung, Gewalttaten usw. auftreten. Ein häufiges Thema in den heutigen Medien ist die </a:t>
            </a:r>
            <a:r>
              <a:rPr lang="de-DE" sz="1200" i="1" spc="-5" dirty="0">
                <a:latin typeface="Calibri"/>
                <a:cs typeface="Calibri"/>
              </a:rPr>
              <a:t>„Weiße Privilegierung“, </a:t>
            </a:r>
            <a:r>
              <a:rPr lang="de-DE" sz="1200" spc="-5" dirty="0">
                <a:latin typeface="Calibri"/>
                <a:cs typeface="Calibri"/>
              </a:rPr>
              <a:t>welche die Präsenz von People of Color (PoC) und anderen ethnischen Gruppen überschattet. </a:t>
            </a:r>
            <a:endParaRPr sz="1200" spc="-5" dirty="0">
              <a:latin typeface="Calibri"/>
              <a:cs typeface="Calibri"/>
            </a:endParaRPr>
          </a:p>
        </p:txBody>
      </p:sp>
      <p:grpSp>
        <p:nvGrpSpPr>
          <p:cNvPr id="8" name="object 8"/>
          <p:cNvGrpSpPr/>
          <p:nvPr/>
        </p:nvGrpSpPr>
        <p:grpSpPr>
          <a:xfrm>
            <a:off x="182879" y="88900"/>
            <a:ext cx="8822055" cy="4180204"/>
            <a:chOff x="182879" y="88900"/>
            <a:chExt cx="8822055" cy="4180204"/>
          </a:xfrm>
        </p:grpSpPr>
        <p:pic>
          <p:nvPicPr>
            <p:cNvPr id="9" name="object 9"/>
            <p:cNvPicPr/>
            <p:nvPr/>
          </p:nvPicPr>
          <p:blipFill>
            <a:blip r:embed="rId3" cstate="print"/>
            <a:stretch>
              <a:fillRect/>
            </a:stretch>
          </p:blipFill>
          <p:spPr>
            <a:xfrm>
              <a:off x="182879" y="112141"/>
              <a:ext cx="1708658" cy="470535"/>
            </a:xfrm>
            <a:prstGeom prst="rect">
              <a:avLst/>
            </a:prstGeom>
          </p:spPr>
        </p:pic>
        <p:pic>
          <p:nvPicPr>
            <p:cNvPr id="10" name="object 10"/>
            <p:cNvPicPr/>
            <p:nvPr/>
          </p:nvPicPr>
          <p:blipFill>
            <a:blip r:embed="rId4" cstate="print"/>
            <a:stretch>
              <a:fillRect/>
            </a:stretch>
          </p:blipFill>
          <p:spPr>
            <a:xfrm>
              <a:off x="6565264" y="1957451"/>
              <a:ext cx="2311400" cy="2311400"/>
            </a:xfrm>
            <a:prstGeom prst="rect">
              <a:avLst/>
            </a:prstGeom>
          </p:spPr>
        </p:pic>
        <p:sp>
          <p:nvSpPr>
            <p:cNvPr id="11" name="object 11"/>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663575" y="1179194"/>
              <a:ext cx="7690484" cy="3535679"/>
            </a:xfrm>
            <a:custGeom>
              <a:avLst/>
              <a:gdLst/>
              <a:ahLst/>
              <a:cxnLst/>
              <a:rect l="l" t="t" r="r" b="b"/>
              <a:pathLst>
                <a:path w="7690484" h="3535679">
                  <a:moveTo>
                    <a:pt x="7690484" y="0"/>
                  </a:moveTo>
                  <a:lnTo>
                    <a:pt x="0" y="0"/>
                  </a:lnTo>
                  <a:lnTo>
                    <a:pt x="0" y="3535679"/>
                  </a:lnTo>
                  <a:lnTo>
                    <a:pt x="7690484" y="3535679"/>
                  </a:lnTo>
                  <a:lnTo>
                    <a:pt x="7690484" y="0"/>
                  </a:lnTo>
                  <a:close/>
                </a:path>
              </a:pathLst>
            </a:custGeom>
            <a:solidFill>
              <a:srgbClr val="FFFADF"/>
            </a:solidFill>
          </p:spPr>
          <p:txBody>
            <a:bodyPr wrap="square" lIns="0" tIns="0" rIns="0" bIns="0" rtlCol="0"/>
            <a:lstStyle/>
            <a:p>
              <a:endParaRPr/>
            </a:p>
          </p:txBody>
        </p:sp>
        <p:sp>
          <p:nvSpPr>
            <p:cNvPr id="5" name="object 5"/>
            <p:cNvSpPr/>
            <p:nvPr/>
          </p:nvSpPr>
          <p:spPr>
            <a:xfrm>
              <a:off x="663575" y="1179194"/>
              <a:ext cx="7690484" cy="3535679"/>
            </a:xfrm>
            <a:custGeom>
              <a:avLst/>
              <a:gdLst/>
              <a:ahLst/>
              <a:cxnLst/>
              <a:rect l="l" t="t" r="r" b="b"/>
              <a:pathLst>
                <a:path w="7690484" h="3535679">
                  <a:moveTo>
                    <a:pt x="0" y="3535679"/>
                  </a:moveTo>
                  <a:lnTo>
                    <a:pt x="7690484" y="3535679"/>
                  </a:lnTo>
                  <a:lnTo>
                    <a:pt x="7690484" y="0"/>
                  </a:lnTo>
                  <a:lnTo>
                    <a:pt x="0" y="0"/>
                  </a:lnTo>
                  <a:lnTo>
                    <a:pt x="0" y="3535679"/>
                  </a:lnTo>
                  <a:close/>
                </a:path>
              </a:pathLst>
            </a:custGeom>
            <a:ln w="25400">
              <a:solidFill>
                <a:srgbClr val="001B6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240524" y="4087512"/>
              <a:ext cx="1071879" cy="594360"/>
            </a:xfrm>
            <a:prstGeom prst="rect">
              <a:avLst/>
            </a:prstGeom>
          </p:spPr>
        </p:pic>
      </p:grpSp>
      <p:sp>
        <p:nvSpPr>
          <p:cNvPr id="7" name="object 7"/>
          <p:cNvSpPr txBox="1"/>
          <p:nvPr/>
        </p:nvSpPr>
        <p:spPr>
          <a:xfrm>
            <a:off x="1246124" y="624585"/>
            <a:ext cx="6395720" cy="955040"/>
          </a:xfrm>
          <a:prstGeom prst="rect">
            <a:avLst/>
          </a:prstGeom>
        </p:spPr>
        <p:txBody>
          <a:bodyPr vert="horz" wrap="square" lIns="0" tIns="12700" rIns="0" bIns="0" rtlCol="0">
            <a:spAutoFit/>
          </a:bodyPr>
          <a:lstStyle/>
          <a:p>
            <a:pPr marL="1658620">
              <a:lnSpc>
                <a:spcPct val="100000"/>
              </a:lnSpc>
              <a:spcBef>
                <a:spcPts val="100"/>
              </a:spcBef>
            </a:pPr>
            <a:r>
              <a:rPr sz="1800" b="1" spc="-5" dirty="0">
                <a:solidFill>
                  <a:srgbClr val="FFAA14"/>
                </a:solidFill>
                <a:latin typeface="Calibri"/>
                <a:cs typeface="Calibri"/>
              </a:rPr>
              <a:t>ANTWORT</a:t>
            </a:r>
            <a:r>
              <a:rPr sz="1800" b="1" spc="-15" dirty="0">
                <a:solidFill>
                  <a:srgbClr val="FFAA14"/>
                </a:solidFill>
                <a:latin typeface="Calibri"/>
                <a:cs typeface="Calibri"/>
              </a:rPr>
              <a:t> </a:t>
            </a:r>
            <a:r>
              <a:rPr sz="1800" b="1" dirty="0">
                <a:solidFill>
                  <a:srgbClr val="FFAA14"/>
                </a:solidFill>
                <a:latin typeface="Calibri"/>
                <a:cs typeface="Calibri"/>
              </a:rPr>
              <a:t>AUF</a:t>
            </a:r>
            <a:r>
              <a:rPr sz="1800" b="1" spc="-20" dirty="0">
                <a:solidFill>
                  <a:srgbClr val="FFAA14"/>
                </a:solidFill>
                <a:latin typeface="Calibri"/>
                <a:cs typeface="Calibri"/>
              </a:rPr>
              <a:t> </a:t>
            </a:r>
            <a:r>
              <a:rPr sz="1800" b="1" spc="-5" dirty="0">
                <a:solidFill>
                  <a:srgbClr val="FFAA14"/>
                </a:solidFill>
                <a:latin typeface="Calibri"/>
                <a:cs typeface="Calibri"/>
              </a:rPr>
              <a:t>DAS</a:t>
            </a:r>
            <a:r>
              <a:rPr sz="1800" b="1" spc="5" dirty="0">
                <a:solidFill>
                  <a:srgbClr val="FFAA14"/>
                </a:solidFill>
                <a:latin typeface="Calibri"/>
                <a:cs typeface="Calibri"/>
              </a:rPr>
              <a:t> </a:t>
            </a:r>
            <a:r>
              <a:rPr sz="1800" b="1" spc="-15" dirty="0">
                <a:solidFill>
                  <a:srgbClr val="FFAA14"/>
                </a:solidFill>
                <a:latin typeface="Calibri"/>
                <a:cs typeface="Calibri"/>
              </a:rPr>
              <a:t>MEDIENPRIVILEG</a:t>
            </a:r>
            <a:endParaRPr sz="1800" dirty="0">
              <a:latin typeface="Calibri"/>
              <a:cs typeface="Calibri"/>
            </a:endParaRPr>
          </a:p>
          <a:p>
            <a:pPr>
              <a:lnSpc>
                <a:spcPct val="100000"/>
              </a:lnSpc>
              <a:spcBef>
                <a:spcPts val="5"/>
              </a:spcBef>
            </a:pPr>
            <a:endParaRPr sz="2450" dirty="0">
              <a:latin typeface="Calibri"/>
              <a:cs typeface="Calibri"/>
            </a:endParaRPr>
          </a:p>
          <a:p>
            <a:pPr marL="12700">
              <a:lnSpc>
                <a:spcPct val="100000"/>
              </a:lnSpc>
              <a:spcBef>
                <a:spcPts val="5"/>
              </a:spcBef>
              <a:tabLst>
                <a:tab pos="3952875" algn="l"/>
              </a:tabLst>
            </a:pPr>
            <a:r>
              <a:rPr sz="1800" b="1" dirty="0">
                <a:solidFill>
                  <a:srgbClr val="FFAA14"/>
                </a:solidFill>
                <a:latin typeface="Calibri"/>
                <a:cs typeface="Calibri"/>
              </a:rPr>
              <a:t>WO </a:t>
            </a:r>
            <a:r>
              <a:rPr sz="1800" b="1" spc="-15" dirty="0">
                <a:solidFill>
                  <a:srgbClr val="FFAA14"/>
                </a:solidFill>
                <a:latin typeface="Calibri"/>
                <a:cs typeface="Calibri"/>
              </a:rPr>
              <a:t>FANGEN</a:t>
            </a:r>
            <a:r>
              <a:rPr sz="1800" b="1" spc="-10" dirty="0">
                <a:solidFill>
                  <a:srgbClr val="FFAA14"/>
                </a:solidFill>
                <a:latin typeface="Calibri"/>
                <a:cs typeface="Calibri"/>
              </a:rPr>
              <a:t> </a:t>
            </a:r>
            <a:r>
              <a:rPr sz="1800" b="1" spc="-5" dirty="0">
                <a:solidFill>
                  <a:srgbClr val="FFAA14"/>
                </a:solidFill>
                <a:latin typeface="Calibri"/>
                <a:cs typeface="Calibri"/>
              </a:rPr>
              <a:t>WIR</a:t>
            </a:r>
            <a:r>
              <a:rPr sz="1800" b="1" spc="5" dirty="0">
                <a:solidFill>
                  <a:srgbClr val="FFAA14"/>
                </a:solidFill>
                <a:latin typeface="Calibri"/>
                <a:cs typeface="Calibri"/>
              </a:rPr>
              <a:t> </a:t>
            </a:r>
            <a:r>
              <a:rPr sz="1800" b="1" spc="-10" dirty="0">
                <a:solidFill>
                  <a:srgbClr val="FFAA14"/>
                </a:solidFill>
                <a:latin typeface="Calibri"/>
                <a:cs typeface="Calibri"/>
              </a:rPr>
              <a:t>AN?	</a:t>
            </a:r>
            <a:r>
              <a:rPr sz="1800" b="1" spc="-5" dirty="0">
                <a:solidFill>
                  <a:srgbClr val="FFAA14"/>
                </a:solidFill>
                <a:latin typeface="Calibri"/>
                <a:cs typeface="Calibri"/>
              </a:rPr>
              <a:t>WARUM</a:t>
            </a:r>
            <a:r>
              <a:rPr sz="1800" b="1" spc="-25" dirty="0">
                <a:solidFill>
                  <a:srgbClr val="FFAA14"/>
                </a:solidFill>
                <a:latin typeface="Calibri"/>
                <a:cs typeface="Calibri"/>
              </a:rPr>
              <a:t> </a:t>
            </a:r>
            <a:r>
              <a:rPr sz="1800" b="1" dirty="0">
                <a:solidFill>
                  <a:srgbClr val="FFAA14"/>
                </a:solidFill>
                <a:latin typeface="Calibri"/>
                <a:cs typeface="Calibri"/>
              </a:rPr>
              <a:t>IST</a:t>
            </a:r>
            <a:r>
              <a:rPr sz="1800" b="1" spc="-25" dirty="0">
                <a:solidFill>
                  <a:srgbClr val="FFAA14"/>
                </a:solidFill>
                <a:latin typeface="Calibri"/>
                <a:cs typeface="Calibri"/>
              </a:rPr>
              <a:t> </a:t>
            </a:r>
            <a:r>
              <a:rPr sz="1800" b="1" spc="-5" dirty="0">
                <a:solidFill>
                  <a:srgbClr val="FFAA14"/>
                </a:solidFill>
                <a:latin typeface="Calibri"/>
                <a:cs typeface="Calibri"/>
              </a:rPr>
              <a:t>ES</a:t>
            </a:r>
            <a:r>
              <a:rPr sz="1800" b="1" spc="-15" dirty="0">
                <a:solidFill>
                  <a:srgbClr val="FFAA14"/>
                </a:solidFill>
                <a:latin typeface="Calibri"/>
                <a:cs typeface="Calibri"/>
              </a:rPr>
              <a:t> WICHTIG?</a:t>
            </a:r>
            <a:endParaRPr sz="1800" dirty="0">
              <a:latin typeface="Calibri"/>
              <a:cs typeface="Calibri"/>
            </a:endParaRPr>
          </a:p>
        </p:txBody>
      </p:sp>
      <p:sp>
        <p:nvSpPr>
          <p:cNvPr id="8" name="object 8"/>
          <p:cNvSpPr txBox="1"/>
          <p:nvPr/>
        </p:nvSpPr>
        <p:spPr>
          <a:xfrm>
            <a:off x="1226311" y="1729485"/>
            <a:ext cx="2952750" cy="751488"/>
          </a:xfrm>
          <a:prstGeom prst="rect">
            <a:avLst/>
          </a:prstGeom>
        </p:spPr>
        <p:txBody>
          <a:bodyPr vert="horz" wrap="square" lIns="0" tIns="12700" rIns="0" bIns="0" rtlCol="0">
            <a:spAutoFit/>
          </a:bodyPr>
          <a:lstStyle/>
          <a:p>
            <a:pPr marL="111125" marR="5080" indent="-99060">
              <a:lnSpc>
                <a:spcPct val="100000"/>
              </a:lnSpc>
              <a:spcBef>
                <a:spcPts val="100"/>
              </a:spcBef>
            </a:pPr>
            <a:r>
              <a:rPr lang="de-AT" sz="1200" b="1" spc="-5" dirty="0">
                <a:latin typeface="Calibri"/>
                <a:cs typeface="Calibri"/>
              </a:rPr>
              <a:t>   Privilegien</a:t>
            </a:r>
            <a:r>
              <a:rPr sz="1200" b="1" spc="-5" dirty="0">
                <a:latin typeface="Calibri"/>
                <a:cs typeface="Calibri"/>
              </a:rPr>
              <a:t> </a:t>
            </a:r>
            <a:r>
              <a:rPr lang="de-AT" sz="1200" b="1" spc="-5" dirty="0">
                <a:latin typeface="Calibri"/>
                <a:cs typeface="Calibri"/>
              </a:rPr>
              <a:t>verfestigen sich</a:t>
            </a:r>
            <a:r>
              <a:rPr sz="1200" b="1" spc="-5" dirty="0">
                <a:latin typeface="Calibri"/>
                <a:cs typeface="Calibri"/>
              </a:rPr>
              <a:t>, wenn </a:t>
            </a:r>
            <a:r>
              <a:rPr sz="1200" b="1" dirty="0" err="1">
                <a:latin typeface="Calibri"/>
                <a:cs typeface="Calibri"/>
              </a:rPr>
              <a:t>sie</a:t>
            </a:r>
            <a:r>
              <a:rPr sz="1200" b="1" dirty="0">
                <a:latin typeface="Calibri"/>
                <a:cs typeface="Calibri"/>
              </a:rPr>
              <a:t> </a:t>
            </a:r>
            <a:r>
              <a:rPr sz="1200" b="1" spc="-5" dirty="0" err="1">
                <a:latin typeface="Calibri"/>
                <a:cs typeface="Calibri"/>
              </a:rPr>
              <a:t>nicht</a:t>
            </a:r>
            <a:r>
              <a:rPr lang="de-AT" sz="1200" b="1" spc="-5" dirty="0">
                <a:latin typeface="Calibri"/>
                <a:cs typeface="Calibri"/>
              </a:rPr>
              <a:t> hinterfragt</a:t>
            </a:r>
            <a:r>
              <a:rPr sz="1200" b="1" dirty="0">
                <a:latin typeface="Calibri"/>
                <a:cs typeface="Calibri"/>
              </a:rPr>
              <a:t> </a:t>
            </a:r>
            <a:r>
              <a:rPr sz="1200" b="1" spc="-5" dirty="0">
                <a:latin typeface="Calibri"/>
                <a:cs typeface="Calibri"/>
              </a:rPr>
              <a:t>werden.</a:t>
            </a:r>
            <a:r>
              <a:rPr sz="1200" b="1" dirty="0">
                <a:latin typeface="Calibri"/>
                <a:cs typeface="Calibri"/>
              </a:rPr>
              <a:t> </a:t>
            </a:r>
            <a:r>
              <a:rPr sz="1200" spc="-5" dirty="0">
                <a:latin typeface="Calibri"/>
                <a:cs typeface="Calibri"/>
              </a:rPr>
              <a:t>Indem</a:t>
            </a:r>
            <a:r>
              <a:rPr sz="1200" spc="5" dirty="0">
                <a:latin typeface="Calibri"/>
                <a:cs typeface="Calibri"/>
              </a:rPr>
              <a:t> </a:t>
            </a:r>
            <a:r>
              <a:rPr sz="1200" dirty="0">
                <a:latin typeface="Calibri"/>
                <a:cs typeface="Calibri"/>
              </a:rPr>
              <a:t>wir</a:t>
            </a:r>
            <a:r>
              <a:rPr sz="1200" spc="5" dirty="0">
                <a:latin typeface="Calibri"/>
                <a:cs typeface="Calibri"/>
              </a:rPr>
              <a:t> </a:t>
            </a:r>
            <a:r>
              <a:rPr sz="1200" spc="-5" dirty="0">
                <a:latin typeface="Calibri"/>
                <a:cs typeface="Calibri"/>
              </a:rPr>
              <a:t>Privilegien</a:t>
            </a:r>
            <a:r>
              <a:rPr sz="1200" spc="5" dirty="0">
                <a:latin typeface="Calibri"/>
                <a:cs typeface="Calibri"/>
              </a:rPr>
              <a:t> </a:t>
            </a:r>
            <a:r>
              <a:rPr sz="1200" dirty="0">
                <a:latin typeface="Calibri"/>
                <a:cs typeface="Calibri"/>
              </a:rPr>
              <a:t>in </a:t>
            </a:r>
            <a:r>
              <a:rPr sz="1200" spc="-254" dirty="0">
                <a:latin typeface="Calibri"/>
                <a:cs typeface="Calibri"/>
              </a:rPr>
              <a:t> </a:t>
            </a:r>
            <a:r>
              <a:rPr sz="1200" spc="-5" dirty="0">
                <a:latin typeface="Calibri"/>
                <a:cs typeface="Calibri"/>
              </a:rPr>
              <a:t>den</a:t>
            </a:r>
            <a:r>
              <a:rPr sz="1200" spc="-10" dirty="0">
                <a:latin typeface="Calibri"/>
                <a:cs typeface="Calibri"/>
              </a:rPr>
              <a:t> </a:t>
            </a:r>
            <a:r>
              <a:rPr sz="1200" spc="-5" dirty="0">
                <a:latin typeface="Calibri"/>
                <a:cs typeface="Calibri"/>
              </a:rPr>
              <a:t>Medien anerkennen, </a:t>
            </a:r>
            <a:r>
              <a:rPr sz="1200" dirty="0" err="1">
                <a:latin typeface="Calibri"/>
                <a:cs typeface="Calibri"/>
              </a:rPr>
              <a:t>können</a:t>
            </a:r>
            <a:r>
              <a:rPr sz="1200" dirty="0">
                <a:latin typeface="Calibri"/>
                <a:cs typeface="Calibri"/>
              </a:rPr>
              <a:t> </a:t>
            </a:r>
            <a:r>
              <a:rPr sz="1200" dirty="0" err="1">
                <a:latin typeface="Calibri"/>
                <a:cs typeface="Calibri"/>
              </a:rPr>
              <a:t>wir</a:t>
            </a:r>
            <a:r>
              <a:rPr lang="de-AT" sz="1200" dirty="0">
                <a:latin typeface="Calibri"/>
                <a:cs typeface="Calibri"/>
              </a:rPr>
              <a:t> sie </a:t>
            </a:r>
            <a:r>
              <a:rPr sz="1200" spc="-5" dirty="0" err="1">
                <a:latin typeface="Calibri"/>
                <a:cs typeface="Calibri"/>
              </a:rPr>
              <a:t>offen</a:t>
            </a:r>
            <a:r>
              <a:rPr sz="1200" spc="-25" dirty="0">
                <a:latin typeface="Calibri"/>
                <a:cs typeface="Calibri"/>
              </a:rPr>
              <a:t> </a:t>
            </a:r>
            <a:r>
              <a:rPr sz="1200" spc="-5" dirty="0">
                <a:latin typeface="Calibri"/>
                <a:cs typeface="Calibri"/>
              </a:rPr>
              <a:t>diskutieren</a:t>
            </a:r>
            <a:r>
              <a:rPr sz="1200" spc="-20" dirty="0">
                <a:latin typeface="Calibri"/>
                <a:cs typeface="Calibri"/>
              </a:rPr>
              <a:t> </a:t>
            </a:r>
            <a:r>
              <a:rPr sz="1200" spc="-5" dirty="0">
                <a:latin typeface="Calibri"/>
                <a:cs typeface="Calibri"/>
              </a:rPr>
              <a:t>und</a:t>
            </a:r>
            <a:r>
              <a:rPr sz="1200" spc="-20" dirty="0">
                <a:latin typeface="Calibri"/>
                <a:cs typeface="Calibri"/>
              </a:rPr>
              <a:t> </a:t>
            </a:r>
            <a:r>
              <a:rPr lang="de-AT" sz="1200" dirty="0">
                <a:latin typeface="Calibri"/>
                <a:cs typeface="Calibri"/>
              </a:rPr>
              <a:t>hinterfragen</a:t>
            </a:r>
            <a:r>
              <a:rPr sz="1200" dirty="0">
                <a:latin typeface="Calibri"/>
                <a:cs typeface="Calibri"/>
              </a:rPr>
              <a:t>.</a:t>
            </a:r>
          </a:p>
        </p:txBody>
      </p:sp>
      <p:sp>
        <p:nvSpPr>
          <p:cNvPr id="9" name="object 9"/>
          <p:cNvSpPr txBox="1"/>
          <p:nvPr/>
        </p:nvSpPr>
        <p:spPr>
          <a:xfrm>
            <a:off x="901700" y="2642616"/>
            <a:ext cx="2640965" cy="394335"/>
          </a:xfrm>
          <a:prstGeom prst="rect">
            <a:avLst/>
          </a:prstGeom>
        </p:spPr>
        <p:txBody>
          <a:bodyPr vert="horz" wrap="square" lIns="0" tIns="9525" rIns="0" bIns="0" rtlCol="0">
            <a:spAutoFit/>
          </a:bodyPr>
          <a:lstStyle/>
          <a:p>
            <a:pPr marL="393700" marR="5080" indent="-381000">
              <a:lnSpc>
                <a:spcPct val="101699"/>
              </a:lnSpc>
              <a:spcBef>
                <a:spcPts val="75"/>
              </a:spcBef>
              <a:buFont typeface="Wingdings"/>
              <a:buChar char=""/>
              <a:tabLst>
                <a:tab pos="392430" algn="l"/>
                <a:tab pos="393065" algn="l"/>
              </a:tabLst>
            </a:pPr>
            <a:r>
              <a:rPr sz="1200" spc="-5" dirty="0" err="1">
                <a:latin typeface="Calibri"/>
                <a:cs typeface="Calibri"/>
              </a:rPr>
              <a:t>Versuchen</a:t>
            </a:r>
            <a:r>
              <a:rPr sz="1200" spc="-5" dirty="0">
                <a:latin typeface="Calibri"/>
                <a:cs typeface="Calibri"/>
              </a:rPr>
              <a:t> Sie</a:t>
            </a:r>
            <a:r>
              <a:rPr lang="de-AT" sz="1200" spc="-5" dirty="0">
                <a:latin typeface="Calibri"/>
                <a:cs typeface="Calibri"/>
              </a:rPr>
              <a:t> sie</a:t>
            </a:r>
            <a:r>
              <a:rPr sz="1200" dirty="0">
                <a:latin typeface="Calibri"/>
                <a:cs typeface="Calibri"/>
              </a:rPr>
              <a:t> in </a:t>
            </a:r>
            <a:r>
              <a:rPr sz="1200" spc="-5" dirty="0">
                <a:latin typeface="Calibri"/>
                <a:cs typeface="Calibri"/>
              </a:rPr>
              <a:t>den </a:t>
            </a:r>
            <a:r>
              <a:rPr lang="de-DE" sz="1200" spc="-15" dirty="0">
                <a:latin typeface="Calibri"/>
                <a:cs typeface="Calibri"/>
              </a:rPr>
              <a:t>Medien</a:t>
            </a:r>
            <a:r>
              <a:rPr sz="1200" spc="-15" dirty="0">
                <a:latin typeface="Calibri"/>
                <a:cs typeface="Calibri"/>
              </a:rPr>
              <a:t> </a:t>
            </a:r>
            <a:r>
              <a:rPr sz="1200" dirty="0" err="1">
                <a:latin typeface="Calibri"/>
                <a:cs typeface="Calibri"/>
              </a:rPr>
              <a:t>zu</a:t>
            </a:r>
            <a:r>
              <a:rPr sz="1200" dirty="0">
                <a:latin typeface="Calibri"/>
                <a:cs typeface="Calibri"/>
              </a:rPr>
              <a:t> </a:t>
            </a:r>
            <a:r>
              <a:rPr sz="1200" spc="-260" dirty="0">
                <a:latin typeface="Calibri"/>
                <a:cs typeface="Calibri"/>
              </a:rPr>
              <a:t> </a:t>
            </a:r>
            <a:r>
              <a:rPr lang="de-AT" sz="1200" spc="-5" dirty="0">
                <a:latin typeface="Calibri"/>
                <a:cs typeface="Calibri"/>
              </a:rPr>
              <a:t>erkennen</a:t>
            </a:r>
            <a:r>
              <a:rPr sz="1200" spc="-5" dirty="0">
                <a:latin typeface="Calibri"/>
                <a:cs typeface="Calibri"/>
              </a:rPr>
              <a:t>.</a:t>
            </a:r>
            <a:endParaRPr sz="1200" dirty="0">
              <a:latin typeface="Calibri"/>
              <a:cs typeface="Calibri"/>
            </a:endParaRPr>
          </a:p>
        </p:txBody>
      </p:sp>
      <p:sp>
        <p:nvSpPr>
          <p:cNvPr id="10" name="object 10"/>
          <p:cNvSpPr txBox="1"/>
          <p:nvPr/>
        </p:nvSpPr>
        <p:spPr>
          <a:xfrm>
            <a:off x="915669" y="3092444"/>
            <a:ext cx="3175635" cy="382156"/>
          </a:xfrm>
          <a:prstGeom prst="rect">
            <a:avLst/>
          </a:prstGeom>
        </p:spPr>
        <p:txBody>
          <a:bodyPr vert="horz" wrap="square" lIns="0" tIns="12700" rIns="0" bIns="0" rtlCol="0">
            <a:spAutoFit/>
          </a:bodyPr>
          <a:lstStyle/>
          <a:p>
            <a:pPr marL="392430" indent="-380365">
              <a:lnSpc>
                <a:spcPct val="100000"/>
              </a:lnSpc>
              <a:spcBef>
                <a:spcPts val="100"/>
              </a:spcBef>
              <a:buFont typeface="Wingdings"/>
              <a:buChar char=""/>
              <a:tabLst>
                <a:tab pos="392430" algn="l"/>
                <a:tab pos="393065" algn="l"/>
              </a:tabLst>
            </a:pPr>
            <a:r>
              <a:rPr sz="1200" dirty="0">
                <a:latin typeface="Calibri"/>
                <a:cs typeface="Calibri"/>
              </a:rPr>
              <a:t>Weisen</a:t>
            </a:r>
            <a:r>
              <a:rPr sz="1200" spc="-5" dirty="0">
                <a:latin typeface="Calibri"/>
                <a:cs typeface="Calibri"/>
              </a:rPr>
              <a:t> Sie</a:t>
            </a:r>
            <a:r>
              <a:rPr sz="1200" spc="-10" dirty="0">
                <a:latin typeface="Calibri"/>
                <a:cs typeface="Calibri"/>
              </a:rPr>
              <a:t> </a:t>
            </a:r>
            <a:r>
              <a:rPr sz="1200" spc="-5" dirty="0">
                <a:latin typeface="Calibri"/>
                <a:cs typeface="Calibri"/>
              </a:rPr>
              <a:t>darauf</a:t>
            </a:r>
            <a:r>
              <a:rPr sz="1200" spc="-10" dirty="0">
                <a:latin typeface="Calibri"/>
                <a:cs typeface="Calibri"/>
              </a:rPr>
              <a:t> </a:t>
            </a:r>
            <a:r>
              <a:rPr sz="1200" spc="-5" dirty="0">
                <a:latin typeface="Calibri"/>
                <a:cs typeface="Calibri"/>
              </a:rPr>
              <a:t>hin</a:t>
            </a:r>
            <a:r>
              <a:rPr sz="1200" spc="-10" dirty="0">
                <a:latin typeface="Calibri"/>
                <a:cs typeface="Calibri"/>
              </a:rPr>
              <a:t> </a:t>
            </a:r>
            <a:r>
              <a:rPr sz="1200" spc="-5" dirty="0">
                <a:latin typeface="Calibri"/>
                <a:cs typeface="Calibri"/>
              </a:rPr>
              <a:t>und diskutieren Sie</a:t>
            </a:r>
            <a:r>
              <a:rPr sz="1200" spc="5" dirty="0">
                <a:latin typeface="Calibri"/>
                <a:cs typeface="Calibri"/>
              </a:rPr>
              <a:t> </a:t>
            </a:r>
            <a:r>
              <a:rPr lang="de-AT" sz="1200" spc="-20" dirty="0">
                <a:latin typeface="Calibri"/>
                <a:cs typeface="Calibri"/>
              </a:rPr>
              <a:t>darüber</a:t>
            </a:r>
            <a:r>
              <a:rPr sz="1200" spc="-20" dirty="0">
                <a:latin typeface="Calibri"/>
                <a:cs typeface="Calibri"/>
              </a:rPr>
              <a:t>.</a:t>
            </a:r>
            <a:endParaRPr sz="1200" dirty="0">
              <a:latin typeface="Calibri"/>
              <a:cs typeface="Calibri"/>
            </a:endParaRPr>
          </a:p>
        </p:txBody>
      </p:sp>
      <p:sp>
        <p:nvSpPr>
          <p:cNvPr id="11" name="object 11"/>
          <p:cNvSpPr txBox="1"/>
          <p:nvPr/>
        </p:nvSpPr>
        <p:spPr>
          <a:xfrm>
            <a:off x="901700" y="3560826"/>
            <a:ext cx="3074670" cy="390525"/>
          </a:xfrm>
          <a:prstGeom prst="rect">
            <a:avLst/>
          </a:prstGeom>
        </p:spPr>
        <p:txBody>
          <a:bodyPr vert="horz" wrap="square" lIns="0" tIns="12700" rIns="0" bIns="0" rtlCol="0">
            <a:spAutoFit/>
          </a:bodyPr>
          <a:lstStyle/>
          <a:p>
            <a:pPr marL="393700" marR="5080" indent="-381000">
              <a:lnSpc>
                <a:spcPct val="100000"/>
              </a:lnSpc>
              <a:spcBef>
                <a:spcPts val="100"/>
              </a:spcBef>
              <a:buFont typeface="Wingdings"/>
              <a:buChar char=""/>
              <a:tabLst>
                <a:tab pos="392430" algn="l"/>
                <a:tab pos="393065" algn="l"/>
              </a:tabLst>
            </a:pPr>
            <a:r>
              <a:rPr sz="1200" spc="-5" dirty="0">
                <a:latin typeface="Calibri"/>
                <a:cs typeface="Calibri"/>
              </a:rPr>
              <a:t>Werden Sie </a:t>
            </a:r>
            <a:r>
              <a:rPr sz="1200" dirty="0">
                <a:latin typeface="Calibri"/>
                <a:cs typeface="Calibri"/>
              </a:rPr>
              <a:t>aktiv! </a:t>
            </a:r>
            <a:r>
              <a:rPr sz="1200" spc="-5" dirty="0">
                <a:latin typeface="Calibri"/>
                <a:cs typeface="Calibri"/>
              </a:rPr>
              <a:t>Schreiben Sie einen </a:t>
            </a:r>
            <a:r>
              <a:rPr sz="1200" dirty="0">
                <a:latin typeface="Calibri"/>
                <a:cs typeface="Calibri"/>
              </a:rPr>
              <a:t>Brief </a:t>
            </a:r>
            <a:r>
              <a:rPr sz="1200" spc="-260" dirty="0">
                <a:latin typeface="Calibri"/>
                <a:cs typeface="Calibri"/>
              </a:rPr>
              <a:t> </a:t>
            </a:r>
            <a:r>
              <a:rPr sz="1200" dirty="0">
                <a:latin typeface="Calibri"/>
                <a:cs typeface="Calibri"/>
              </a:rPr>
              <a:t>an</a:t>
            </a:r>
            <a:r>
              <a:rPr sz="1200" spc="-5" dirty="0">
                <a:latin typeface="Calibri"/>
                <a:cs typeface="Calibri"/>
              </a:rPr>
              <a:t> die Nachrichtenagentur,</a:t>
            </a:r>
            <a:r>
              <a:rPr sz="1200" spc="5" dirty="0">
                <a:latin typeface="Calibri"/>
                <a:cs typeface="Calibri"/>
              </a:rPr>
              <a:t> </a:t>
            </a:r>
            <a:r>
              <a:rPr sz="1200" spc="-15" dirty="0">
                <a:latin typeface="Calibri"/>
                <a:cs typeface="Calibri"/>
              </a:rPr>
              <a:t>kritisieren</a:t>
            </a:r>
            <a:r>
              <a:rPr sz="1200" spc="-30" dirty="0">
                <a:latin typeface="Calibri"/>
                <a:cs typeface="Calibri"/>
              </a:rPr>
              <a:t> </a:t>
            </a:r>
            <a:r>
              <a:rPr sz="1200" spc="-10" dirty="0">
                <a:latin typeface="Calibri"/>
                <a:cs typeface="Calibri"/>
              </a:rPr>
              <a:t>Sie!</a:t>
            </a:r>
            <a:endParaRPr sz="1200" dirty="0">
              <a:latin typeface="Calibri"/>
              <a:cs typeface="Calibri"/>
            </a:endParaRPr>
          </a:p>
        </p:txBody>
      </p:sp>
      <p:sp>
        <p:nvSpPr>
          <p:cNvPr id="12" name="object 12"/>
          <p:cNvSpPr txBox="1"/>
          <p:nvPr/>
        </p:nvSpPr>
        <p:spPr>
          <a:xfrm>
            <a:off x="901700" y="4109720"/>
            <a:ext cx="3203575" cy="390525"/>
          </a:xfrm>
          <a:prstGeom prst="rect">
            <a:avLst/>
          </a:prstGeom>
        </p:spPr>
        <p:txBody>
          <a:bodyPr vert="horz" wrap="square" lIns="0" tIns="12700" rIns="0" bIns="0" rtlCol="0">
            <a:spAutoFit/>
          </a:bodyPr>
          <a:lstStyle/>
          <a:p>
            <a:pPr marL="393700" marR="5080" indent="-381000">
              <a:lnSpc>
                <a:spcPct val="100000"/>
              </a:lnSpc>
              <a:spcBef>
                <a:spcPts val="100"/>
              </a:spcBef>
              <a:buFont typeface="Wingdings"/>
              <a:buChar char=""/>
              <a:tabLst>
                <a:tab pos="392430" algn="l"/>
                <a:tab pos="393065" algn="l"/>
              </a:tabLst>
            </a:pPr>
            <a:r>
              <a:rPr sz="1200" spc="-5" dirty="0">
                <a:latin typeface="Calibri"/>
                <a:cs typeface="Calibri"/>
              </a:rPr>
              <a:t>Erkennen Sie</a:t>
            </a:r>
            <a:r>
              <a:rPr sz="1200" dirty="0">
                <a:latin typeface="Calibri"/>
                <a:cs typeface="Calibri"/>
              </a:rPr>
              <a:t> </a:t>
            </a:r>
            <a:r>
              <a:rPr sz="1200" spc="-5" dirty="0">
                <a:latin typeface="Calibri"/>
                <a:cs typeface="Calibri"/>
              </a:rPr>
              <a:t>Ihr</a:t>
            </a:r>
            <a:r>
              <a:rPr sz="1200" dirty="0">
                <a:latin typeface="Calibri"/>
                <a:cs typeface="Calibri"/>
              </a:rPr>
              <a:t> </a:t>
            </a:r>
            <a:r>
              <a:rPr sz="1200" spc="-5" dirty="0">
                <a:latin typeface="Calibri"/>
                <a:cs typeface="Calibri"/>
              </a:rPr>
              <a:t>eigenes Privileg</a:t>
            </a:r>
            <a:r>
              <a:rPr sz="1200" dirty="0">
                <a:latin typeface="Calibri"/>
                <a:cs typeface="Calibri"/>
              </a:rPr>
              <a:t> an</a:t>
            </a:r>
            <a:r>
              <a:rPr sz="1200" spc="-10" dirty="0">
                <a:latin typeface="Calibri"/>
                <a:cs typeface="Calibri"/>
              </a:rPr>
              <a:t> </a:t>
            </a:r>
            <a:r>
              <a:rPr sz="1200" spc="-5" dirty="0">
                <a:latin typeface="Calibri"/>
                <a:cs typeface="Calibri"/>
              </a:rPr>
              <a:t>und </a:t>
            </a:r>
            <a:r>
              <a:rPr sz="1200" dirty="0">
                <a:latin typeface="Calibri"/>
                <a:cs typeface="Calibri"/>
              </a:rPr>
              <a:t> </a:t>
            </a:r>
            <a:r>
              <a:rPr sz="1200" spc="-5" dirty="0">
                <a:latin typeface="Calibri"/>
                <a:cs typeface="Calibri"/>
              </a:rPr>
              <a:t>nutzen Sie</a:t>
            </a:r>
            <a:r>
              <a:rPr sz="1200" spc="5" dirty="0">
                <a:latin typeface="Calibri"/>
                <a:cs typeface="Calibri"/>
              </a:rPr>
              <a:t> </a:t>
            </a:r>
            <a:r>
              <a:rPr sz="1200" spc="-5" dirty="0">
                <a:latin typeface="Calibri"/>
                <a:cs typeface="Calibri"/>
              </a:rPr>
              <a:t>die Gelegenheit,</a:t>
            </a:r>
            <a:r>
              <a:rPr sz="1200" spc="5" dirty="0">
                <a:latin typeface="Calibri"/>
                <a:cs typeface="Calibri"/>
              </a:rPr>
              <a:t> </a:t>
            </a:r>
            <a:r>
              <a:rPr sz="1200" dirty="0">
                <a:latin typeface="Calibri"/>
                <a:cs typeface="Calibri"/>
              </a:rPr>
              <a:t>es</a:t>
            </a:r>
            <a:r>
              <a:rPr sz="1200" spc="-5" dirty="0">
                <a:latin typeface="Calibri"/>
                <a:cs typeface="Calibri"/>
              </a:rPr>
              <a:t> anzusprechen.</a:t>
            </a:r>
            <a:endParaRPr sz="1200">
              <a:latin typeface="Calibri"/>
              <a:cs typeface="Calibri"/>
            </a:endParaRPr>
          </a:p>
        </p:txBody>
      </p:sp>
      <p:sp>
        <p:nvSpPr>
          <p:cNvPr id="13" name="object 13"/>
          <p:cNvSpPr txBox="1"/>
          <p:nvPr/>
        </p:nvSpPr>
        <p:spPr>
          <a:xfrm>
            <a:off x="5076190" y="1774444"/>
            <a:ext cx="3796665" cy="2412071"/>
          </a:xfrm>
          <a:prstGeom prst="rect">
            <a:avLst/>
          </a:prstGeom>
        </p:spPr>
        <p:txBody>
          <a:bodyPr vert="horz" wrap="square" lIns="0" tIns="12700" rIns="0" bIns="0" rtlCol="0">
            <a:spAutoFit/>
          </a:bodyPr>
          <a:lstStyle/>
          <a:p>
            <a:pPr marL="241300" indent="-228600">
              <a:lnSpc>
                <a:spcPct val="100000"/>
              </a:lnSpc>
              <a:spcBef>
                <a:spcPts val="100"/>
              </a:spcBef>
              <a:buFont typeface="Wingdings"/>
              <a:buChar char=""/>
              <a:tabLst>
                <a:tab pos="241300" algn="l"/>
              </a:tabLst>
            </a:pPr>
            <a:r>
              <a:rPr lang="de-AT" sz="1200" spc="-5" dirty="0">
                <a:latin typeface="Calibri"/>
                <a:cs typeface="Calibri"/>
              </a:rPr>
              <a:t>E</a:t>
            </a:r>
            <a:r>
              <a:rPr sz="1200" spc="-5" dirty="0" err="1">
                <a:latin typeface="Calibri"/>
                <a:cs typeface="Calibri"/>
              </a:rPr>
              <a:t>rmutigt</a:t>
            </a:r>
            <a:r>
              <a:rPr sz="1200" spc="-5" dirty="0">
                <a:latin typeface="Calibri"/>
                <a:cs typeface="Calibri"/>
              </a:rPr>
              <a:t> </a:t>
            </a:r>
            <a:r>
              <a:rPr sz="1200" dirty="0">
                <a:latin typeface="Calibri"/>
                <a:cs typeface="Calibri"/>
              </a:rPr>
              <a:t>zum</a:t>
            </a:r>
            <a:r>
              <a:rPr sz="1200" spc="-5" dirty="0">
                <a:latin typeface="Calibri"/>
                <a:cs typeface="Calibri"/>
              </a:rPr>
              <a:t> interkulturellen</a:t>
            </a:r>
            <a:r>
              <a:rPr sz="1200" spc="5" dirty="0">
                <a:latin typeface="Calibri"/>
                <a:cs typeface="Calibri"/>
              </a:rPr>
              <a:t> </a:t>
            </a:r>
            <a:r>
              <a:rPr sz="1200" spc="-15" dirty="0">
                <a:latin typeface="Calibri"/>
                <a:cs typeface="Calibri"/>
              </a:rPr>
              <a:t>Dialog</a:t>
            </a:r>
            <a:endParaRPr sz="1200" dirty="0">
              <a:latin typeface="Calibri"/>
              <a:cs typeface="Calibri"/>
            </a:endParaRPr>
          </a:p>
          <a:p>
            <a:pPr>
              <a:lnSpc>
                <a:spcPct val="100000"/>
              </a:lnSpc>
              <a:spcBef>
                <a:spcPts val="35"/>
              </a:spcBef>
              <a:buFont typeface="Wingdings"/>
              <a:buChar char=""/>
            </a:pPr>
            <a:endParaRPr sz="1150" dirty="0">
              <a:latin typeface="Calibri"/>
              <a:cs typeface="Calibri"/>
            </a:endParaRPr>
          </a:p>
          <a:p>
            <a:pPr marL="241300" indent="-228600">
              <a:lnSpc>
                <a:spcPct val="100000"/>
              </a:lnSpc>
              <a:buFont typeface="Wingdings"/>
              <a:buChar char=""/>
              <a:tabLst>
                <a:tab pos="241300" algn="l"/>
              </a:tabLst>
            </a:pPr>
            <a:r>
              <a:rPr sz="1200" spc="-5" dirty="0" err="1">
                <a:latin typeface="Calibri"/>
                <a:cs typeface="Calibri"/>
              </a:rPr>
              <a:t>Erhöht</a:t>
            </a:r>
            <a:r>
              <a:rPr sz="1200" spc="-20" dirty="0">
                <a:latin typeface="Calibri"/>
                <a:cs typeface="Calibri"/>
              </a:rPr>
              <a:t> </a:t>
            </a:r>
            <a:r>
              <a:rPr sz="1200" spc="-5" dirty="0">
                <a:latin typeface="Calibri"/>
                <a:cs typeface="Calibri"/>
              </a:rPr>
              <a:t>das</a:t>
            </a:r>
            <a:r>
              <a:rPr sz="1200" spc="-10" dirty="0">
                <a:latin typeface="Calibri"/>
                <a:cs typeface="Calibri"/>
              </a:rPr>
              <a:t> </a:t>
            </a:r>
            <a:r>
              <a:rPr sz="1200" spc="-15" dirty="0">
                <a:latin typeface="Calibri"/>
                <a:cs typeface="Calibri"/>
              </a:rPr>
              <a:t>Bewusstsein</a:t>
            </a:r>
            <a:endParaRPr sz="1200" dirty="0">
              <a:latin typeface="Calibri"/>
              <a:cs typeface="Calibri"/>
            </a:endParaRPr>
          </a:p>
          <a:p>
            <a:pPr>
              <a:lnSpc>
                <a:spcPct val="100000"/>
              </a:lnSpc>
              <a:spcBef>
                <a:spcPts val="50"/>
              </a:spcBef>
              <a:buFont typeface="Wingdings"/>
              <a:buChar char=""/>
            </a:pPr>
            <a:endParaRPr sz="1150" dirty="0">
              <a:latin typeface="Calibri"/>
              <a:cs typeface="Calibri"/>
            </a:endParaRPr>
          </a:p>
          <a:p>
            <a:pPr marL="241300" marR="769620" indent="-228600">
              <a:lnSpc>
                <a:spcPct val="101299"/>
              </a:lnSpc>
              <a:buFont typeface="Wingdings"/>
              <a:buChar char=""/>
              <a:tabLst>
                <a:tab pos="241300" algn="l"/>
              </a:tabLst>
            </a:pPr>
            <a:r>
              <a:rPr sz="1200" spc="-5" dirty="0">
                <a:latin typeface="Calibri"/>
                <a:cs typeface="Calibri"/>
              </a:rPr>
              <a:t>Setzt</a:t>
            </a:r>
            <a:r>
              <a:rPr sz="1200" dirty="0">
                <a:latin typeface="Calibri"/>
                <a:cs typeface="Calibri"/>
              </a:rPr>
              <a:t> </a:t>
            </a:r>
            <a:r>
              <a:rPr sz="1200" spc="-5" dirty="0">
                <a:latin typeface="Calibri"/>
                <a:cs typeface="Calibri"/>
              </a:rPr>
              <a:t>sich</a:t>
            </a:r>
            <a:r>
              <a:rPr sz="1200" dirty="0">
                <a:latin typeface="Calibri"/>
                <a:cs typeface="Calibri"/>
              </a:rPr>
              <a:t> </a:t>
            </a:r>
            <a:r>
              <a:rPr sz="1200" spc="-5" dirty="0">
                <a:latin typeface="Calibri"/>
                <a:cs typeface="Calibri"/>
              </a:rPr>
              <a:t>mit</a:t>
            </a:r>
            <a:r>
              <a:rPr sz="1200" spc="5" dirty="0">
                <a:latin typeface="Calibri"/>
                <a:cs typeface="Calibri"/>
              </a:rPr>
              <a:t> </a:t>
            </a:r>
            <a:r>
              <a:rPr sz="1200" spc="-5" dirty="0">
                <a:latin typeface="Calibri"/>
                <a:cs typeface="Calibri"/>
              </a:rPr>
              <a:t>Privilegien, Ungleichheiten</a:t>
            </a:r>
            <a:r>
              <a:rPr sz="1200" spc="5" dirty="0">
                <a:latin typeface="Calibri"/>
                <a:cs typeface="Calibri"/>
              </a:rPr>
              <a:t> </a:t>
            </a:r>
            <a:r>
              <a:rPr sz="1200" spc="-25" dirty="0">
                <a:latin typeface="Calibri"/>
                <a:cs typeface="Calibri"/>
              </a:rPr>
              <a:t>und </a:t>
            </a:r>
            <a:r>
              <a:rPr sz="1200" spc="-254" dirty="0">
                <a:latin typeface="Calibri"/>
                <a:cs typeface="Calibri"/>
              </a:rPr>
              <a:t> </a:t>
            </a:r>
            <a:r>
              <a:rPr sz="1200" spc="-15" dirty="0" err="1">
                <a:latin typeface="Calibri"/>
                <a:cs typeface="Calibri"/>
              </a:rPr>
              <a:t>Diskriminierung</a:t>
            </a:r>
            <a:r>
              <a:rPr lang="de-AT" sz="1200" spc="-15" dirty="0">
                <a:latin typeface="Calibri"/>
                <a:cs typeface="Calibri"/>
              </a:rPr>
              <a:t> auseinander</a:t>
            </a:r>
            <a:endParaRPr sz="1200" dirty="0">
              <a:latin typeface="Calibri"/>
              <a:cs typeface="Calibri"/>
            </a:endParaRPr>
          </a:p>
          <a:p>
            <a:pPr>
              <a:lnSpc>
                <a:spcPct val="100000"/>
              </a:lnSpc>
              <a:spcBef>
                <a:spcPts val="55"/>
              </a:spcBef>
              <a:buFont typeface="Wingdings"/>
              <a:buChar char=""/>
            </a:pPr>
            <a:endParaRPr sz="1100" dirty="0">
              <a:latin typeface="Calibri"/>
              <a:cs typeface="Calibri"/>
            </a:endParaRPr>
          </a:p>
          <a:p>
            <a:pPr marL="241300" marR="1606550" indent="-228600">
              <a:lnSpc>
                <a:spcPct val="100000"/>
              </a:lnSpc>
              <a:buFont typeface="Wingdings"/>
              <a:buChar char=""/>
              <a:tabLst>
                <a:tab pos="241300" algn="l"/>
              </a:tabLst>
            </a:pPr>
            <a:r>
              <a:rPr sz="1200" spc="-5" dirty="0">
                <a:latin typeface="Calibri"/>
                <a:cs typeface="Calibri"/>
              </a:rPr>
              <a:t>Hinterfragt gesellschaftliche </a:t>
            </a:r>
            <a:r>
              <a:rPr sz="1200" dirty="0">
                <a:latin typeface="Calibri"/>
                <a:cs typeface="Calibri"/>
              </a:rPr>
              <a:t> </a:t>
            </a:r>
            <a:r>
              <a:rPr sz="1200" spc="-5" dirty="0">
                <a:latin typeface="Calibri"/>
                <a:cs typeface="Calibri"/>
              </a:rPr>
              <a:t>Grenzen, die Medienprivilegien </a:t>
            </a:r>
            <a:r>
              <a:rPr sz="1200" spc="-260" dirty="0">
                <a:latin typeface="Calibri"/>
                <a:cs typeface="Calibri"/>
              </a:rPr>
              <a:t> </a:t>
            </a:r>
            <a:r>
              <a:rPr sz="1200" dirty="0">
                <a:latin typeface="Calibri"/>
                <a:cs typeface="Calibri"/>
              </a:rPr>
              <a:t>verstärken</a:t>
            </a:r>
          </a:p>
          <a:p>
            <a:pPr>
              <a:lnSpc>
                <a:spcPct val="100000"/>
              </a:lnSpc>
              <a:buFont typeface="Wingdings"/>
              <a:buChar char=""/>
            </a:pPr>
            <a:endParaRPr sz="1200" dirty="0">
              <a:latin typeface="Calibri"/>
              <a:cs typeface="Calibri"/>
            </a:endParaRPr>
          </a:p>
          <a:p>
            <a:pPr marL="241300" indent="-228600">
              <a:lnSpc>
                <a:spcPct val="100000"/>
              </a:lnSpc>
              <a:buFont typeface="Wingdings"/>
              <a:buChar char=""/>
              <a:tabLst>
                <a:tab pos="241300" algn="l"/>
              </a:tabLst>
            </a:pPr>
            <a:r>
              <a:rPr sz="1200" spc="-5" dirty="0" err="1">
                <a:latin typeface="Calibri"/>
                <a:cs typeface="Calibri"/>
              </a:rPr>
              <a:t>Hinterfragt</a:t>
            </a:r>
            <a:r>
              <a:rPr sz="1200" dirty="0">
                <a:latin typeface="Calibri"/>
                <a:cs typeface="Calibri"/>
              </a:rPr>
              <a:t> </a:t>
            </a:r>
            <a:r>
              <a:rPr sz="1200" spc="-5" dirty="0" err="1">
                <a:latin typeface="Calibri"/>
                <a:cs typeface="Calibri"/>
              </a:rPr>
              <a:t>Behauptungen</a:t>
            </a:r>
            <a:r>
              <a:rPr lang="de-AT" sz="1200" spc="-5" dirty="0">
                <a:latin typeface="Calibri"/>
                <a:cs typeface="Calibri"/>
              </a:rPr>
              <a:t> </a:t>
            </a:r>
            <a:r>
              <a:rPr lang="de-DE" sz="1200" spc="-5" dirty="0">
                <a:latin typeface="Calibri"/>
                <a:cs typeface="Calibri"/>
              </a:rPr>
              <a:t>über Ethnien-, </a:t>
            </a:r>
          </a:p>
          <a:p>
            <a:pPr marL="12700">
              <a:lnSpc>
                <a:spcPct val="100000"/>
              </a:lnSpc>
              <a:tabLst>
                <a:tab pos="241300" algn="l"/>
              </a:tabLst>
            </a:pPr>
            <a:r>
              <a:rPr lang="de-DE" sz="1200" spc="-5" dirty="0">
                <a:latin typeface="Calibri"/>
                <a:cs typeface="Calibri"/>
              </a:rPr>
              <a:t>	Geschlechts- und Klassenunterschiede</a:t>
            </a:r>
            <a:endParaRPr sz="1200" dirty="0">
              <a:latin typeface="Calibri"/>
              <a:cs typeface="Calibri"/>
            </a:endParaRPr>
          </a:p>
        </p:txBody>
      </p:sp>
      <p:grpSp>
        <p:nvGrpSpPr>
          <p:cNvPr id="15" name="object 15"/>
          <p:cNvGrpSpPr/>
          <p:nvPr/>
        </p:nvGrpSpPr>
        <p:grpSpPr>
          <a:xfrm>
            <a:off x="182879" y="88900"/>
            <a:ext cx="8822055" cy="853440"/>
            <a:chOff x="182879" y="88900"/>
            <a:chExt cx="8822055" cy="853440"/>
          </a:xfrm>
        </p:grpSpPr>
        <p:pic>
          <p:nvPicPr>
            <p:cNvPr id="16" name="object 16"/>
            <p:cNvPicPr/>
            <p:nvPr/>
          </p:nvPicPr>
          <p:blipFill>
            <a:blip r:embed="rId4" cstate="print"/>
            <a:stretch>
              <a:fillRect/>
            </a:stretch>
          </p:blipFill>
          <p:spPr>
            <a:xfrm>
              <a:off x="182879" y="112141"/>
              <a:ext cx="1708658" cy="470535"/>
            </a:xfrm>
            <a:prstGeom prst="rect">
              <a:avLst/>
            </a:prstGeom>
          </p:spPr>
        </p:pic>
        <p:sp>
          <p:nvSpPr>
            <p:cNvPr id="17" name="object 1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18" name="object 18"/>
            <p:cNvPicPr/>
            <p:nvPr/>
          </p:nvPicPr>
          <p:blipFill>
            <a:blip r:embed="rId5" cstate="print"/>
            <a:stretch>
              <a:fillRect/>
            </a:stretch>
          </p:blipFill>
          <p:spPr>
            <a:xfrm>
              <a:off x="8195945" y="212089"/>
              <a:ext cx="765175" cy="608329"/>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3293745" y="821054"/>
              <a:ext cx="5346700" cy="4091939"/>
            </a:xfrm>
            <a:custGeom>
              <a:avLst/>
              <a:gdLst/>
              <a:ahLst/>
              <a:cxnLst/>
              <a:rect l="l" t="t" r="r" b="b"/>
              <a:pathLst>
                <a:path w="5346700" h="3840479">
                  <a:moveTo>
                    <a:pt x="5346700" y="0"/>
                  </a:moveTo>
                  <a:lnTo>
                    <a:pt x="0" y="0"/>
                  </a:lnTo>
                  <a:lnTo>
                    <a:pt x="0" y="3840479"/>
                  </a:lnTo>
                  <a:lnTo>
                    <a:pt x="5346700" y="3840479"/>
                  </a:lnTo>
                  <a:lnTo>
                    <a:pt x="5346700" y="0"/>
                  </a:lnTo>
                  <a:close/>
                </a:path>
              </a:pathLst>
            </a:custGeom>
            <a:solidFill>
              <a:srgbClr val="FFFADF"/>
            </a:solidFill>
          </p:spPr>
          <p:txBody>
            <a:bodyPr wrap="square" lIns="0" tIns="0" rIns="0" bIns="0" rtlCol="0"/>
            <a:lstStyle/>
            <a:p>
              <a:endParaRPr dirty="0"/>
            </a:p>
          </p:txBody>
        </p:sp>
        <p:sp>
          <p:nvSpPr>
            <p:cNvPr id="5" name="object 5"/>
            <p:cNvSpPr/>
            <p:nvPr/>
          </p:nvSpPr>
          <p:spPr>
            <a:xfrm>
              <a:off x="3293745" y="821054"/>
              <a:ext cx="5346700" cy="4091939"/>
            </a:xfrm>
            <a:custGeom>
              <a:avLst/>
              <a:gdLst/>
              <a:ahLst/>
              <a:cxnLst/>
              <a:rect l="l" t="t" r="r" b="b"/>
              <a:pathLst>
                <a:path w="5346700" h="3840479">
                  <a:moveTo>
                    <a:pt x="0" y="3840479"/>
                  </a:moveTo>
                  <a:lnTo>
                    <a:pt x="5346700" y="3840479"/>
                  </a:lnTo>
                  <a:lnTo>
                    <a:pt x="5346700" y="0"/>
                  </a:lnTo>
                  <a:lnTo>
                    <a:pt x="0" y="0"/>
                  </a:lnTo>
                  <a:lnTo>
                    <a:pt x="0" y="3840479"/>
                  </a:lnTo>
                  <a:close/>
                </a:path>
              </a:pathLst>
            </a:custGeom>
            <a:ln w="25399">
              <a:solidFill>
                <a:srgbClr val="001B60"/>
              </a:solidFill>
            </a:ln>
          </p:spPr>
          <p:txBody>
            <a:bodyPr wrap="square" lIns="0" tIns="0" rIns="0" bIns="0" rtlCol="0"/>
            <a:lstStyle/>
            <a:p>
              <a:endParaRPr/>
            </a:p>
          </p:txBody>
        </p:sp>
      </p:grpSp>
      <p:sp>
        <p:nvSpPr>
          <p:cNvPr id="6" name="object 6"/>
          <p:cNvSpPr txBox="1">
            <a:spLocks noGrp="1"/>
          </p:cNvSpPr>
          <p:nvPr>
            <p:ph type="title"/>
          </p:nvPr>
        </p:nvSpPr>
        <p:spPr>
          <a:xfrm>
            <a:off x="2686557" y="522223"/>
            <a:ext cx="415417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PRIVILEGIEN</a:t>
            </a:r>
            <a:r>
              <a:rPr sz="1800" spc="-20" dirty="0">
                <a:solidFill>
                  <a:srgbClr val="FFAA14"/>
                </a:solidFill>
              </a:rPr>
              <a:t> </a:t>
            </a:r>
            <a:r>
              <a:rPr sz="1800" dirty="0">
                <a:solidFill>
                  <a:srgbClr val="FFAA14"/>
                </a:solidFill>
              </a:rPr>
              <a:t>UND</a:t>
            </a:r>
            <a:r>
              <a:rPr sz="1800" spc="-10" dirty="0">
                <a:solidFill>
                  <a:srgbClr val="FFAA14"/>
                </a:solidFill>
              </a:rPr>
              <a:t> </a:t>
            </a:r>
            <a:r>
              <a:rPr sz="1800" spc="-5" dirty="0">
                <a:solidFill>
                  <a:srgbClr val="FFAA14"/>
                </a:solidFill>
              </a:rPr>
              <a:t>VIELFALT</a:t>
            </a:r>
            <a:r>
              <a:rPr sz="1800" spc="-20" dirty="0">
                <a:solidFill>
                  <a:srgbClr val="FFAA14"/>
                </a:solidFill>
              </a:rPr>
              <a:t> </a:t>
            </a:r>
            <a:r>
              <a:rPr sz="1800" dirty="0">
                <a:solidFill>
                  <a:srgbClr val="FFAA14"/>
                </a:solidFill>
              </a:rPr>
              <a:t>IN </a:t>
            </a:r>
            <a:r>
              <a:rPr sz="1800" spc="-5" dirty="0">
                <a:solidFill>
                  <a:srgbClr val="FFAA14"/>
                </a:solidFill>
              </a:rPr>
              <a:t>DEN </a:t>
            </a:r>
            <a:r>
              <a:rPr sz="1800" spc="-20" dirty="0">
                <a:solidFill>
                  <a:srgbClr val="FFAA14"/>
                </a:solidFill>
              </a:rPr>
              <a:t>MEDIEN</a:t>
            </a:r>
            <a:endParaRPr sz="1800"/>
          </a:p>
        </p:txBody>
      </p:sp>
      <p:sp>
        <p:nvSpPr>
          <p:cNvPr id="7" name="object 7"/>
          <p:cNvSpPr txBox="1"/>
          <p:nvPr/>
        </p:nvSpPr>
        <p:spPr>
          <a:xfrm>
            <a:off x="3375661" y="886728"/>
            <a:ext cx="5264784" cy="4141518"/>
          </a:xfrm>
          <a:prstGeom prst="rect">
            <a:avLst/>
          </a:prstGeom>
        </p:spPr>
        <p:txBody>
          <a:bodyPr vert="horz" wrap="square" lIns="0" tIns="12065" rIns="0" bIns="0" rtlCol="0">
            <a:spAutoFit/>
          </a:bodyPr>
          <a:lstStyle/>
          <a:p>
            <a:pPr marL="13335">
              <a:lnSpc>
                <a:spcPts val="1670"/>
              </a:lnSpc>
              <a:spcBef>
                <a:spcPts val="95"/>
              </a:spcBef>
            </a:pPr>
            <a:r>
              <a:rPr sz="1400" spc="-5" dirty="0">
                <a:solidFill>
                  <a:srgbClr val="DB7712"/>
                </a:solidFill>
                <a:latin typeface="Calibri"/>
                <a:cs typeface="Calibri"/>
              </a:rPr>
              <a:t>Warum</a:t>
            </a:r>
            <a:r>
              <a:rPr sz="1400" spc="5" dirty="0">
                <a:solidFill>
                  <a:srgbClr val="DB7712"/>
                </a:solidFill>
                <a:latin typeface="Calibri"/>
                <a:cs typeface="Calibri"/>
              </a:rPr>
              <a:t> </a:t>
            </a:r>
            <a:r>
              <a:rPr sz="1400" spc="-5" dirty="0">
                <a:solidFill>
                  <a:srgbClr val="DB7712"/>
                </a:solidFill>
                <a:latin typeface="Calibri"/>
                <a:cs typeface="Calibri"/>
              </a:rPr>
              <a:t>ist</a:t>
            </a:r>
            <a:r>
              <a:rPr sz="1400" spc="5" dirty="0">
                <a:solidFill>
                  <a:srgbClr val="DB7712"/>
                </a:solidFill>
                <a:latin typeface="Calibri"/>
                <a:cs typeface="Calibri"/>
              </a:rPr>
              <a:t> </a:t>
            </a:r>
            <a:r>
              <a:rPr sz="1400" spc="-10" dirty="0">
                <a:solidFill>
                  <a:srgbClr val="DB7712"/>
                </a:solidFill>
                <a:latin typeface="Calibri"/>
                <a:cs typeface="Calibri"/>
              </a:rPr>
              <a:t>Vielfalt</a:t>
            </a:r>
            <a:r>
              <a:rPr sz="1400" dirty="0">
                <a:solidFill>
                  <a:srgbClr val="DB7712"/>
                </a:solidFill>
                <a:latin typeface="Calibri"/>
                <a:cs typeface="Calibri"/>
              </a:rPr>
              <a:t> </a:t>
            </a:r>
            <a:r>
              <a:rPr sz="1400" spc="-5" dirty="0">
                <a:solidFill>
                  <a:srgbClr val="DB7712"/>
                </a:solidFill>
                <a:latin typeface="Calibri"/>
                <a:cs typeface="Calibri"/>
              </a:rPr>
              <a:t>in</a:t>
            </a:r>
            <a:r>
              <a:rPr sz="1400" spc="15" dirty="0">
                <a:solidFill>
                  <a:srgbClr val="DB7712"/>
                </a:solidFill>
                <a:latin typeface="Calibri"/>
                <a:cs typeface="Calibri"/>
              </a:rPr>
              <a:t> </a:t>
            </a:r>
            <a:r>
              <a:rPr sz="1400" spc="-5" dirty="0">
                <a:solidFill>
                  <a:srgbClr val="DB7712"/>
                </a:solidFill>
                <a:latin typeface="Calibri"/>
                <a:cs typeface="Calibri"/>
              </a:rPr>
              <a:t>den</a:t>
            </a:r>
            <a:r>
              <a:rPr sz="1400" dirty="0">
                <a:solidFill>
                  <a:srgbClr val="DB7712"/>
                </a:solidFill>
                <a:latin typeface="Calibri"/>
                <a:cs typeface="Calibri"/>
              </a:rPr>
              <a:t> </a:t>
            </a:r>
            <a:r>
              <a:rPr sz="1400" spc="-5" dirty="0">
                <a:solidFill>
                  <a:srgbClr val="DB7712"/>
                </a:solidFill>
                <a:latin typeface="Calibri"/>
                <a:cs typeface="Calibri"/>
              </a:rPr>
              <a:t>Medien</a:t>
            </a:r>
            <a:r>
              <a:rPr sz="1400" spc="5" dirty="0">
                <a:solidFill>
                  <a:srgbClr val="DB7712"/>
                </a:solidFill>
                <a:latin typeface="Calibri"/>
                <a:cs typeface="Calibri"/>
              </a:rPr>
              <a:t> </a:t>
            </a:r>
            <a:r>
              <a:rPr sz="1400" spc="-5" dirty="0">
                <a:solidFill>
                  <a:srgbClr val="DB7712"/>
                </a:solidFill>
                <a:latin typeface="Calibri"/>
                <a:cs typeface="Calibri"/>
              </a:rPr>
              <a:t>wichtig?</a:t>
            </a:r>
            <a:endParaRPr sz="1400" dirty="0">
              <a:latin typeface="Calibri"/>
              <a:cs typeface="Calibri"/>
            </a:endParaRPr>
          </a:p>
          <a:p>
            <a:pPr marL="299720" marR="589915" indent="-287655">
              <a:lnSpc>
                <a:spcPts val="1670"/>
              </a:lnSpc>
              <a:spcBef>
                <a:spcPts val="55"/>
              </a:spcBef>
              <a:buFont typeface="Wingdings"/>
              <a:buChar char=""/>
              <a:tabLst>
                <a:tab pos="299720" algn="l"/>
                <a:tab pos="300355" algn="l"/>
              </a:tabLst>
            </a:pPr>
            <a:r>
              <a:rPr sz="1400" spc="-5" dirty="0">
                <a:latin typeface="Calibri"/>
                <a:cs typeface="Calibri"/>
              </a:rPr>
              <a:t>Vielfalt</a:t>
            </a:r>
            <a:r>
              <a:rPr sz="1400" spc="5" dirty="0">
                <a:latin typeface="Calibri"/>
                <a:cs typeface="Calibri"/>
              </a:rPr>
              <a:t> </a:t>
            </a:r>
            <a:r>
              <a:rPr sz="1400" spc="-5" dirty="0">
                <a:latin typeface="Calibri"/>
                <a:cs typeface="Calibri"/>
              </a:rPr>
              <a:t>ist</a:t>
            </a:r>
            <a:r>
              <a:rPr sz="1400" spc="5" dirty="0">
                <a:latin typeface="Calibri"/>
                <a:cs typeface="Calibri"/>
              </a:rPr>
              <a:t> </a:t>
            </a:r>
            <a:r>
              <a:rPr sz="1400" spc="-5" dirty="0">
                <a:latin typeface="Calibri"/>
                <a:cs typeface="Calibri"/>
              </a:rPr>
              <a:t>wichtig,</a:t>
            </a:r>
            <a:r>
              <a:rPr sz="1400" spc="10" dirty="0">
                <a:latin typeface="Calibri"/>
                <a:cs typeface="Calibri"/>
              </a:rPr>
              <a:t> </a:t>
            </a:r>
            <a:r>
              <a:rPr sz="1400" spc="-5" dirty="0">
                <a:latin typeface="Calibri"/>
                <a:cs typeface="Calibri"/>
              </a:rPr>
              <a:t>denn </a:t>
            </a:r>
            <a:r>
              <a:rPr sz="1400" dirty="0">
                <a:latin typeface="Calibri"/>
                <a:cs typeface="Calibri"/>
              </a:rPr>
              <a:t>sie</a:t>
            </a:r>
            <a:r>
              <a:rPr sz="1400" spc="5" dirty="0">
                <a:latin typeface="Calibri"/>
                <a:cs typeface="Calibri"/>
              </a:rPr>
              <a:t> </a:t>
            </a:r>
            <a:r>
              <a:rPr sz="1400" spc="-5" dirty="0">
                <a:latin typeface="Calibri"/>
                <a:cs typeface="Calibri"/>
              </a:rPr>
              <a:t>ist</a:t>
            </a:r>
            <a:r>
              <a:rPr sz="1400" dirty="0">
                <a:latin typeface="Calibri"/>
                <a:cs typeface="Calibri"/>
              </a:rPr>
              <a:t> </a:t>
            </a:r>
            <a:r>
              <a:rPr sz="1400" spc="-5" dirty="0" err="1">
                <a:latin typeface="Calibri"/>
                <a:cs typeface="Calibri"/>
              </a:rPr>
              <a:t>ein</a:t>
            </a:r>
            <a:r>
              <a:rPr sz="1400" dirty="0">
                <a:latin typeface="Calibri"/>
                <a:cs typeface="Calibri"/>
              </a:rPr>
              <a:t> </a:t>
            </a:r>
            <a:r>
              <a:rPr lang="de-AT" sz="1400" spc="-5" dirty="0">
                <a:latin typeface="Calibri"/>
                <a:cs typeface="Calibri"/>
              </a:rPr>
              <a:t>Zeichen</a:t>
            </a:r>
            <a:r>
              <a:rPr sz="1400" spc="5" dirty="0">
                <a:latin typeface="Calibri"/>
                <a:cs typeface="Calibri"/>
              </a:rPr>
              <a:t> </a:t>
            </a:r>
            <a:r>
              <a:rPr sz="1400" spc="-5" dirty="0">
                <a:latin typeface="Calibri"/>
                <a:cs typeface="Calibri"/>
              </a:rPr>
              <a:t>der </a:t>
            </a:r>
            <a:r>
              <a:rPr sz="1400" spc="-10" dirty="0">
                <a:latin typeface="Calibri"/>
                <a:cs typeface="Calibri"/>
              </a:rPr>
              <a:t>Inklusion. </a:t>
            </a:r>
            <a:r>
              <a:rPr sz="1400" spc="-5" dirty="0">
                <a:latin typeface="Calibri"/>
                <a:cs typeface="Calibri"/>
              </a:rPr>
              <a:t> Vielfalt</a:t>
            </a:r>
            <a:r>
              <a:rPr sz="1400" dirty="0">
                <a:latin typeface="Calibri"/>
                <a:cs typeface="Calibri"/>
              </a:rPr>
              <a:t> </a:t>
            </a:r>
            <a:r>
              <a:rPr sz="1400" spc="-5" dirty="0">
                <a:latin typeface="Calibri"/>
                <a:cs typeface="Calibri"/>
              </a:rPr>
              <a:t>fördert</a:t>
            </a:r>
            <a:r>
              <a:rPr sz="1400" spc="10" dirty="0">
                <a:latin typeface="Calibri"/>
                <a:cs typeface="Calibri"/>
              </a:rPr>
              <a:t> </a:t>
            </a:r>
            <a:r>
              <a:rPr sz="1400" spc="-5" dirty="0">
                <a:latin typeface="Calibri"/>
                <a:cs typeface="Calibri"/>
              </a:rPr>
              <a:t>multikulturelle</a:t>
            </a:r>
            <a:r>
              <a:rPr sz="1400" spc="5" dirty="0">
                <a:latin typeface="Calibri"/>
                <a:cs typeface="Calibri"/>
              </a:rPr>
              <a:t> </a:t>
            </a:r>
            <a:r>
              <a:rPr sz="1400" spc="-5" dirty="0">
                <a:latin typeface="Calibri"/>
                <a:cs typeface="Calibri"/>
              </a:rPr>
              <a:t>Gemeinschaften</a:t>
            </a:r>
            <a:r>
              <a:rPr sz="1400" spc="10" dirty="0">
                <a:latin typeface="Calibri"/>
                <a:cs typeface="Calibri"/>
              </a:rPr>
              <a:t> </a:t>
            </a:r>
            <a:r>
              <a:rPr sz="1400" spc="-5" dirty="0">
                <a:latin typeface="Calibri"/>
                <a:cs typeface="Calibri"/>
              </a:rPr>
              <a:t>und</a:t>
            </a:r>
            <a:r>
              <a:rPr sz="1400" dirty="0">
                <a:latin typeface="Calibri"/>
                <a:cs typeface="Calibri"/>
              </a:rPr>
              <a:t> </a:t>
            </a:r>
            <a:r>
              <a:rPr lang="de-AT" sz="1400" spc="-5" dirty="0">
                <a:latin typeface="Calibri"/>
                <a:cs typeface="Calibri"/>
              </a:rPr>
              <a:t>verhindert</a:t>
            </a:r>
            <a:r>
              <a:rPr lang="de-AT" sz="1400" dirty="0">
                <a:latin typeface="Calibri"/>
                <a:cs typeface="Calibri"/>
              </a:rPr>
              <a:t> </a:t>
            </a:r>
            <a:r>
              <a:rPr sz="1400" spc="-10" dirty="0">
                <a:latin typeface="Calibri"/>
                <a:cs typeface="Calibri"/>
              </a:rPr>
              <a:t>negative</a:t>
            </a:r>
            <a:r>
              <a:rPr sz="1400" spc="5" dirty="0">
                <a:latin typeface="Calibri"/>
                <a:cs typeface="Calibri"/>
              </a:rPr>
              <a:t> </a:t>
            </a:r>
            <a:r>
              <a:rPr sz="1400" spc="-5" dirty="0">
                <a:latin typeface="Calibri"/>
                <a:cs typeface="Calibri"/>
              </a:rPr>
              <a:t>Stereotypen</a:t>
            </a:r>
            <a:r>
              <a:rPr sz="1400" spc="10" dirty="0">
                <a:latin typeface="Calibri"/>
                <a:cs typeface="Calibri"/>
              </a:rPr>
              <a:t> </a:t>
            </a:r>
            <a:r>
              <a:rPr sz="1400" spc="-5" dirty="0">
                <a:latin typeface="Calibri"/>
                <a:cs typeface="Calibri"/>
              </a:rPr>
              <a:t>und</a:t>
            </a:r>
            <a:r>
              <a:rPr sz="1400" spc="15" dirty="0">
                <a:latin typeface="Calibri"/>
                <a:cs typeface="Calibri"/>
              </a:rPr>
              <a:t> </a:t>
            </a:r>
            <a:r>
              <a:rPr sz="1400" spc="-5" dirty="0">
                <a:latin typeface="Calibri"/>
                <a:cs typeface="Calibri"/>
              </a:rPr>
              <a:t>Vorurteile</a:t>
            </a:r>
            <a:r>
              <a:rPr sz="1400" spc="20" dirty="0">
                <a:latin typeface="Calibri"/>
                <a:cs typeface="Calibri"/>
              </a:rPr>
              <a:t> </a:t>
            </a:r>
            <a:r>
              <a:rPr sz="1400" spc="-5" dirty="0">
                <a:latin typeface="Calibri"/>
                <a:cs typeface="Calibri"/>
              </a:rPr>
              <a:t>über</a:t>
            </a:r>
            <a:r>
              <a:rPr sz="1400" spc="15" dirty="0">
                <a:latin typeface="Calibri"/>
                <a:cs typeface="Calibri"/>
              </a:rPr>
              <a:t> </a:t>
            </a:r>
            <a:r>
              <a:rPr sz="1400" spc="-5" dirty="0">
                <a:latin typeface="Calibri"/>
                <a:cs typeface="Calibri"/>
              </a:rPr>
              <a:t>gesellschaftliche </a:t>
            </a:r>
            <a:r>
              <a:rPr sz="1400" spc="-300" dirty="0">
                <a:latin typeface="Calibri"/>
                <a:cs typeface="Calibri"/>
              </a:rPr>
              <a:t> </a:t>
            </a:r>
            <a:r>
              <a:rPr sz="1400" spc="-5" dirty="0">
                <a:latin typeface="Calibri"/>
                <a:cs typeface="Calibri"/>
              </a:rPr>
              <a:t>Gruppen.</a:t>
            </a:r>
            <a:endParaRPr lang="de-AT" sz="1400" spc="-5" dirty="0">
              <a:latin typeface="Calibri"/>
              <a:cs typeface="Calibri"/>
            </a:endParaRPr>
          </a:p>
          <a:p>
            <a:pPr>
              <a:lnSpc>
                <a:spcPct val="100000"/>
              </a:lnSpc>
              <a:spcBef>
                <a:spcPts val="15"/>
              </a:spcBef>
            </a:pPr>
            <a:endParaRPr sz="900" dirty="0">
              <a:latin typeface="Calibri"/>
              <a:cs typeface="Calibri"/>
            </a:endParaRPr>
          </a:p>
          <a:p>
            <a:pPr marL="13335" algn="just">
              <a:lnSpc>
                <a:spcPts val="1670"/>
              </a:lnSpc>
            </a:pPr>
            <a:r>
              <a:rPr sz="1400" spc="-5" dirty="0">
                <a:solidFill>
                  <a:srgbClr val="DB7712"/>
                </a:solidFill>
                <a:latin typeface="Calibri"/>
                <a:cs typeface="Calibri"/>
              </a:rPr>
              <a:t>Warum</a:t>
            </a:r>
            <a:r>
              <a:rPr sz="1400" dirty="0">
                <a:solidFill>
                  <a:srgbClr val="DB7712"/>
                </a:solidFill>
                <a:latin typeface="Calibri"/>
                <a:cs typeface="Calibri"/>
              </a:rPr>
              <a:t> </a:t>
            </a:r>
            <a:r>
              <a:rPr sz="1400" spc="-5" dirty="0">
                <a:solidFill>
                  <a:srgbClr val="DB7712"/>
                </a:solidFill>
                <a:latin typeface="Calibri"/>
                <a:cs typeface="Calibri"/>
              </a:rPr>
              <a:t>sollten</a:t>
            </a:r>
            <a:r>
              <a:rPr sz="1400" dirty="0">
                <a:solidFill>
                  <a:srgbClr val="DB7712"/>
                </a:solidFill>
                <a:latin typeface="Calibri"/>
                <a:cs typeface="Calibri"/>
              </a:rPr>
              <a:t> </a:t>
            </a:r>
            <a:r>
              <a:rPr sz="1400" spc="-5" dirty="0">
                <a:solidFill>
                  <a:srgbClr val="DB7712"/>
                </a:solidFill>
                <a:latin typeface="Calibri"/>
                <a:cs typeface="Calibri"/>
              </a:rPr>
              <a:t>wir</a:t>
            </a:r>
            <a:r>
              <a:rPr sz="1400" spc="5" dirty="0">
                <a:solidFill>
                  <a:srgbClr val="DB7712"/>
                </a:solidFill>
                <a:latin typeface="Calibri"/>
                <a:cs typeface="Calibri"/>
              </a:rPr>
              <a:t> </a:t>
            </a:r>
            <a:r>
              <a:rPr sz="1400" spc="-5" dirty="0">
                <a:solidFill>
                  <a:srgbClr val="DB7712"/>
                </a:solidFill>
                <a:latin typeface="Calibri"/>
                <a:cs typeface="Calibri"/>
              </a:rPr>
              <a:t>uns</a:t>
            </a:r>
            <a:r>
              <a:rPr sz="1400" dirty="0">
                <a:solidFill>
                  <a:srgbClr val="DB7712"/>
                </a:solidFill>
                <a:latin typeface="Calibri"/>
                <a:cs typeface="Calibri"/>
              </a:rPr>
              <a:t> </a:t>
            </a:r>
            <a:r>
              <a:rPr sz="1400" spc="-5" dirty="0">
                <a:solidFill>
                  <a:srgbClr val="DB7712"/>
                </a:solidFill>
                <a:latin typeface="Calibri"/>
                <a:cs typeface="Calibri"/>
              </a:rPr>
              <a:t>für</a:t>
            </a:r>
            <a:r>
              <a:rPr sz="1400" spc="5" dirty="0">
                <a:solidFill>
                  <a:srgbClr val="DB7712"/>
                </a:solidFill>
                <a:latin typeface="Calibri"/>
                <a:cs typeface="Calibri"/>
              </a:rPr>
              <a:t> </a:t>
            </a:r>
            <a:r>
              <a:rPr sz="1400" spc="-5" dirty="0">
                <a:solidFill>
                  <a:srgbClr val="DB7712"/>
                </a:solidFill>
                <a:latin typeface="Calibri"/>
                <a:cs typeface="Calibri"/>
              </a:rPr>
              <a:t>die</a:t>
            </a:r>
            <a:r>
              <a:rPr sz="1400" spc="5" dirty="0">
                <a:solidFill>
                  <a:srgbClr val="DB7712"/>
                </a:solidFill>
                <a:latin typeface="Calibri"/>
                <a:cs typeface="Calibri"/>
              </a:rPr>
              <a:t> </a:t>
            </a:r>
            <a:r>
              <a:rPr sz="1400" spc="-5" dirty="0">
                <a:solidFill>
                  <a:srgbClr val="DB7712"/>
                </a:solidFill>
                <a:latin typeface="Calibri"/>
                <a:cs typeface="Calibri"/>
              </a:rPr>
              <a:t>Vielfalt</a:t>
            </a:r>
            <a:r>
              <a:rPr sz="1400" spc="10" dirty="0">
                <a:solidFill>
                  <a:srgbClr val="DB7712"/>
                </a:solidFill>
                <a:latin typeface="Calibri"/>
                <a:cs typeface="Calibri"/>
              </a:rPr>
              <a:t> </a:t>
            </a:r>
            <a:r>
              <a:rPr sz="1400" spc="-5" dirty="0">
                <a:solidFill>
                  <a:srgbClr val="DB7712"/>
                </a:solidFill>
                <a:latin typeface="Calibri"/>
                <a:cs typeface="Calibri"/>
              </a:rPr>
              <a:t>in</a:t>
            </a:r>
            <a:r>
              <a:rPr sz="1400" spc="5" dirty="0">
                <a:solidFill>
                  <a:srgbClr val="DB7712"/>
                </a:solidFill>
                <a:latin typeface="Calibri"/>
                <a:cs typeface="Calibri"/>
              </a:rPr>
              <a:t> </a:t>
            </a:r>
            <a:r>
              <a:rPr sz="1400" spc="-5" dirty="0">
                <a:solidFill>
                  <a:srgbClr val="DB7712"/>
                </a:solidFill>
                <a:latin typeface="Calibri"/>
                <a:cs typeface="Calibri"/>
              </a:rPr>
              <a:t>den</a:t>
            </a:r>
            <a:r>
              <a:rPr sz="1400" dirty="0">
                <a:solidFill>
                  <a:srgbClr val="DB7712"/>
                </a:solidFill>
                <a:latin typeface="Calibri"/>
                <a:cs typeface="Calibri"/>
              </a:rPr>
              <a:t> </a:t>
            </a:r>
            <a:r>
              <a:rPr sz="1400" spc="-5" dirty="0">
                <a:solidFill>
                  <a:srgbClr val="DB7712"/>
                </a:solidFill>
                <a:latin typeface="Calibri"/>
                <a:cs typeface="Calibri"/>
              </a:rPr>
              <a:t>Medien</a:t>
            </a:r>
            <a:r>
              <a:rPr sz="1400" spc="5" dirty="0">
                <a:solidFill>
                  <a:srgbClr val="DB7712"/>
                </a:solidFill>
                <a:latin typeface="Calibri"/>
                <a:cs typeface="Calibri"/>
              </a:rPr>
              <a:t> </a:t>
            </a:r>
            <a:r>
              <a:rPr sz="1400" spc="-5" dirty="0">
                <a:solidFill>
                  <a:srgbClr val="DB7712"/>
                </a:solidFill>
                <a:latin typeface="Calibri"/>
                <a:cs typeface="Calibri"/>
              </a:rPr>
              <a:t>einsetzen?</a:t>
            </a:r>
            <a:endParaRPr sz="1400" dirty="0">
              <a:latin typeface="Calibri"/>
              <a:cs typeface="Calibri"/>
            </a:endParaRPr>
          </a:p>
          <a:p>
            <a:pPr marL="299720" marR="630555" indent="-287655">
              <a:lnSpc>
                <a:spcPts val="1670"/>
              </a:lnSpc>
              <a:spcBef>
                <a:spcPts val="55"/>
              </a:spcBef>
              <a:buFont typeface="Wingdings"/>
              <a:buChar char=""/>
              <a:tabLst>
                <a:tab pos="339725" algn="l"/>
              </a:tabLst>
            </a:pPr>
            <a:r>
              <a:rPr dirty="0"/>
              <a:t>	</a:t>
            </a:r>
            <a:r>
              <a:rPr sz="1400" spc="-5" dirty="0">
                <a:latin typeface="Calibri"/>
                <a:cs typeface="Calibri"/>
              </a:rPr>
              <a:t>Da </a:t>
            </a:r>
            <a:r>
              <a:rPr sz="1400" spc="-10" dirty="0">
                <a:latin typeface="Calibri"/>
                <a:cs typeface="Calibri"/>
              </a:rPr>
              <a:t>die </a:t>
            </a:r>
            <a:r>
              <a:rPr sz="1400" spc="-5" dirty="0">
                <a:latin typeface="Calibri"/>
                <a:cs typeface="Calibri"/>
              </a:rPr>
              <a:t>Medien </a:t>
            </a:r>
            <a:r>
              <a:rPr sz="1400" dirty="0">
                <a:latin typeface="Calibri"/>
                <a:cs typeface="Calibri"/>
              </a:rPr>
              <a:t>eine </a:t>
            </a:r>
            <a:r>
              <a:rPr sz="1400" spc="-5" dirty="0">
                <a:latin typeface="Calibri"/>
                <a:cs typeface="Calibri"/>
              </a:rPr>
              <a:t>so mächtige </a:t>
            </a:r>
            <a:r>
              <a:rPr sz="1400" dirty="0">
                <a:latin typeface="Calibri"/>
                <a:cs typeface="Calibri"/>
              </a:rPr>
              <a:t>Rolle </a:t>
            </a:r>
            <a:r>
              <a:rPr sz="1400" spc="-5" dirty="0">
                <a:latin typeface="Calibri"/>
                <a:cs typeface="Calibri"/>
              </a:rPr>
              <a:t>bei der Gestaltung </a:t>
            </a:r>
            <a:r>
              <a:rPr sz="1400" dirty="0">
                <a:latin typeface="Calibri"/>
                <a:cs typeface="Calibri"/>
              </a:rPr>
              <a:t> </a:t>
            </a:r>
            <a:r>
              <a:rPr sz="1400" spc="-10" dirty="0">
                <a:latin typeface="Calibri"/>
                <a:cs typeface="Calibri"/>
              </a:rPr>
              <a:t>unseres </a:t>
            </a:r>
            <a:r>
              <a:rPr sz="1400" spc="-5" dirty="0">
                <a:latin typeface="Calibri"/>
                <a:cs typeface="Calibri"/>
              </a:rPr>
              <a:t>Selbstbildes und unserer gesellschaftlichen Normen </a:t>
            </a:r>
            <a:r>
              <a:rPr sz="1400" dirty="0">
                <a:latin typeface="Calibri"/>
                <a:cs typeface="Calibri"/>
              </a:rPr>
              <a:t> </a:t>
            </a:r>
            <a:r>
              <a:rPr sz="1400" spc="-5" dirty="0">
                <a:latin typeface="Calibri"/>
                <a:cs typeface="Calibri"/>
              </a:rPr>
              <a:t>spielen,</a:t>
            </a:r>
            <a:r>
              <a:rPr sz="1400" dirty="0">
                <a:latin typeface="Calibri"/>
                <a:cs typeface="Calibri"/>
              </a:rPr>
              <a:t> </a:t>
            </a:r>
            <a:r>
              <a:rPr sz="1400" spc="-5" dirty="0">
                <a:latin typeface="Calibri"/>
                <a:cs typeface="Calibri"/>
              </a:rPr>
              <a:t>ist</a:t>
            </a:r>
            <a:r>
              <a:rPr sz="1400" dirty="0">
                <a:latin typeface="Calibri"/>
                <a:cs typeface="Calibri"/>
              </a:rPr>
              <a:t> </a:t>
            </a:r>
            <a:r>
              <a:rPr sz="1400" spc="-5" dirty="0">
                <a:latin typeface="Calibri"/>
                <a:cs typeface="Calibri"/>
              </a:rPr>
              <a:t>Vielfalt</a:t>
            </a:r>
            <a:r>
              <a:rPr sz="1400" dirty="0">
                <a:latin typeface="Calibri"/>
                <a:cs typeface="Calibri"/>
              </a:rPr>
              <a:t> </a:t>
            </a:r>
            <a:r>
              <a:rPr sz="1400" spc="-5" dirty="0">
                <a:latin typeface="Calibri"/>
                <a:cs typeface="Calibri"/>
              </a:rPr>
              <a:t>wichtig,</a:t>
            </a:r>
            <a:r>
              <a:rPr sz="1400" dirty="0">
                <a:latin typeface="Calibri"/>
                <a:cs typeface="Calibri"/>
              </a:rPr>
              <a:t> </a:t>
            </a:r>
            <a:r>
              <a:rPr sz="1400" spc="-5" dirty="0">
                <a:latin typeface="Calibri"/>
                <a:cs typeface="Calibri"/>
              </a:rPr>
              <a:t>um</a:t>
            </a:r>
            <a:r>
              <a:rPr sz="1400" dirty="0">
                <a:latin typeface="Calibri"/>
                <a:cs typeface="Calibri"/>
              </a:rPr>
              <a:t> </a:t>
            </a:r>
            <a:r>
              <a:rPr sz="1400" spc="-5" dirty="0">
                <a:latin typeface="Calibri"/>
                <a:cs typeface="Calibri"/>
              </a:rPr>
              <a:t>Menschen</a:t>
            </a:r>
            <a:r>
              <a:rPr sz="1400" dirty="0">
                <a:latin typeface="Calibri"/>
                <a:cs typeface="Calibri"/>
              </a:rPr>
              <a:t> </a:t>
            </a:r>
            <a:r>
              <a:rPr sz="1400" spc="-5" dirty="0">
                <a:latin typeface="Calibri"/>
                <a:cs typeface="Calibri"/>
              </a:rPr>
              <a:t>aus</a:t>
            </a:r>
            <a:r>
              <a:rPr sz="1400" dirty="0">
                <a:latin typeface="Calibri"/>
                <a:cs typeface="Calibri"/>
              </a:rPr>
              <a:t> </a:t>
            </a:r>
            <a:r>
              <a:rPr sz="1400" spc="-5" dirty="0">
                <a:latin typeface="Calibri"/>
                <a:cs typeface="Calibri"/>
              </a:rPr>
              <a:t>allen </a:t>
            </a:r>
            <a:r>
              <a:rPr sz="1400" dirty="0">
                <a:latin typeface="Calibri"/>
                <a:cs typeface="Calibri"/>
              </a:rPr>
              <a:t> </a:t>
            </a:r>
            <a:r>
              <a:rPr sz="1400" spc="-5" dirty="0">
                <a:latin typeface="Calibri"/>
                <a:cs typeface="Calibri"/>
              </a:rPr>
              <a:t>Gemeinschaften</a:t>
            </a:r>
            <a:r>
              <a:rPr sz="1400" spc="-10" dirty="0">
                <a:latin typeface="Calibri"/>
                <a:cs typeface="Calibri"/>
              </a:rPr>
              <a:t> </a:t>
            </a:r>
            <a:r>
              <a:rPr sz="1400" spc="-5" dirty="0">
                <a:latin typeface="Calibri"/>
                <a:cs typeface="Calibri"/>
              </a:rPr>
              <a:t>zu</a:t>
            </a:r>
            <a:r>
              <a:rPr sz="1400" dirty="0">
                <a:latin typeface="Calibri"/>
                <a:cs typeface="Calibri"/>
              </a:rPr>
              <a:t> </a:t>
            </a:r>
            <a:r>
              <a:rPr sz="1400" spc="-5" dirty="0">
                <a:latin typeface="Calibri"/>
                <a:cs typeface="Calibri"/>
              </a:rPr>
              <a:t>repräsentieren.</a:t>
            </a:r>
            <a:endParaRPr sz="1400" dirty="0">
              <a:latin typeface="Calibri"/>
              <a:cs typeface="Calibri"/>
            </a:endParaRPr>
          </a:p>
          <a:p>
            <a:pPr>
              <a:lnSpc>
                <a:spcPct val="100000"/>
              </a:lnSpc>
              <a:spcBef>
                <a:spcPts val="25"/>
              </a:spcBef>
              <a:buFont typeface="Wingdings"/>
              <a:buChar char=""/>
            </a:pPr>
            <a:endParaRPr sz="900" dirty="0">
              <a:latin typeface="Calibri"/>
              <a:cs typeface="Calibri"/>
            </a:endParaRPr>
          </a:p>
          <a:p>
            <a:pPr marL="13335">
              <a:lnSpc>
                <a:spcPct val="100000"/>
              </a:lnSpc>
            </a:pPr>
            <a:r>
              <a:rPr sz="1400" spc="-5" dirty="0">
                <a:solidFill>
                  <a:srgbClr val="DB7712"/>
                </a:solidFill>
                <a:latin typeface="Calibri"/>
                <a:cs typeface="Calibri"/>
              </a:rPr>
              <a:t>Wie</a:t>
            </a:r>
            <a:r>
              <a:rPr sz="1400" dirty="0">
                <a:solidFill>
                  <a:srgbClr val="DB7712"/>
                </a:solidFill>
                <a:latin typeface="Calibri"/>
                <a:cs typeface="Calibri"/>
              </a:rPr>
              <a:t> kann </a:t>
            </a:r>
            <a:r>
              <a:rPr sz="1400" spc="-5" dirty="0">
                <a:solidFill>
                  <a:srgbClr val="DB7712"/>
                </a:solidFill>
                <a:latin typeface="Calibri"/>
                <a:cs typeface="Calibri"/>
              </a:rPr>
              <a:t>ich mich</a:t>
            </a:r>
            <a:r>
              <a:rPr sz="1400" dirty="0">
                <a:solidFill>
                  <a:srgbClr val="DB7712"/>
                </a:solidFill>
                <a:latin typeface="Calibri"/>
                <a:cs typeface="Calibri"/>
              </a:rPr>
              <a:t> </a:t>
            </a:r>
            <a:r>
              <a:rPr sz="1400" spc="-5" dirty="0">
                <a:solidFill>
                  <a:srgbClr val="DB7712"/>
                </a:solidFill>
                <a:latin typeface="Calibri"/>
                <a:cs typeface="Calibri"/>
              </a:rPr>
              <a:t>für</a:t>
            </a:r>
            <a:r>
              <a:rPr sz="1400" spc="5" dirty="0">
                <a:solidFill>
                  <a:srgbClr val="DB7712"/>
                </a:solidFill>
                <a:latin typeface="Calibri"/>
                <a:cs typeface="Calibri"/>
              </a:rPr>
              <a:t> </a:t>
            </a:r>
            <a:r>
              <a:rPr sz="1400" spc="-10" dirty="0">
                <a:solidFill>
                  <a:srgbClr val="DB7712"/>
                </a:solidFill>
                <a:latin typeface="Calibri"/>
                <a:cs typeface="Calibri"/>
              </a:rPr>
              <a:t>die</a:t>
            </a:r>
            <a:r>
              <a:rPr sz="1400" dirty="0">
                <a:solidFill>
                  <a:srgbClr val="DB7712"/>
                </a:solidFill>
                <a:latin typeface="Calibri"/>
                <a:cs typeface="Calibri"/>
              </a:rPr>
              <a:t> Vielfalt</a:t>
            </a:r>
            <a:r>
              <a:rPr sz="1400" spc="5" dirty="0">
                <a:solidFill>
                  <a:srgbClr val="DB7712"/>
                </a:solidFill>
                <a:latin typeface="Calibri"/>
                <a:cs typeface="Calibri"/>
              </a:rPr>
              <a:t> </a:t>
            </a:r>
            <a:r>
              <a:rPr sz="1400" spc="-5" dirty="0">
                <a:solidFill>
                  <a:srgbClr val="DB7712"/>
                </a:solidFill>
                <a:latin typeface="Calibri"/>
                <a:cs typeface="Calibri"/>
              </a:rPr>
              <a:t>in</a:t>
            </a:r>
            <a:r>
              <a:rPr sz="1400" spc="5" dirty="0">
                <a:solidFill>
                  <a:srgbClr val="DB7712"/>
                </a:solidFill>
                <a:latin typeface="Calibri"/>
                <a:cs typeface="Calibri"/>
              </a:rPr>
              <a:t> </a:t>
            </a:r>
            <a:r>
              <a:rPr sz="1400" spc="-5" dirty="0">
                <a:solidFill>
                  <a:srgbClr val="DB7712"/>
                </a:solidFill>
                <a:latin typeface="Calibri"/>
                <a:cs typeface="Calibri"/>
              </a:rPr>
              <a:t>den Medien</a:t>
            </a:r>
            <a:r>
              <a:rPr sz="1400" dirty="0">
                <a:solidFill>
                  <a:srgbClr val="DB7712"/>
                </a:solidFill>
                <a:latin typeface="Calibri"/>
                <a:cs typeface="Calibri"/>
              </a:rPr>
              <a:t> </a:t>
            </a:r>
            <a:r>
              <a:rPr sz="1400" spc="-5" dirty="0">
                <a:solidFill>
                  <a:srgbClr val="DB7712"/>
                </a:solidFill>
                <a:latin typeface="Calibri"/>
                <a:cs typeface="Calibri"/>
              </a:rPr>
              <a:t>einsetzen?</a:t>
            </a:r>
            <a:endParaRPr sz="1400" dirty="0">
              <a:latin typeface="Calibri"/>
              <a:cs typeface="Calibri"/>
            </a:endParaRPr>
          </a:p>
          <a:p>
            <a:pPr marL="356235" marR="120014" indent="-344170">
              <a:lnSpc>
                <a:spcPct val="100000"/>
              </a:lnSpc>
              <a:buFont typeface="Wingdings"/>
              <a:buChar char=""/>
              <a:tabLst>
                <a:tab pos="356235" algn="l"/>
                <a:tab pos="356870" algn="l"/>
              </a:tabLst>
            </a:pPr>
            <a:r>
              <a:rPr sz="1400" spc="-10" dirty="0">
                <a:latin typeface="Calibri"/>
                <a:cs typeface="Calibri"/>
              </a:rPr>
              <a:t>Zuhören</a:t>
            </a:r>
            <a:r>
              <a:rPr sz="1400" spc="5" dirty="0">
                <a:latin typeface="Calibri"/>
                <a:cs typeface="Calibri"/>
              </a:rPr>
              <a:t> </a:t>
            </a:r>
            <a:r>
              <a:rPr sz="1400" spc="-5" dirty="0">
                <a:latin typeface="Calibri"/>
                <a:cs typeface="Calibri"/>
              </a:rPr>
              <a:t>bei</a:t>
            </a:r>
            <a:r>
              <a:rPr sz="1400" spc="5" dirty="0">
                <a:latin typeface="Calibri"/>
                <a:cs typeface="Calibri"/>
              </a:rPr>
              <a:t> </a:t>
            </a:r>
            <a:r>
              <a:rPr sz="1400" spc="-5" dirty="0">
                <a:latin typeface="Calibri"/>
                <a:cs typeface="Calibri"/>
              </a:rPr>
              <a:t>verschiedenen</a:t>
            </a:r>
            <a:r>
              <a:rPr sz="1400" dirty="0">
                <a:latin typeface="Calibri"/>
                <a:cs typeface="Calibri"/>
              </a:rPr>
              <a:t> </a:t>
            </a:r>
            <a:r>
              <a:rPr sz="1400" spc="-5" dirty="0">
                <a:latin typeface="Calibri"/>
                <a:cs typeface="Calibri"/>
              </a:rPr>
              <a:t>Teams</a:t>
            </a:r>
            <a:r>
              <a:rPr sz="1400" spc="10" dirty="0">
                <a:latin typeface="Calibri"/>
                <a:cs typeface="Calibri"/>
              </a:rPr>
              <a:t> </a:t>
            </a:r>
            <a:r>
              <a:rPr sz="1400" spc="-5" dirty="0">
                <a:latin typeface="Calibri"/>
                <a:cs typeface="Calibri"/>
              </a:rPr>
              <a:t>von</a:t>
            </a:r>
            <a:r>
              <a:rPr sz="1400" spc="5" dirty="0">
                <a:latin typeface="Calibri"/>
                <a:cs typeface="Calibri"/>
              </a:rPr>
              <a:t> </a:t>
            </a:r>
            <a:r>
              <a:rPr sz="1400" spc="-5" dirty="0" err="1">
                <a:latin typeface="Calibri"/>
                <a:cs typeface="Calibri"/>
              </a:rPr>
              <a:t>Geschichtenerzähler</a:t>
            </a:r>
            <a:r>
              <a:rPr lang="de-AT" sz="1400" spc="-5" dirty="0">
                <a:latin typeface="Calibri"/>
                <a:cs typeface="Calibri"/>
              </a:rPr>
              <a:t>*innen</a:t>
            </a:r>
            <a:r>
              <a:rPr sz="1400" spc="10" dirty="0">
                <a:latin typeface="Calibri"/>
                <a:cs typeface="Calibri"/>
              </a:rPr>
              <a:t> </a:t>
            </a:r>
            <a:r>
              <a:rPr sz="1400" spc="-5" dirty="0">
                <a:latin typeface="Calibri"/>
                <a:cs typeface="Calibri"/>
              </a:rPr>
              <a:t>in</a:t>
            </a:r>
            <a:r>
              <a:rPr sz="1400" spc="5" dirty="0">
                <a:latin typeface="Calibri"/>
                <a:cs typeface="Calibri"/>
              </a:rPr>
              <a:t> </a:t>
            </a:r>
            <a:r>
              <a:rPr sz="1400" spc="-10" dirty="0">
                <a:latin typeface="Calibri"/>
                <a:cs typeface="Calibri"/>
              </a:rPr>
              <a:t>den </a:t>
            </a:r>
            <a:r>
              <a:rPr sz="1400" spc="-300" dirty="0">
                <a:latin typeface="Calibri"/>
                <a:cs typeface="Calibri"/>
              </a:rPr>
              <a:t> </a:t>
            </a:r>
            <a:r>
              <a:rPr sz="1400" spc="-10" dirty="0">
                <a:latin typeface="Calibri"/>
                <a:cs typeface="Calibri"/>
              </a:rPr>
              <a:t>Medien</a:t>
            </a:r>
            <a:endParaRPr sz="1400" dirty="0">
              <a:latin typeface="Calibri"/>
              <a:cs typeface="Calibri"/>
            </a:endParaRPr>
          </a:p>
          <a:p>
            <a:pPr marL="356235" marR="5080" indent="-344170">
              <a:lnSpc>
                <a:spcPct val="100000"/>
              </a:lnSpc>
              <a:buFont typeface="Wingdings"/>
              <a:buChar char=""/>
              <a:tabLst>
                <a:tab pos="356235" algn="l"/>
                <a:tab pos="356870" algn="l"/>
              </a:tabLst>
            </a:pPr>
            <a:r>
              <a:rPr sz="1400" spc="-5" dirty="0">
                <a:latin typeface="Calibri"/>
                <a:cs typeface="Calibri"/>
              </a:rPr>
              <a:t>Das</a:t>
            </a:r>
            <a:r>
              <a:rPr sz="1400" spc="-10" dirty="0">
                <a:latin typeface="Calibri"/>
                <a:cs typeface="Calibri"/>
              </a:rPr>
              <a:t> </a:t>
            </a:r>
            <a:r>
              <a:rPr sz="1400" spc="-5" dirty="0">
                <a:latin typeface="Calibri"/>
                <a:cs typeface="Calibri"/>
              </a:rPr>
              <a:t>Bewusstsein</a:t>
            </a:r>
            <a:r>
              <a:rPr sz="1400" dirty="0">
                <a:latin typeface="Calibri"/>
                <a:cs typeface="Calibri"/>
              </a:rPr>
              <a:t> </a:t>
            </a:r>
            <a:r>
              <a:rPr sz="1400" spc="-5" dirty="0">
                <a:latin typeface="Calibri"/>
                <a:cs typeface="Calibri"/>
              </a:rPr>
              <a:t>für</a:t>
            </a:r>
            <a:r>
              <a:rPr sz="1400" spc="5" dirty="0">
                <a:latin typeface="Calibri"/>
                <a:cs typeface="Calibri"/>
              </a:rPr>
              <a:t> </a:t>
            </a:r>
            <a:r>
              <a:rPr lang="de-AT" sz="1400" spc="-5" dirty="0">
                <a:latin typeface="Calibri"/>
                <a:cs typeface="Calibri"/>
              </a:rPr>
              <a:t>Schwachpunkte </a:t>
            </a:r>
            <a:r>
              <a:rPr sz="1400" spc="-5" dirty="0">
                <a:latin typeface="Calibri"/>
                <a:cs typeface="Calibri"/>
              </a:rPr>
              <a:t>in</a:t>
            </a:r>
            <a:r>
              <a:rPr sz="1400" dirty="0">
                <a:latin typeface="Calibri"/>
                <a:cs typeface="Calibri"/>
              </a:rPr>
              <a:t> </a:t>
            </a:r>
            <a:r>
              <a:rPr sz="1400" spc="-5" dirty="0">
                <a:latin typeface="Calibri"/>
                <a:cs typeface="Calibri"/>
              </a:rPr>
              <a:t>den</a:t>
            </a:r>
            <a:r>
              <a:rPr sz="1400" dirty="0">
                <a:latin typeface="Calibri"/>
                <a:cs typeface="Calibri"/>
              </a:rPr>
              <a:t> </a:t>
            </a:r>
            <a:r>
              <a:rPr sz="1400" spc="-5" dirty="0">
                <a:latin typeface="Calibri"/>
                <a:cs typeface="Calibri"/>
              </a:rPr>
              <a:t>Medien von Menschen </a:t>
            </a:r>
            <a:r>
              <a:rPr sz="1400" spc="-5" dirty="0" err="1">
                <a:latin typeface="Calibri"/>
                <a:cs typeface="Calibri"/>
              </a:rPr>
              <a:t>aus</a:t>
            </a:r>
            <a:r>
              <a:rPr sz="1400" spc="-5" dirty="0">
                <a:latin typeface="Calibri"/>
                <a:cs typeface="Calibri"/>
              </a:rPr>
              <a:t> </a:t>
            </a:r>
            <a:r>
              <a:rPr sz="1400" spc="-300" dirty="0">
                <a:latin typeface="Calibri"/>
                <a:cs typeface="Calibri"/>
              </a:rPr>
              <a:t> </a:t>
            </a:r>
            <a:r>
              <a:rPr sz="1400" spc="-15" dirty="0" err="1">
                <a:latin typeface="Calibri"/>
                <a:cs typeface="Calibri"/>
              </a:rPr>
              <a:t>verschiedenen</a:t>
            </a:r>
            <a:r>
              <a:rPr lang="de-AT" sz="1400" dirty="0">
                <a:latin typeface="Calibri"/>
                <a:cs typeface="Calibri"/>
              </a:rPr>
              <a:t> </a:t>
            </a:r>
            <a:r>
              <a:rPr sz="1400" spc="-15" dirty="0" err="1">
                <a:latin typeface="Calibri"/>
                <a:cs typeface="Calibri"/>
              </a:rPr>
              <a:t>Hintergründe</a:t>
            </a:r>
            <a:r>
              <a:rPr sz="1400" spc="-15" dirty="0">
                <a:latin typeface="Calibri"/>
                <a:cs typeface="Calibri"/>
              </a:rPr>
              <a:t>.</a:t>
            </a:r>
            <a:endParaRPr lang="de-AT" sz="1400" spc="-15" dirty="0">
              <a:latin typeface="Calibri"/>
              <a:cs typeface="Calibri"/>
            </a:endParaRPr>
          </a:p>
          <a:p>
            <a:pPr marL="356235" marR="5080" indent="-344170">
              <a:lnSpc>
                <a:spcPct val="100000"/>
              </a:lnSpc>
              <a:buFont typeface="Wingdings"/>
              <a:buChar char=""/>
              <a:tabLst>
                <a:tab pos="356235" algn="l"/>
                <a:tab pos="356870" algn="l"/>
              </a:tabLst>
            </a:pPr>
            <a:r>
              <a:rPr lang="de-DE" sz="1400" dirty="0">
                <a:latin typeface="Calibri"/>
                <a:cs typeface="Calibri"/>
              </a:rPr>
              <a:t>Fördern von Unterschieden durch das Erzählen von Geschichten, um alle Bevölkerungsgruppen besser zu repräsentieren. </a:t>
            </a:r>
            <a:endParaRPr sz="1400" dirty="0">
              <a:latin typeface="Calibri"/>
              <a:cs typeface="Calibri"/>
            </a:endParaRPr>
          </a:p>
        </p:txBody>
      </p:sp>
      <p:grpSp>
        <p:nvGrpSpPr>
          <p:cNvPr id="8" name="object 8"/>
          <p:cNvGrpSpPr/>
          <p:nvPr/>
        </p:nvGrpSpPr>
        <p:grpSpPr>
          <a:xfrm>
            <a:off x="182879" y="88900"/>
            <a:ext cx="8822055" cy="4517390"/>
            <a:chOff x="182879" y="88900"/>
            <a:chExt cx="8822055" cy="4517390"/>
          </a:xfrm>
        </p:grpSpPr>
        <p:pic>
          <p:nvPicPr>
            <p:cNvPr id="9" name="object 9"/>
            <p:cNvPicPr/>
            <p:nvPr/>
          </p:nvPicPr>
          <p:blipFill>
            <a:blip r:embed="rId3" cstate="print"/>
            <a:stretch>
              <a:fillRect/>
            </a:stretch>
          </p:blipFill>
          <p:spPr>
            <a:xfrm>
              <a:off x="182879" y="112153"/>
              <a:ext cx="1709674" cy="460870"/>
            </a:xfrm>
            <a:prstGeom prst="rect">
              <a:avLst/>
            </a:prstGeom>
          </p:spPr>
        </p:pic>
        <p:pic>
          <p:nvPicPr>
            <p:cNvPr id="10" name="object 10"/>
            <p:cNvPicPr/>
            <p:nvPr/>
          </p:nvPicPr>
          <p:blipFill>
            <a:blip r:embed="rId4" cstate="print"/>
            <a:stretch>
              <a:fillRect/>
            </a:stretch>
          </p:blipFill>
          <p:spPr>
            <a:xfrm>
              <a:off x="421639" y="2131110"/>
              <a:ext cx="2474595" cy="2474595"/>
            </a:xfrm>
            <a:prstGeom prst="rect">
              <a:avLst/>
            </a:prstGeom>
          </p:spPr>
        </p:pic>
        <p:sp>
          <p:nvSpPr>
            <p:cNvPr id="11" name="object 11"/>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3293745" y="1072514"/>
              <a:ext cx="5160645" cy="3321050"/>
            </a:xfrm>
            <a:custGeom>
              <a:avLst/>
              <a:gdLst/>
              <a:ahLst/>
              <a:cxnLst/>
              <a:rect l="l" t="t" r="r" b="b"/>
              <a:pathLst>
                <a:path w="5160645" h="3321050">
                  <a:moveTo>
                    <a:pt x="5160645" y="0"/>
                  </a:moveTo>
                  <a:lnTo>
                    <a:pt x="0" y="0"/>
                  </a:lnTo>
                  <a:lnTo>
                    <a:pt x="0" y="3321050"/>
                  </a:lnTo>
                  <a:lnTo>
                    <a:pt x="5160645" y="3321050"/>
                  </a:lnTo>
                  <a:lnTo>
                    <a:pt x="5160645" y="0"/>
                  </a:lnTo>
                  <a:close/>
                </a:path>
              </a:pathLst>
            </a:custGeom>
            <a:solidFill>
              <a:srgbClr val="FFFADF"/>
            </a:solidFill>
          </p:spPr>
          <p:txBody>
            <a:bodyPr wrap="square" lIns="0" tIns="0" rIns="0" bIns="0" rtlCol="0"/>
            <a:lstStyle/>
            <a:p>
              <a:endParaRPr/>
            </a:p>
          </p:txBody>
        </p:sp>
        <p:sp>
          <p:nvSpPr>
            <p:cNvPr id="5" name="object 5"/>
            <p:cNvSpPr/>
            <p:nvPr/>
          </p:nvSpPr>
          <p:spPr>
            <a:xfrm>
              <a:off x="3293745" y="1072514"/>
              <a:ext cx="5160645" cy="3321050"/>
            </a:xfrm>
            <a:custGeom>
              <a:avLst/>
              <a:gdLst/>
              <a:ahLst/>
              <a:cxnLst/>
              <a:rect l="l" t="t" r="r" b="b"/>
              <a:pathLst>
                <a:path w="5160645" h="3321050">
                  <a:moveTo>
                    <a:pt x="0" y="3321050"/>
                  </a:moveTo>
                  <a:lnTo>
                    <a:pt x="5160645" y="3321050"/>
                  </a:lnTo>
                  <a:lnTo>
                    <a:pt x="5160645" y="0"/>
                  </a:lnTo>
                  <a:lnTo>
                    <a:pt x="0" y="0"/>
                  </a:lnTo>
                  <a:lnTo>
                    <a:pt x="0" y="3321050"/>
                  </a:lnTo>
                  <a:close/>
                </a:path>
              </a:pathLst>
            </a:custGeom>
            <a:ln w="25400">
              <a:solidFill>
                <a:srgbClr val="001B60"/>
              </a:solidFill>
            </a:ln>
          </p:spPr>
          <p:txBody>
            <a:bodyPr wrap="square" lIns="0" tIns="0" rIns="0" bIns="0" rtlCol="0"/>
            <a:lstStyle/>
            <a:p>
              <a:endParaRPr/>
            </a:p>
          </p:txBody>
        </p:sp>
      </p:grpSp>
      <p:sp>
        <p:nvSpPr>
          <p:cNvPr id="6" name="object 6"/>
          <p:cNvSpPr txBox="1">
            <a:spLocks noGrp="1"/>
          </p:cNvSpPr>
          <p:nvPr>
            <p:ph type="title"/>
          </p:nvPr>
        </p:nvSpPr>
        <p:spPr>
          <a:xfrm>
            <a:off x="2661411" y="557276"/>
            <a:ext cx="382397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AA14"/>
                </a:solidFill>
              </a:rPr>
              <a:t>BEISPIELE</a:t>
            </a:r>
            <a:r>
              <a:rPr sz="1800" spc="-20" dirty="0">
                <a:solidFill>
                  <a:srgbClr val="FFAA14"/>
                </a:solidFill>
              </a:rPr>
              <a:t> </a:t>
            </a:r>
            <a:r>
              <a:rPr sz="1800" dirty="0">
                <a:solidFill>
                  <a:srgbClr val="FFAA14"/>
                </a:solidFill>
              </a:rPr>
              <a:t>FÜR</a:t>
            </a:r>
            <a:r>
              <a:rPr sz="1800" spc="-20" dirty="0">
                <a:solidFill>
                  <a:srgbClr val="FFAA14"/>
                </a:solidFill>
              </a:rPr>
              <a:t> </a:t>
            </a:r>
            <a:r>
              <a:rPr sz="1800" spc="-5" dirty="0">
                <a:solidFill>
                  <a:srgbClr val="FFAA14"/>
                </a:solidFill>
              </a:rPr>
              <a:t>VIELFALT </a:t>
            </a:r>
            <a:r>
              <a:rPr sz="1800" dirty="0">
                <a:solidFill>
                  <a:srgbClr val="FFAA14"/>
                </a:solidFill>
              </a:rPr>
              <a:t>IN</a:t>
            </a:r>
            <a:r>
              <a:rPr sz="1800" spc="-10" dirty="0">
                <a:solidFill>
                  <a:srgbClr val="FFAA14"/>
                </a:solidFill>
              </a:rPr>
              <a:t> </a:t>
            </a:r>
            <a:r>
              <a:rPr sz="1800" spc="-5" dirty="0">
                <a:solidFill>
                  <a:srgbClr val="FFAA14"/>
                </a:solidFill>
              </a:rPr>
              <a:t>DEN</a:t>
            </a:r>
            <a:r>
              <a:rPr sz="1800" spc="-15" dirty="0">
                <a:solidFill>
                  <a:srgbClr val="FFAA14"/>
                </a:solidFill>
              </a:rPr>
              <a:t> MEDIEN</a:t>
            </a:r>
            <a:endParaRPr sz="1800"/>
          </a:p>
        </p:txBody>
      </p:sp>
      <p:sp>
        <p:nvSpPr>
          <p:cNvPr id="7" name="object 7"/>
          <p:cNvSpPr txBox="1"/>
          <p:nvPr/>
        </p:nvSpPr>
        <p:spPr>
          <a:xfrm>
            <a:off x="3293745" y="1108225"/>
            <a:ext cx="5160645" cy="3275256"/>
          </a:xfrm>
          <a:prstGeom prst="rect">
            <a:avLst/>
          </a:prstGeom>
        </p:spPr>
        <p:txBody>
          <a:bodyPr vert="horz" wrap="square" lIns="0" tIns="12700" rIns="0" bIns="0" rtlCol="0">
            <a:spAutoFit/>
          </a:bodyPr>
          <a:lstStyle/>
          <a:p>
            <a:pPr marL="299720" marR="370205" indent="-287655">
              <a:lnSpc>
                <a:spcPct val="100000"/>
              </a:lnSpc>
              <a:spcBef>
                <a:spcPts val="100"/>
              </a:spcBef>
              <a:buFont typeface="Wingdings"/>
              <a:buChar char=""/>
              <a:tabLst>
                <a:tab pos="299085" algn="l"/>
                <a:tab pos="299720" algn="l"/>
              </a:tabLst>
            </a:pPr>
            <a:r>
              <a:rPr sz="1200" spc="-5" dirty="0">
                <a:latin typeface="Calibri"/>
                <a:cs typeface="Calibri"/>
              </a:rPr>
              <a:t>Disneys</a:t>
            </a:r>
            <a:r>
              <a:rPr sz="1200" dirty="0">
                <a:latin typeface="Calibri"/>
                <a:cs typeface="Calibri"/>
              </a:rPr>
              <a:t> </a:t>
            </a:r>
            <a:r>
              <a:rPr sz="1200" b="1" i="1" spc="-5" dirty="0">
                <a:latin typeface="Calibri"/>
                <a:cs typeface="Calibri"/>
              </a:rPr>
              <a:t>Moana </a:t>
            </a:r>
            <a:r>
              <a:rPr sz="1200" i="1" spc="-5" dirty="0">
                <a:latin typeface="Calibri"/>
                <a:cs typeface="Calibri"/>
              </a:rPr>
              <a:t>(2016)</a:t>
            </a:r>
            <a:r>
              <a:rPr sz="1200" i="1" spc="-10" dirty="0">
                <a:latin typeface="Calibri"/>
                <a:cs typeface="Calibri"/>
              </a:rPr>
              <a:t> </a:t>
            </a:r>
            <a:r>
              <a:rPr sz="1200" dirty="0">
                <a:latin typeface="Calibri"/>
                <a:cs typeface="Calibri"/>
              </a:rPr>
              <a:t>zeigt eine </a:t>
            </a:r>
            <a:r>
              <a:rPr sz="1200" spc="-5" dirty="0">
                <a:latin typeface="Calibri"/>
                <a:cs typeface="Calibri"/>
              </a:rPr>
              <a:t>polynesische</a:t>
            </a:r>
            <a:r>
              <a:rPr sz="1200" spc="-10" dirty="0">
                <a:latin typeface="Calibri"/>
                <a:cs typeface="Calibri"/>
              </a:rPr>
              <a:t> </a:t>
            </a:r>
            <a:r>
              <a:rPr sz="1200" spc="-5" dirty="0">
                <a:latin typeface="Calibri"/>
                <a:cs typeface="Calibri"/>
              </a:rPr>
              <a:t>Prinzessin</a:t>
            </a:r>
            <a:r>
              <a:rPr sz="1200" dirty="0">
                <a:latin typeface="Calibri"/>
                <a:cs typeface="Calibri"/>
              </a:rPr>
              <a:t> als </a:t>
            </a:r>
            <a:r>
              <a:rPr sz="1200" spc="5" dirty="0">
                <a:latin typeface="Calibri"/>
                <a:cs typeface="Calibri"/>
              </a:rPr>
              <a:t> </a:t>
            </a:r>
            <a:r>
              <a:rPr sz="1200" spc="-5" dirty="0">
                <a:latin typeface="Calibri"/>
                <a:cs typeface="Calibri"/>
              </a:rPr>
              <a:t>Protagonistin und bezieht </a:t>
            </a:r>
            <a:r>
              <a:rPr sz="1200" dirty="0">
                <a:latin typeface="Calibri"/>
                <a:cs typeface="Calibri"/>
              </a:rPr>
              <a:t>mehrere multikulturelle </a:t>
            </a:r>
            <a:r>
              <a:rPr sz="1200" spc="-5" dirty="0">
                <a:latin typeface="Calibri"/>
                <a:cs typeface="Calibri"/>
              </a:rPr>
              <a:t>Aspekte </a:t>
            </a:r>
            <a:r>
              <a:rPr sz="1200" dirty="0">
                <a:latin typeface="Calibri"/>
                <a:cs typeface="Calibri"/>
              </a:rPr>
              <a:t>in </a:t>
            </a:r>
            <a:r>
              <a:rPr sz="1200" spc="-5" dirty="0">
                <a:latin typeface="Calibri"/>
                <a:cs typeface="Calibri"/>
              </a:rPr>
              <a:t>die </a:t>
            </a:r>
            <a:r>
              <a:rPr sz="1200" spc="-260" dirty="0">
                <a:latin typeface="Calibri"/>
                <a:cs typeface="Calibri"/>
              </a:rPr>
              <a:t> </a:t>
            </a:r>
            <a:r>
              <a:rPr sz="1200" spc="-15" dirty="0">
                <a:latin typeface="Calibri"/>
                <a:cs typeface="Calibri"/>
              </a:rPr>
              <a:t>Produktion</a:t>
            </a:r>
            <a:r>
              <a:rPr sz="1200" spc="-20" dirty="0">
                <a:latin typeface="Calibri"/>
                <a:cs typeface="Calibri"/>
              </a:rPr>
              <a:t> </a:t>
            </a:r>
            <a:r>
              <a:rPr sz="1200" spc="-10" dirty="0">
                <a:latin typeface="Calibri"/>
                <a:cs typeface="Calibri"/>
              </a:rPr>
              <a:t>mit</a:t>
            </a:r>
            <a:r>
              <a:rPr sz="1200" spc="-30" dirty="0">
                <a:latin typeface="Calibri"/>
                <a:cs typeface="Calibri"/>
              </a:rPr>
              <a:t> </a:t>
            </a:r>
            <a:r>
              <a:rPr sz="1200" dirty="0">
                <a:latin typeface="Calibri"/>
                <a:cs typeface="Calibri"/>
              </a:rPr>
              <a:t>ein.</a:t>
            </a:r>
          </a:p>
          <a:p>
            <a:pPr>
              <a:lnSpc>
                <a:spcPct val="100000"/>
              </a:lnSpc>
              <a:spcBef>
                <a:spcPts val="30"/>
              </a:spcBef>
              <a:buFont typeface="Wingdings"/>
              <a:buChar char=""/>
            </a:pPr>
            <a:endParaRPr sz="800" dirty="0">
              <a:latin typeface="Calibri"/>
              <a:cs typeface="Calibri"/>
            </a:endParaRPr>
          </a:p>
          <a:p>
            <a:pPr marL="299720" marR="5080" indent="-287655">
              <a:lnSpc>
                <a:spcPct val="100000"/>
              </a:lnSpc>
              <a:buFont typeface="Wingdings"/>
              <a:buChar char=""/>
              <a:tabLst>
                <a:tab pos="299085" algn="l"/>
                <a:tab pos="299720" algn="l"/>
              </a:tabLst>
            </a:pPr>
            <a:r>
              <a:rPr sz="1200" i="1" spc="-5" dirty="0">
                <a:latin typeface="Calibri"/>
                <a:cs typeface="Calibri"/>
              </a:rPr>
              <a:t>Das</a:t>
            </a:r>
            <a:r>
              <a:rPr sz="1200" i="1" dirty="0">
                <a:latin typeface="Calibri"/>
                <a:cs typeface="Calibri"/>
              </a:rPr>
              <a:t> </a:t>
            </a:r>
            <a:r>
              <a:rPr sz="1200" b="1" i="1" spc="-5" dirty="0">
                <a:latin typeface="Calibri"/>
                <a:cs typeface="Calibri"/>
              </a:rPr>
              <a:t>Fast</a:t>
            </a:r>
            <a:r>
              <a:rPr sz="1200" b="1" i="1" dirty="0">
                <a:latin typeface="Calibri"/>
                <a:cs typeface="Calibri"/>
              </a:rPr>
              <a:t> and </a:t>
            </a:r>
            <a:r>
              <a:rPr sz="1200" b="1" i="1" spc="-5" dirty="0">
                <a:latin typeface="Calibri"/>
                <a:cs typeface="Calibri"/>
              </a:rPr>
              <a:t>the</a:t>
            </a:r>
            <a:r>
              <a:rPr sz="1200" b="1" i="1" dirty="0">
                <a:latin typeface="Calibri"/>
                <a:cs typeface="Calibri"/>
              </a:rPr>
              <a:t> </a:t>
            </a:r>
            <a:r>
              <a:rPr sz="1200" b="1" spc="-5" dirty="0">
                <a:latin typeface="Calibri"/>
                <a:cs typeface="Calibri"/>
              </a:rPr>
              <a:t>Furious</a:t>
            </a:r>
            <a:r>
              <a:rPr sz="1200" spc="-5" dirty="0">
                <a:latin typeface="Calibri"/>
                <a:cs typeface="Calibri"/>
              </a:rPr>
              <a:t>-Franchise</a:t>
            </a:r>
            <a:r>
              <a:rPr sz="1200" spc="-10" dirty="0">
                <a:latin typeface="Calibri"/>
                <a:cs typeface="Calibri"/>
              </a:rPr>
              <a:t> </a:t>
            </a:r>
            <a:r>
              <a:rPr sz="1200" spc="-5" dirty="0">
                <a:latin typeface="Calibri"/>
                <a:cs typeface="Calibri"/>
              </a:rPr>
              <a:t>zeichnet</a:t>
            </a:r>
            <a:r>
              <a:rPr sz="1200" dirty="0">
                <a:latin typeface="Calibri"/>
                <a:cs typeface="Calibri"/>
              </a:rPr>
              <a:t> </a:t>
            </a:r>
            <a:r>
              <a:rPr sz="1200" spc="-5" dirty="0">
                <a:latin typeface="Calibri"/>
                <a:cs typeface="Calibri"/>
              </a:rPr>
              <a:t>sich durch</a:t>
            </a:r>
            <a:r>
              <a:rPr sz="1200" dirty="0">
                <a:latin typeface="Calibri"/>
                <a:cs typeface="Calibri"/>
              </a:rPr>
              <a:t> eine </a:t>
            </a:r>
            <a:r>
              <a:rPr sz="1200" spc="-5" dirty="0">
                <a:latin typeface="Calibri"/>
                <a:cs typeface="Calibri"/>
              </a:rPr>
              <a:t>vielfältige </a:t>
            </a:r>
            <a:r>
              <a:rPr sz="1200" dirty="0">
                <a:latin typeface="Calibri"/>
                <a:cs typeface="Calibri"/>
              </a:rPr>
              <a:t> </a:t>
            </a:r>
            <a:r>
              <a:rPr sz="1200" spc="-5" dirty="0">
                <a:latin typeface="Calibri"/>
                <a:cs typeface="Calibri"/>
              </a:rPr>
              <a:t>Besetzung aus, die sich </a:t>
            </a:r>
            <a:r>
              <a:rPr sz="1200" dirty="0">
                <a:latin typeface="Calibri"/>
                <a:cs typeface="Calibri"/>
              </a:rPr>
              <a:t>aus</a:t>
            </a:r>
            <a:r>
              <a:rPr sz="1200" spc="-5" dirty="0">
                <a:latin typeface="Calibri"/>
                <a:cs typeface="Calibri"/>
              </a:rPr>
              <a:t> Mitgliedern</a:t>
            </a:r>
            <a:r>
              <a:rPr sz="1200" dirty="0">
                <a:latin typeface="Calibri"/>
                <a:cs typeface="Calibri"/>
              </a:rPr>
              <a:t> </a:t>
            </a:r>
            <a:r>
              <a:rPr sz="1200" spc="-5" dirty="0">
                <a:latin typeface="Calibri"/>
                <a:cs typeface="Calibri"/>
              </a:rPr>
              <a:t>der</a:t>
            </a:r>
            <a:r>
              <a:rPr sz="1200" dirty="0">
                <a:latin typeface="Calibri"/>
                <a:cs typeface="Calibri"/>
              </a:rPr>
              <a:t> </a:t>
            </a:r>
            <a:r>
              <a:rPr sz="1200" spc="-5" dirty="0">
                <a:latin typeface="Calibri"/>
                <a:cs typeface="Calibri"/>
              </a:rPr>
              <a:t>Gemeinschaft </a:t>
            </a:r>
            <a:r>
              <a:rPr sz="1200" dirty="0">
                <a:latin typeface="Calibri"/>
                <a:cs typeface="Calibri"/>
              </a:rPr>
              <a:t> </a:t>
            </a:r>
            <a:r>
              <a:rPr sz="1200" spc="-5" dirty="0">
                <a:latin typeface="Calibri"/>
                <a:cs typeface="Calibri"/>
              </a:rPr>
              <a:t>zusammensetzt. Die </a:t>
            </a:r>
            <a:r>
              <a:rPr sz="1200" spc="-5" dirty="0" err="1">
                <a:latin typeface="Calibri"/>
                <a:cs typeface="Calibri"/>
              </a:rPr>
              <a:t>Hauptdarsteller</a:t>
            </a:r>
            <a:r>
              <a:rPr lang="de-AT" sz="1200" spc="-5" dirty="0">
                <a:latin typeface="Calibri"/>
                <a:cs typeface="Calibri"/>
              </a:rPr>
              <a:t>*innen</a:t>
            </a:r>
            <a:r>
              <a:rPr sz="1200" spc="-5" dirty="0">
                <a:latin typeface="Calibri"/>
                <a:cs typeface="Calibri"/>
              </a:rPr>
              <a:t> </a:t>
            </a:r>
            <a:r>
              <a:rPr sz="1200" dirty="0" err="1">
                <a:latin typeface="Calibri"/>
                <a:cs typeface="Calibri"/>
              </a:rPr>
              <a:t>agieren</a:t>
            </a:r>
            <a:r>
              <a:rPr sz="1200" dirty="0">
                <a:latin typeface="Calibri"/>
                <a:cs typeface="Calibri"/>
              </a:rPr>
              <a:t> a</a:t>
            </a:r>
            <a:r>
              <a:rPr lang="de-AT" sz="1200" dirty="0" err="1">
                <a:latin typeface="Calibri"/>
                <a:cs typeface="Calibri"/>
              </a:rPr>
              <a:t>ls</a:t>
            </a:r>
            <a:r>
              <a:rPr lang="de-AT" sz="1200" dirty="0">
                <a:latin typeface="Calibri"/>
                <a:cs typeface="Calibri"/>
              </a:rPr>
              <a:t> „</a:t>
            </a:r>
            <a:r>
              <a:rPr sz="1200" dirty="0" err="1">
                <a:latin typeface="Calibri"/>
                <a:cs typeface="Calibri"/>
              </a:rPr>
              <a:t>multikulturelle</a:t>
            </a:r>
            <a:r>
              <a:rPr sz="1200" dirty="0">
                <a:latin typeface="Calibri"/>
                <a:cs typeface="Calibri"/>
              </a:rPr>
              <a:t> </a:t>
            </a:r>
            <a:r>
              <a:rPr sz="1200" spc="-5" dirty="0" err="1">
                <a:latin typeface="Calibri"/>
                <a:cs typeface="Calibri"/>
              </a:rPr>
              <a:t>Familie</a:t>
            </a:r>
            <a:r>
              <a:rPr lang="de-AT" sz="1200" spc="-5" dirty="0">
                <a:latin typeface="Calibri"/>
                <a:cs typeface="Calibri"/>
              </a:rPr>
              <a:t>“</a:t>
            </a:r>
            <a:r>
              <a:rPr sz="1200" spc="-5" dirty="0">
                <a:latin typeface="Calibri"/>
                <a:cs typeface="Calibri"/>
              </a:rPr>
              <a:t>, die sich für </a:t>
            </a:r>
            <a:r>
              <a:rPr sz="1200" dirty="0">
                <a:latin typeface="Calibri"/>
                <a:cs typeface="Calibri"/>
              </a:rPr>
              <a:t>Inklusion, Gleichberechtigung </a:t>
            </a:r>
            <a:r>
              <a:rPr sz="1200" spc="-5" dirty="0">
                <a:latin typeface="Calibri"/>
                <a:cs typeface="Calibri"/>
              </a:rPr>
              <a:t>und Repräsentation </a:t>
            </a:r>
            <a:r>
              <a:rPr sz="1200" spc="-260" dirty="0">
                <a:latin typeface="Calibri"/>
                <a:cs typeface="Calibri"/>
              </a:rPr>
              <a:t> </a:t>
            </a:r>
            <a:r>
              <a:rPr sz="1200" dirty="0">
                <a:latin typeface="Calibri"/>
                <a:cs typeface="Calibri"/>
              </a:rPr>
              <a:t>einsetzt.</a:t>
            </a:r>
          </a:p>
          <a:p>
            <a:pPr>
              <a:lnSpc>
                <a:spcPct val="100000"/>
              </a:lnSpc>
              <a:spcBef>
                <a:spcPts val="30"/>
              </a:spcBef>
              <a:buFont typeface="Wingdings"/>
              <a:buChar char=""/>
            </a:pPr>
            <a:endParaRPr sz="800" dirty="0">
              <a:latin typeface="Calibri"/>
              <a:cs typeface="Calibri"/>
            </a:endParaRPr>
          </a:p>
          <a:p>
            <a:pPr marL="299720" marR="90170" indent="-287655">
              <a:lnSpc>
                <a:spcPct val="100000"/>
              </a:lnSpc>
              <a:buFont typeface="Wingdings"/>
              <a:buChar char=""/>
              <a:tabLst>
                <a:tab pos="299085" algn="l"/>
                <a:tab pos="299720" algn="l"/>
              </a:tabLst>
            </a:pPr>
            <a:r>
              <a:rPr sz="1200" spc="-5" dirty="0">
                <a:latin typeface="Calibri"/>
                <a:cs typeface="Calibri"/>
              </a:rPr>
              <a:t>Der</a:t>
            </a:r>
            <a:r>
              <a:rPr sz="1200" dirty="0">
                <a:latin typeface="Calibri"/>
                <a:cs typeface="Calibri"/>
              </a:rPr>
              <a:t> </a:t>
            </a:r>
            <a:r>
              <a:rPr sz="1200" spc="-5" dirty="0">
                <a:latin typeface="Calibri"/>
                <a:cs typeface="Calibri"/>
              </a:rPr>
              <a:t>Film</a:t>
            </a:r>
            <a:r>
              <a:rPr sz="1200" spc="5" dirty="0">
                <a:latin typeface="Calibri"/>
                <a:cs typeface="Calibri"/>
              </a:rPr>
              <a:t> </a:t>
            </a:r>
            <a:r>
              <a:rPr sz="1200" b="1" i="1" spc="-5" dirty="0">
                <a:latin typeface="Calibri"/>
                <a:cs typeface="Calibri"/>
              </a:rPr>
              <a:t>Black</a:t>
            </a:r>
            <a:r>
              <a:rPr sz="1200" b="1" i="1" spc="5" dirty="0">
                <a:latin typeface="Calibri"/>
                <a:cs typeface="Calibri"/>
              </a:rPr>
              <a:t> </a:t>
            </a:r>
            <a:r>
              <a:rPr sz="1200" b="1" i="1" spc="-5" dirty="0">
                <a:latin typeface="Calibri"/>
                <a:cs typeface="Calibri"/>
              </a:rPr>
              <a:t>Panther </a:t>
            </a:r>
            <a:r>
              <a:rPr sz="1200" i="1" spc="-5" dirty="0">
                <a:latin typeface="Calibri"/>
                <a:cs typeface="Calibri"/>
              </a:rPr>
              <a:t>(2018)</a:t>
            </a:r>
            <a:r>
              <a:rPr sz="1200" i="1" dirty="0">
                <a:latin typeface="Calibri"/>
                <a:cs typeface="Calibri"/>
              </a:rPr>
              <a:t> </a:t>
            </a:r>
            <a:r>
              <a:rPr sz="1200" dirty="0">
                <a:latin typeface="Calibri"/>
                <a:cs typeface="Calibri"/>
              </a:rPr>
              <a:t>wurde </a:t>
            </a:r>
            <a:r>
              <a:rPr sz="1200" spc="-5" dirty="0">
                <a:latin typeface="Calibri"/>
                <a:cs typeface="Calibri"/>
              </a:rPr>
              <a:t>von </a:t>
            </a:r>
            <a:r>
              <a:rPr sz="1200" dirty="0" err="1">
                <a:latin typeface="Calibri"/>
                <a:cs typeface="Calibri"/>
              </a:rPr>
              <a:t>einem</a:t>
            </a:r>
            <a:r>
              <a:rPr sz="1200" spc="5" dirty="0">
                <a:latin typeface="Calibri"/>
                <a:cs typeface="Calibri"/>
              </a:rPr>
              <a:t> </a:t>
            </a:r>
            <a:r>
              <a:rPr lang="de-AT" sz="1200" spc="-5" dirty="0">
                <a:latin typeface="Calibri"/>
                <a:cs typeface="Calibri"/>
              </a:rPr>
              <a:t>schwarzen</a:t>
            </a:r>
            <a:r>
              <a:rPr sz="1200" spc="-10" dirty="0">
                <a:latin typeface="Calibri"/>
                <a:cs typeface="Calibri"/>
              </a:rPr>
              <a:t> </a:t>
            </a:r>
            <a:r>
              <a:rPr sz="1200" spc="-5" dirty="0">
                <a:latin typeface="Calibri"/>
                <a:cs typeface="Calibri"/>
              </a:rPr>
              <a:t>Regisseur </a:t>
            </a:r>
            <a:r>
              <a:rPr sz="1200" spc="-254" dirty="0">
                <a:latin typeface="Calibri"/>
                <a:cs typeface="Calibri"/>
              </a:rPr>
              <a:t> </a:t>
            </a:r>
            <a:r>
              <a:rPr sz="1200" spc="-5" dirty="0">
                <a:latin typeface="Calibri"/>
                <a:cs typeface="Calibri"/>
              </a:rPr>
              <a:t>gedreht und</a:t>
            </a:r>
            <a:r>
              <a:rPr sz="1200" spc="-10" dirty="0">
                <a:latin typeface="Calibri"/>
                <a:cs typeface="Calibri"/>
              </a:rPr>
              <a:t> </a:t>
            </a:r>
            <a:r>
              <a:rPr sz="1200" spc="-5" dirty="0">
                <a:latin typeface="Calibri"/>
                <a:cs typeface="Calibri"/>
              </a:rPr>
              <a:t>die</a:t>
            </a:r>
            <a:r>
              <a:rPr sz="1200" dirty="0">
                <a:latin typeface="Calibri"/>
                <a:cs typeface="Calibri"/>
              </a:rPr>
              <a:t> meisten</a:t>
            </a:r>
            <a:r>
              <a:rPr sz="1200" spc="-5" dirty="0">
                <a:latin typeface="Calibri"/>
                <a:cs typeface="Calibri"/>
              </a:rPr>
              <a:t> der</a:t>
            </a:r>
            <a:r>
              <a:rPr sz="1200" dirty="0">
                <a:latin typeface="Calibri"/>
                <a:cs typeface="Calibri"/>
              </a:rPr>
              <a:t> </a:t>
            </a:r>
            <a:r>
              <a:rPr sz="1200" spc="-5" dirty="0" err="1">
                <a:latin typeface="Calibri"/>
                <a:cs typeface="Calibri"/>
              </a:rPr>
              <a:t>Darsteller</a:t>
            </a:r>
            <a:r>
              <a:rPr lang="de-AT" sz="1200" spc="-5" dirty="0">
                <a:latin typeface="Calibri"/>
                <a:cs typeface="Calibri"/>
              </a:rPr>
              <a:t>*innen</a:t>
            </a:r>
            <a:r>
              <a:rPr sz="1200" dirty="0">
                <a:latin typeface="Calibri"/>
                <a:cs typeface="Calibri"/>
              </a:rPr>
              <a:t> </a:t>
            </a:r>
            <a:r>
              <a:rPr sz="1200" spc="-5" dirty="0" err="1">
                <a:latin typeface="Calibri"/>
                <a:cs typeface="Calibri"/>
              </a:rPr>
              <a:t>waren</a:t>
            </a:r>
            <a:r>
              <a:rPr sz="1200" spc="5" dirty="0">
                <a:latin typeface="Calibri"/>
                <a:cs typeface="Calibri"/>
              </a:rPr>
              <a:t> </a:t>
            </a:r>
            <a:r>
              <a:rPr sz="1200" spc="-5" dirty="0" err="1">
                <a:latin typeface="Calibri"/>
                <a:cs typeface="Calibri"/>
              </a:rPr>
              <a:t>Afroamerikaner</a:t>
            </a:r>
            <a:r>
              <a:rPr lang="de-AT" sz="1200" spc="-5" dirty="0">
                <a:latin typeface="Calibri"/>
                <a:cs typeface="Calibri"/>
              </a:rPr>
              <a:t>*innen</a:t>
            </a:r>
            <a:r>
              <a:rPr sz="1200" spc="-5" dirty="0">
                <a:latin typeface="Calibri"/>
                <a:cs typeface="Calibri"/>
              </a:rPr>
              <a:t>.</a:t>
            </a:r>
            <a:endParaRPr sz="1200" dirty="0">
              <a:latin typeface="Calibri"/>
              <a:cs typeface="Calibri"/>
            </a:endParaRPr>
          </a:p>
          <a:p>
            <a:pPr>
              <a:lnSpc>
                <a:spcPct val="100000"/>
              </a:lnSpc>
              <a:spcBef>
                <a:spcPts val="30"/>
              </a:spcBef>
              <a:buFont typeface="Wingdings"/>
              <a:buChar char=""/>
            </a:pPr>
            <a:endParaRPr sz="800" dirty="0">
              <a:latin typeface="Calibri"/>
              <a:cs typeface="Calibri"/>
            </a:endParaRPr>
          </a:p>
          <a:p>
            <a:pPr marL="299720" marR="92075" indent="-287655">
              <a:lnSpc>
                <a:spcPct val="100000"/>
              </a:lnSpc>
              <a:buFont typeface="Wingdings"/>
              <a:buChar char=""/>
              <a:tabLst>
                <a:tab pos="299085" algn="l"/>
                <a:tab pos="299720" algn="l"/>
              </a:tabLst>
            </a:pPr>
            <a:r>
              <a:rPr sz="1200" dirty="0">
                <a:latin typeface="Calibri"/>
                <a:cs typeface="Calibri"/>
              </a:rPr>
              <a:t>In </a:t>
            </a:r>
            <a:r>
              <a:rPr sz="1200" spc="-5" dirty="0">
                <a:latin typeface="Calibri"/>
                <a:cs typeface="Calibri"/>
              </a:rPr>
              <a:t>der </a:t>
            </a:r>
            <a:r>
              <a:rPr sz="1200" dirty="0">
                <a:latin typeface="Calibri"/>
                <a:cs typeface="Calibri"/>
              </a:rPr>
              <a:t>Neuverfilmung </a:t>
            </a:r>
            <a:r>
              <a:rPr sz="1200" spc="-5" dirty="0">
                <a:latin typeface="Calibri"/>
                <a:cs typeface="Calibri"/>
              </a:rPr>
              <a:t>von </a:t>
            </a:r>
            <a:r>
              <a:rPr sz="1200" b="1" i="1" spc="-5" dirty="0">
                <a:latin typeface="Calibri"/>
                <a:cs typeface="Calibri"/>
              </a:rPr>
              <a:t>Die </a:t>
            </a:r>
            <a:r>
              <a:rPr sz="1200" b="1" i="1" dirty="0">
                <a:latin typeface="Calibri"/>
                <a:cs typeface="Calibri"/>
              </a:rPr>
              <a:t>kleine </a:t>
            </a:r>
            <a:r>
              <a:rPr sz="1200" b="1" i="1" spc="-5" dirty="0">
                <a:latin typeface="Calibri"/>
                <a:cs typeface="Calibri"/>
              </a:rPr>
              <a:t>Meerjungfrau </a:t>
            </a:r>
            <a:r>
              <a:rPr sz="1200" i="1" spc="-5" dirty="0">
                <a:latin typeface="Calibri"/>
                <a:cs typeface="Calibri"/>
              </a:rPr>
              <a:t>(2019) spielt </a:t>
            </a:r>
            <a:r>
              <a:rPr sz="1200" spc="-5" dirty="0">
                <a:latin typeface="Calibri"/>
                <a:cs typeface="Calibri"/>
              </a:rPr>
              <a:t>Halle </a:t>
            </a:r>
            <a:r>
              <a:rPr sz="1200" spc="-260" dirty="0">
                <a:latin typeface="Calibri"/>
                <a:cs typeface="Calibri"/>
              </a:rPr>
              <a:t> </a:t>
            </a:r>
            <a:r>
              <a:rPr sz="1200" dirty="0">
                <a:latin typeface="Calibri"/>
                <a:cs typeface="Calibri"/>
              </a:rPr>
              <a:t>Bailey, eine</a:t>
            </a:r>
            <a:r>
              <a:rPr sz="1200" spc="-5" dirty="0">
                <a:latin typeface="Calibri"/>
                <a:cs typeface="Calibri"/>
              </a:rPr>
              <a:t> afroamerikanische</a:t>
            </a:r>
            <a:r>
              <a:rPr sz="1200" dirty="0">
                <a:latin typeface="Calibri"/>
                <a:cs typeface="Calibri"/>
              </a:rPr>
              <a:t> </a:t>
            </a:r>
            <a:r>
              <a:rPr sz="1200" spc="-5" dirty="0">
                <a:latin typeface="Calibri"/>
                <a:cs typeface="Calibri"/>
              </a:rPr>
              <a:t>Schauspielerin,</a:t>
            </a:r>
            <a:r>
              <a:rPr sz="1200" spc="5" dirty="0">
                <a:latin typeface="Calibri"/>
                <a:cs typeface="Calibri"/>
              </a:rPr>
              <a:t> </a:t>
            </a:r>
            <a:r>
              <a:rPr sz="1200" spc="-5" dirty="0">
                <a:latin typeface="Calibri"/>
                <a:cs typeface="Calibri"/>
              </a:rPr>
              <a:t>die</a:t>
            </a:r>
            <a:r>
              <a:rPr sz="1200" dirty="0">
                <a:latin typeface="Calibri"/>
                <a:cs typeface="Calibri"/>
              </a:rPr>
              <a:t> </a:t>
            </a:r>
            <a:r>
              <a:rPr sz="1200" spc="-5" dirty="0">
                <a:latin typeface="Calibri"/>
                <a:cs typeface="Calibri"/>
              </a:rPr>
              <a:t>Hauptrolle.</a:t>
            </a:r>
            <a:endParaRPr sz="1200" dirty="0">
              <a:latin typeface="Calibri"/>
              <a:cs typeface="Calibri"/>
            </a:endParaRPr>
          </a:p>
          <a:p>
            <a:pPr>
              <a:lnSpc>
                <a:spcPct val="100000"/>
              </a:lnSpc>
              <a:spcBef>
                <a:spcPts val="40"/>
              </a:spcBef>
              <a:buFont typeface="Wingdings"/>
              <a:buChar char=""/>
            </a:pPr>
            <a:endParaRPr sz="800" dirty="0">
              <a:latin typeface="Calibri"/>
              <a:cs typeface="Calibri"/>
            </a:endParaRPr>
          </a:p>
          <a:p>
            <a:pPr marL="299720" marR="186690" indent="-287655">
              <a:lnSpc>
                <a:spcPct val="100000"/>
              </a:lnSpc>
              <a:buFont typeface="Wingdings"/>
              <a:buChar char=""/>
              <a:tabLst>
                <a:tab pos="299085" algn="l"/>
                <a:tab pos="299720" algn="l"/>
              </a:tabLst>
            </a:pPr>
            <a:r>
              <a:rPr sz="1200" dirty="0">
                <a:latin typeface="Calibri"/>
                <a:cs typeface="Calibri"/>
              </a:rPr>
              <a:t>Im Jahr </a:t>
            </a:r>
            <a:r>
              <a:rPr sz="1200" spc="-5" dirty="0">
                <a:latin typeface="Calibri"/>
                <a:cs typeface="Calibri"/>
              </a:rPr>
              <a:t>2021 </a:t>
            </a:r>
            <a:r>
              <a:rPr lang="de-AT" sz="1200" spc="-5" dirty="0">
                <a:latin typeface="Calibri"/>
                <a:cs typeface="Calibri"/>
              </a:rPr>
              <a:t>bekam</a:t>
            </a:r>
            <a:r>
              <a:rPr sz="1200" spc="-5" dirty="0">
                <a:latin typeface="Calibri"/>
                <a:cs typeface="Calibri"/>
              </a:rPr>
              <a:t> </a:t>
            </a:r>
            <a:r>
              <a:rPr sz="1200" dirty="0">
                <a:latin typeface="Calibri"/>
                <a:cs typeface="Calibri"/>
              </a:rPr>
              <a:t>Adam King, ein Junge, </a:t>
            </a:r>
            <a:r>
              <a:rPr sz="1200" spc="-5" dirty="0">
                <a:latin typeface="Calibri"/>
                <a:cs typeface="Calibri"/>
              </a:rPr>
              <a:t>der </a:t>
            </a:r>
            <a:r>
              <a:rPr sz="1200" dirty="0" err="1">
                <a:latin typeface="Calibri"/>
                <a:cs typeface="Calibri"/>
              </a:rPr>
              <a:t>mit</a:t>
            </a:r>
            <a:r>
              <a:rPr sz="1200" dirty="0">
                <a:latin typeface="Calibri"/>
                <a:cs typeface="Calibri"/>
              </a:rPr>
              <a:t> </a:t>
            </a:r>
            <a:r>
              <a:rPr sz="1200" spc="-5" dirty="0" err="1">
                <a:latin typeface="Calibri"/>
                <a:cs typeface="Calibri"/>
              </a:rPr>
              <a:t>Behinderungen</a:t>
            </a:r>
            <a:r>
              <a:rPr sz="1200" dirty="0">
                <a:latin typeface="Calibri"/>
                <a:cs typeface="Calibri"/>
              </a:rPr>
              <a:t> aufgrund einer </a:t>
            </a:r>
            <a:r>
              <a:rPr sz="1200" spc="-5" dirty="0">
                <a:latin typeface="Calibri"/>
                <a:cs typeface="Calibri"/>
              </a:rPr>
              <a:t>Glasknochenkrankheit </a:t>
            </a:r>
            <a:r>
              <a:rPr sz="1200" dirty="0">
                <a:latin typeface="Calibri"/>
                <a:cs typeface="Calibri"/>
              </a:rPr>
              <a:t>geboren wurde, </a:t>
            </a:r>
            <a:r>
              <a:rPr lang="de-AT" sz="1200" dirty="0">
                <a:latin typeface="Calibri"/>
                <a:cs typeface="Calibri"/>
              </a:rPr>
              <a:t>die Rolle in </a:t>
            </a:r>
            <a:r>
              <a:rPr lang="de-AT" sz="1200" spc="-5" dirty="0">
                <a:latin typeface="Calibri"/>
                <a:cs typeface="Calibri"/>
              </a:rPr>
              <a:t>dem</a:t>
            </a:r>
            <a:r>
              <a:rPr sz="1200" spc="-5" dirty="0">
                <a:latin typeface="Calibri"/>
                <a:cs typeface="Calibri"/>
              </a:rPr>
              <a:t> TV-</a:t>
            </a:r>
            <a:r>
              <a:rPr sz="1200" spc="-5" dirty="0" err="1">
                <a:latin typeface="Calibri"/>
                <a:cs typeface="Calibri"/>
              </a:rPr>
              <a:t>Animationsfilm</a:t>
            </a:r>
            <a:r>
              <a:rPr sz="1200" spc="-5" dirty="0">
                <a:latin typeface="Calibri"/>
                <a:cs typeface="Calibri"/>
              </a:rPr>
              <a:t>,</a:t>
            </a:r>
            <a:r>
              <a:rPr sz="1200" spc="5" dirty="0">
                <a:latin typeface="Calibri"/>
                <a:cs typeface="Calibri"/>
              </a:rPr>
              <a:t> </a:t>
            </a:r>
            <a:r>
              <a:rPr sz="1200" b="1" i="1" dirty="0">
                <a:latin typeface="Calibri"/>
                <a:cs typeface="Calibri"/>
              </a:rPr>
              <a:t>Adam</a:t>
            </a:r>
            <a:r>
              <a:rPr sz="1200" b="1" i="1" spc="5" dirty="0">
                <a:latin typeface="Calibri"/>
                <a:cs typeface="Calibri"/>
              </a:rPr>
              <a:t> </a:t>
            </a:r>
            <a:r>
              <a:rPr sz="1200" b="1" i="1" spc="-5" dirty="0">
                <a:latin typeface="Calibri"/>
                <a:cs typeface="Calibri"/>
              </a:rPr>
              <a:t>Adventure</a:t>
            </a:r>
            <a:r>
              <a:rPr sz="1200" b="1" i="1" spc="5" dirty="0">
                <a:latin typeface="Calibri"/>
                <a:cs typeface="Calibri"/>
              </a:rPr>
              <a:t> </a:t>
            </a:r>
            <a:r>
              <a:rPr sz="1200" i="1" spc="-5" dirty="0">
                <a:latin typeface="Calibri"/>
                <a:cs typeface="Calibri"/>
              </a:rPr>
              <a:t>(2021),</a:t>
            </a:r>
            <a:r>
              <a:rPr sz="1200" i="1" spc="5" dirty="0">
                <a:latin typeface="Calibri"/>
                <a:cs typeface="Calibri"/>
              </a:rPr>
              <a:t> </a:t>
            </a:r>
            <a:r>
              <a:rPr sz="1200" dirty="0">
                <a:latin typeface="Calibri"/>
                <a:cs typeface="Calibri"/>
              </a:rPr>
              <a:t>in</a:t>
            </a:r>
            <a:r>
              <a:rPr sz="1200" spc="5" dirty="0">
                <a:latin typeface="Calibri"/>
                <a:cs typeface="Calibri"/>
              </a:rPr>
              <a:t> </a:t>
            </a:r>
            <a:r>
              <a:rPr sz="1200" spc="-5" dirty="0">
                <a:latin typeface="Calibri"/>
                <a:cs typeface="Calibri"/>
              </a:rPr>
              <a:t>dem</a:t>
            </a:r>
            <a:r>
              <a:rPr sz="1200" spc="5" dirty="0">
                <a:latin typeface="Calibri"/>
                <a:cs typeface="Calibri"/>
              </a:rPr>
              <a:t> </a:t>
            </a:r>
            <a:r>
              <a:rPr sz="1200" spc="-5" dirty="0">
                <a:latin typeface="Calibri"/>
                <a:cs typeface="Calibri"/>
              </a:rPr>
              <a:t>der</a:t>
            </a:r>
            <a:r>
              <a:rPr sz="1200" spc="5" dirty="0">
                <a:latin typeface="Calibri"/>
                <a:cs typeface="Calibri"/>
              </a:rPr>
              <a:t> </a:t>
            </a:r>
            <a:r>
              <a:rPr sz="1200" spc="-5" dirty="0">
                <a:latin typeface="Calibri"/>
                <a:cs typeface="Calibri"/>
              </a:rPr>
              <a:t>Protagonist</a:t>
            </a:r>
            <a:r>
              <a:rPr sz="1200" spc="5" dirty="0">
                <a:latin typeface="Calibri"/>
                <a:cs typeface="Calibri"/>
              </a:rPr>
              <a:t> </a:t>
            </a:r>
            <a:r>
              <a:rPr sz="1200" dirty="0">
                <a:latin typeface="Calibri"/>
                <a:cs typeface="Calibri"/>
              </a:rPr>
              <a:t>im </a:t>
            </a:r>
            <a:r>
              <a:rPr sz="1200" spc="-254" dirty="0">
                <a:latin typeface="Calibri"/>
                <a:cs typeface="Calibri"/>
              </a:rPr>
              <a:t> </a:t>
            </a:r>
            <a:r>
              <a:rPr sz="1200" dirty="0" err="1">
                <a:latin typeface="Calibri"/>
                <a:cs typeface="Calibri"/>
              </a:rPr>
              <a:t>Rollstuhl</a:t>
            </a:r>
            <a:r>
              <a:rPr sz="1200" spc="-5" dirty="0">
                <a:latin typeface="Calibri"/>
                <a:cs typeface="Calibri"/>
              </a:rPr>
              <a:t> </a:t>
            </a:r>
            <a:r>
              <a:rPr sz="1200" spc="-5" dirty="0" err="1">
                <a:latin typeface="Calibri"/>
                <a:cs typeface="Calibri"/>
              </a:rPr>
              <a:t>sitzt</a:t>
            </a:r>
            <a:r>
              <a:rPr lang="de-AT" sz="1200" spc="-5" dirty="0">
                <a:latin typeface="Calibri"/>
                <a:cs typeface="Calibri"/>
              </a:rPr>
              <a:t>.</a:t>
            </a:r>
            <a:endParaRPr sz="1200" dirty="0">
              <a:latin typeface="Calibri"/>
              <a:cs typeface="Calibri"/>
            </a:endParaRPr>
          </a:p>
        </p:txBody>
      </p:sp>
      <p:grpSp>
        <p:nvGrpSpPr>
          <p:cNvPr id="8" name="object 8"/>
          <p:cNvGrpSpPr/>
          <p:nvPr/>
        </p:nvGrpSpPr>
        <p:grpSpPr>
          <a:xfrm>
            <a:off x="182879" y="88900"/>
            <a:ext cx="8822055" cy="3879850"/>
            <a:chOff x="182879" y="88900"/>
            <a:chExt cx="8822055" cy="3879850"/>
          </a:xfrm>
        </p:grpSpPr>
        <p:pic>
          <p:nvPicPr>
            <p:cNvPr id="9" name="object 9"/>
            <p:cNvPicPr/>
            <p:nvPr/>
          </p:nvPicPr>
          <p:blipFill>
            <a:blip r:embed="rId3" cstate="print"/>
            <a:stretch>
              <a:fillRect/>
            </a:stretch>
          </p:blipFill>
          <p:spPr>
            <a:xfrm>
              <a:off x="182879" y="112141"/>
              <a:ext cx="1708658" cy="470535"/>
            </a:xfrm>
            <a:prstGeom prst="rect">
              <a:avLst/>
            </a:prstGeom>
          </p:spPr>
        </p:pic>
        <p:pic>
          <p:nvPicPr>
            <p:cNvPr id="10" name="object 10"/>
            <p:cNvPicPr/>
            <p:nvPr/>
          </p:nvPicPr>
          <p:blipFill>
            <a:blip r:embed="rId4" cstate="print"/>
            <a:stretch>
              <a:fillRect/>
            </a:stretch>
          </p:blipFill>
          <p:spPr>
            <a:xfrm>
              <a:off x="802639" y="1543011"/>
              <a:ext cx="1616583" cy="2425700"/>
            </a:xfrm>
            <a:prstGeom prst="rect">
              <a:avLst/>
            </a:prstGeom>
          </p:spPr>
        </p:pic>
        <p:sp>
          <p:nvSpPr>
            <p:cNvPr id="11" name="object 11"/>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200" y="1335604"/>
            <a:ext cx="4516120" cy="3190745"/>
          </a:xfrm>
          <a:prstGeom prst="rect">
            <a:avLst/>
          </a:prstGeom>
          <a:solidFill>
            <a:srgbClr val="FFFADF"/>
          </a:solidFill>
          <a:ln w="25400">
            <a:solidFill>
              <a:srgbClr val="001B60"/>
            </a:solidFill>
          </a:ln>
        </p:spPr>
        <p:txBody>
          <a:bodyPr vert="horz" wrap="square" lIns="0" tIns="1905" rIns="0" bIns="0" rtlCol="0">
            <a:spAutoFit/>
          </a:bodyPr>
          <a:lstStyle/>
          <a:p>
            <a:pPr marL="217804" marR="459105" algn="just">
              <a:lnSpc>
                <a:spcPct val="100000"/>
              </a:lnSpc>
            </a:pPr>
            <a:endParaRPr lang="de-AT" sz="1100" dirty="0">
              <a:latin typeface="Times New Roman"/>
              <a:cs typeface="Times New Roman"/>
            </a:endParaRPr>
          </a:p>
          <a:p>
            <a:pPr marL="217804" marR="459105" algn="just">
              <a:lnSpc>
                <a:spcPct val="100000"/>
              </a:lnSpc>
            </a:pPr>
            <a:r>
              <a:rPr sz="1100" dirty="0">
                <a:latin typeface="Calibri"/>
                <a:cs typeface="Calibri"/>
              </a:rPr>
              <a:t>Adam </a:t>
            </a:r>
            <a:r>
              <a:rPr sz="1100" spc="-5" dirty="0">
                <a:latin typeface="Calibri"/>
                <a:cs typeface="Calibri"/>
              </a:rPr>
              <a:t>King, ein 6-jähriger Junge aus Südirland, hat die Herzen </a:t>
            </a:r>
            <a:r>
              <a:rPr sz="1100" dirty="0">
                <a:latin typeface="Calibri"/>
                <a:cs typeface="Calibri"/>
              </a:rPr>
              <a:t> </a:t>
            </a:r>
            <a:r>
              <a:rPr sz="1100" spc="-5" dirty="0">
                <a:latin typeface="Calibri"/>
                <a:cs typeface="Calibri"/>
              </a:rPr>
              <a:t>vieler</a:t>
            </a:r>
            <a:r>
              <a:rPr sz="1100" dirty="0">
                <a:latin typeface="Calibri"/>
                <a:cs typeface="Calibri"/>
              </a:rPr>
              <a:t> </a:t>
            </a:r>
            <a:r>
              <a:rPr sz="1100" spc="-5" dirty="0">
                <a:latin typeface="Calibri"/>
                <a:cs typeface="Calibri"/>
              </a:rPr>
              <a:t>Menschen</a:t>
            </a:r>
            <a:r>
              <a:rPr sz="1100" dirty="0">
                <a:latin typeface="Calibri"/>
                <a:cs typeface="Calibri"/>
              </a:rPr>
              <a:t> </a:t>
            </a:r>
            <a:r>
              <a:rPr sz="1100" spc="-5" dirty="0">
                <a:latin typeface="Calibri"/>
                <a:cs typeface="Calibri"/>
              </a:rPr>
              <a:t>erobert,</a:t>
            </a:r>
            <a:r>
              <a:rPr sz="1100" dirty="0">
                <a:latin typeface="Calibri"/>
                <a:cs typeface="Calibri"/>
              </a:rPr>
              <a:t> </a:t>
            </a:r>
            <a:r>
              <a:rPr sz="1100" spc="-5" dirty="0">
                <a:latin typeface="Calibri"/>
                <a:cs typeface="Calibri"/>
              </a:rPr>
              <a:t>als</a:t>
            </a:r>
            <a:r>
              <a:rPr sz="1100" dirty="0">
                <a:latin typeface="Calibri"/>
                <a:cs typeface="Calibri"/>
              </a:rPr>
              <a:t> er</a:t>
            </a:r>
            <a:r>
              <a:rPr sz="1100" spc="5" dirty="0">
                <a:latin typeface="Calibri"/>
                <a:cs typeface="Calibri"/>
              </a:rPr>
              <a:t> </a:t>
            </a:r>
            <a:r>
              <a:rPr sz="1100" dirty="0">
                <a:latin typeface="Calibri"/>
                <a:cs typeface="Calibri"/>
              </a:rPr>
              <a:t>in</a:t>
            </a:r>
            <a:r>
              <a:rPr sz="1100" spc="5" dirty="0">
                <a:latin typeface="Calibri"/>
                <a:cs typeface="Calibri"/>
              </a:rPr>
              <a:t> </a:t>
            </a:r>
            <a:r>
              <a:rPr sz="1100" spc="-5" dirty="0">
                <a:latin typeface="Calibri"/>
                <a:cs typeface="Calibri"/>
              </a:rPr>
              <a:t>der</a:t>
            </a:r>
            <a:r>
              <a:rPr sz="1100" dirty="0">
                <a:latin typeface="Calibri"/>
                <a:cs typeface="Calibri"/>
              </a:rPr>
              <a:t> </a:t>
            </a:r>
            <a:r>
              <a:rPr sz="1100" spc="-5" dirty="0">
                <a:latin typeface="Calibri"/>
                <a:cs typeface="Calibri"/>
              </a:rPr>
              <a:t>jährlichen</a:t>
            </a:r>
            <a:r>
              <a:rPr sz="1100" dirty="0">
                <a:latin typeface="Calibri"/>
                <a:cs typeface="Calibri"/>
              </a:rPr>
              <a:t> </a:t>
            </a:r>
            <a:r>
              <a:rPr sz="1100" spc="-5" dirty="0">
                <a:latin typeface="Calibri"/>
                <a:cs typeface="Calibri"/>
              </a:rPr>
              <a:t>irischen </a:t>
            </a:r>
            <a:r>
              <a:rPr sz="1100" dirty="0">
                <a:latin typeface="Calibri"/>
                <a:cs typeface="Calibri"/>
              </a:rPr>
              <a:t> </a:t>
            </a:r>
            <a:r>
              <a:rPr sz="1100" spc="-5" dirty="0">
                <a:latin typeface="Calibri"/>
                <a:cs typeface="Calibri"/>
              </a:rPr>
              <a:t>Weihnachtsspielzeugshow</a:t>
            </a:r>
            <a:r>
              <a:rPr sz="1100" dirty="0">
                <a:latin typeface="Calibri"/>
                <a:cs typeface="Calibri"/>
              </a:rPr>
              <a:t> </a:t>
            </a:r>
            <a:r>
              <a:rPr sz="1100" spc="-5" dirty="0">
                <a:latin typeface="Calibri"/>
                <a:cs typeface="Calibri"/>
              </a:rPr>
              <a:t>auftrat.</a:t>
            </a:r>
            <a:r>
              <a:rPr sz="1100" dirty="0">
                <a:latin typeface="Calibri"/>
                <a:cs typeface="Calibri"/>
              </a:rPr>
              <a:t> Adam,</a:t>
            </a:r>
            <a:r>
              <a:rPr sz="1100" spc="5" dirty="0">
                <a:latin typeface="Calibri"/>
                <a:cs typeface="Calibri"/>
              </a:rPr>
              <a:t> </a:t>
            </a:r>
            <a:r>
              <a:rPr sz="1100" spc="-5" dirty="0">
                <a:latin typeface="Calibri"/>
                <a:cs typeface="Calibri"/>
              </a:rPr>
              <a:t>der</a:t>
            </a:r>
            <a:r>
              <a:rPr sz="1100" dirty="0">
                <a:latin typeface="Calibri"/>
                <a:cs typeface="Calibri"/>
              </a:rPr>
              <a:t> </a:t>
            </a:r>
            <a:r>
              <a:rPr sz="1100" spc="-5" dirty="0">
                <a:latin typeface="Calibri"/>
                <a:cs typeface="Calibri"/>
              </a:rPr>
              <a:t>einen</a:t>
            </a:r>
            <a:r>
              <a:rPr sz="1100" dirty="0">
                <a:latin typeface="Calibri"/>
                <a:cs typeface="Calibri"/>
              </a:rPr>
              <a:t> </a:t>
            </a:r>
            <a:r>
              <a:rPr sz="1100" spc="-5" dirty="0">
                <a:latin typeface="Calibri"/>
                <a:cs typeface="Calibri"/>
              </a:rPr>
              <a:t>Rollstuhl </a:t>
            </a:r>
            <a:r>
              <a:rPr sz="1100" dirty="0">
                <a:latin typeface="Calibri"/>
                <a:cs typeface="Calibri"/>
              </a:rPr>
              <a:t> </a:t>
            </a:r>
            <a:r>
              <a:rPr sz="1100" spc="-5" dirty="0">
                <a:latin typeface="Calibri"/>
                <a:cs typeface="Calibri"/>
              </a:rPr>
              <a:t>benutzt,</a:t>
            </a:r>
            <a:r>
              <a:rPr sz="1100" dirty="0">
                <a:latin typeface="Calibri"/>
                <a:cs typeface="Calibri"/>
              </a:rPr>
              <a:t> </a:t>
            </a:r>
            <a:r>
              <a:rPr sz="1100" spc="-5" dirty="0">
                <a:latin typeface="Calibri"/>
                <a:cs typeface="Calibri"/>
              </a:rPr>
              <a:t>erzählte</a:t>
            </a:r>
            <a:r>
              <a:rPr sz="1100" dirty="0">
                <a:latin typeface="Calibri"/>
                <a:cs typeface="Calibri"/>
              </a:rPr>
              <a:t> von</a:t>
            </a:r>
            <a:r>
              <a:rPr sz="1100" spc="5" dirty="0">
                <a:latin typeface="Calibri"/>
                <a:cs typeface="Calibri"/>
              </a:rPr>
              <a:t> </a:t>
            </a:r>
            <a:r>
              <a:rPr sz="1100" spc="-5" dirty="0">
                <a:latin typeface="Calibri"/>
                <a:cs typeface="Calibri"/>
              </a:rPr>
              <a:t>seinem</a:t>
            </a:r>
            <a:r>
              <a:rPr sz="1100" dirty="0">
                <a:latin typeface="Calibri"/>
                <a:cs typeface="Calibri"/>
              </a:rPr>
              <a:t> </a:t>
            </a:r>
            <a:r>
              <a:rPr sz="1100" spc="-5" dirty="0">
                <a:latin typeface="Calibri"/>
                <a:cs typeface="Calibri"/>
              </a:rPr>
              <a:t>Traum,</a:t>
            </a:r>
            <a:r>
              <a:rPr sz="1100" dirty="0">
                <a:latin typeface="Calibri"/>
                <a:cs typeface="Calibri"/>
              </a:rPr>
              <a:t> </a:t>
            </a:r>
            <a:r>
              <a:rPr sz="1100" spc="-5" dirty="0">
                <a:latin typeface="Calibri"/>
                <a:cs typeface="Calibri"/>
              </a:rPr>
              <a:t>NASA-Fluglotse</a:t>
            </a:r>
            <a:r>
              <a:rPr sz="1100" dirty="0">
                <a:latin typeface="Calibri"/>
                <a:cs typeface="Calibri"/>
              </a:rPr>
              <a:t> </a:t>
            </a:r>
            <a:r>
              <a:rPr sz="1100" spc="-5" dirty="0">
                <a:latin typeface="Calibri"/>
                <a:cs typeface="Calibri"/>
              </a:rPr>
              <a:t>der </a:t>
            </a:r>
            <a:r>
              <a:rPr sz="1100" dirty="0">
                <a:latin typeface="Calibri"/>
                <a:cs typeface="Calibri"/>
              </a:rPr>
              <a:t> </a:t>
            </a:r>
            <a:r>
              <a:rPr sz="1100" spc="-5" dirty="0">
                <a:latin typeface="Calibri"/>
                <a:cs typeface="Calibri"/>
              </a:rPr>
              <a:t>CAPCOM </a:t>
            </a:r>
            <a:r>
              <a:rPr sz="1100" dirty="0">
                <a:latin typeface="Calibri"/>
                <a:cs typeface="Calibri"/>
              </a:rPr>
              <a:t>zu </a:t>
            </a:r>
            <a:r>
              <a:rPr sz="1100" spc="-5" dirty="0">
                <a:latin typeface="Calibri"/>
                <a:cs typeface="Calibri"/>
              </a:rPr>
              <a:t>werden.</a:t>
            </a:r>
            <a:endParaRPr sz="1100" dirty="0">
              <a:latin typeface="Calibri"/>
              <a:cs typeface="Calibri"/>
            </a:endParaRPr>
          </a:p>
          <a:p>
            <a:pPr>
              <a:lnSpc>
                <a:spcPct val="100000"/>
              </a:lnSpc>
              <a:spcBef>
                <a:spcPts val="40"/>
              </a:spcBef>
            </a:pPr>
            <a:endParaRPr sz="1100" dirty="0">
              <a:latin typeface="Calibri"/>
              <a:cs typeface="Calibri"/>
            </a:endParaRPr>
          </a:p>
          <a:p>
            <a:pPr marL="217804" marR="46990">
              <a:lnSpc>
                <a:spcPct val="101000"/>
              </a:lnSpc>
            </a:pPr>
            <a:r>
              <a:rPr lang="de-DE" sz="1100" spc="-5" dirty="0">
                <a:latin typeface="Calibri"/>
                <a:cs typeface="Calibri"/>
              </a:rPr>
              <a:t>Das Jahr 2021 markiert einen Neuanfang für Adam, da er nun in seiner eigenen animierten Fernsehserie als </a:t>
            </a:r>
            <a:r>
              <a:rPr lang="de-DE" sz="1100" b="1" spc="-5" dirty="0">
                <a:latin typeface="Calibri"/>
                <a:cs typeface="Calibri"/>
              </a:rPr>
              <a:t>Astronaut</a:t>
            </a:r>
            <a:r>
              <a:rPr lang="de-DE" sz="1100" spc="-5" dirty="0">
                <a:latin typeface="Calibri"/>
                <a:cs typeface="Calibri"/>
              </a:rPr>
              <a:t> auftreten wird. </a:t>
            </a:r>
          </a:p>
          <a:p>
            <a:pPr>
              <a:lnSpc>
                <a:spcPct val="100000"/>
              </a:lnSpc>
              <a:spcBef>
                <a:spcPts val="10"/>
              </a:spcBef>
            </a:pPr>
            <a:endParaRPr sz="1100" dirty="0">
              <a:latin typeface="Calibri"/>
              <a:cs typeface="Calibri"/>
            </a:endParaRPr>
          </a:p>
          <a:p>
            <a:pPr marL="217804" marR="547370">
              <a:lnSpc>
                <a:spcPct val="100000"/>
              </a:lnSpc>
            </a:pPr>
            <a:r>
              <a:rPr sz="1100" i="1" dirty="0">
                <a:latin typeface="Calibri"/>
                <a:cs typeface="Calibri"/>
              </a:rPr>
              <a:t>Adam</a:t>
            </a:r>
            <a:r>
              <a:rPr sz="1100" i="1" spc="-10" dirty="0">
                <a:latin typeface="Calibri"/>
                <a:cs typeface="Calibri"/>
              </a:rPr>
              <a:t> </a:t>
            </a:r>
            <a:r>
              <a:rPr sz="1100" i="1" dirty="0">
                <a:latin typeface="Calibri"/>
                <a:cs typeface="Calibri"/>
              </a:rPr>
              <a:t>King </a:t>
            </a:r>
            <a:r>
              <a:rPr sz="1100" i="1" spc="-5" dirty="0">
                <a:latin typeface="Calibri"/>
                <a:cs typeface="Calibri"/>
              </a:rPr>
              <a:t>Adventures</a:t>
            </a:r>
            <a:r>
              <a:rPr sz="1100" i="1" dirty="0">
                <a:latin typeface="Calibri"/>
                <a:cs typeface="Calibri"/>
              </a:rPr>
              <a:t> </a:t>
            </a:r>
            <a:r>
              <a:rPr sz="1100" spc="-5" dirty="0">
                <a:latin typeface="Calibri"/>
                <a:cs typeface="Calibri"/>
              </a:rPr>
              <a:t>erzählt</a:t>
            </a:r>
            <a:r>
              <a:rPr sz="1100" spc="10" dirty="0">
                <a:latin typeface="Calibri"/>
                <a:cs typeface="Calibri"/>
              </a:rPr>
              <a:t> </a:t>
            </a:r>
            <a:r>
              <a:rPr sz="1100" spc="-5" dirty="0">
                <a:latin typeface="Calibri"/>
                <a:cs typeface="Calibri"/>
              </a:rPr>
              <a:t>die</a:t>
            </a:r>
            <a:r>
              <a:rPr sz="1100" dirty="0">
                <a:latin typeface="Calibri"/>
                <a:cs typeface="Calibri"/>
              </a:rPr>
              <a:t> </a:t>
            </a:r>
            <a:r>
              <a:rPr sz="1100" spc="-5" dirty="0">
                <a:latin typeface="Calibri"/>
                <a:cs typeface="Calibri"/>
              </a:rPr>
              <a:t>Abenteuer</a:t>
            </a:r>
            <a:r>
              <a:rPr sz="1100" spc="5" dirty="0">
                <a:latin typeface="Calibri"/>
                <a:cs typeface="Calibri"/>
              </a:rPr>
              <a:t> </a:t>
            </a:r>
            <a:r>
              <a:rPr sz="1100" spc="-5" dirty="0">
                <a:latin typeface="Calibri"/>
                <a:cs typeface="Calibri"/>
              </a:rPr>
              <a:t>des</a:t>
            </a:r>
            <a:r>
              <a:rPr sz="1100" dirty="0">
                <a:latin typeface="Calibri"/>
                <a:cs typeface="Calibri"/>
              </a:rPr>
              <a:t> </a:t>
            </a:r>
            <a:r>
              <a:rPr sz="1100" spc="-5" dirty="0">
                <a:latin typeface="Calibri"/>
                <a:cs typeface="Calibri"/>
              </a:rPr>
              <a:t>jungen</a:t>
            </a:r>
            <a:r>
              <a:rPr sz="1100" dirty="0">
                <a:latin typeface="Calibri"/>
                <a:cs typeface="Calibri"/>
              </a:rPr>
              <a:t> Adam </a:t>
            </a:r>
            <a:r>
              <a:rPr sz="1100" spc="-215" dirty="0">
                <a:latin typeface="Calibri"/>
                <a:cs typeface="Calibri"/>
              </a:rPr>
              <a:t> </a:t>
            </a:r>
            <a:r>
              <a:rPr sz="1100" spc="-5" dirty="0">
                <a:latin typeface="Calibri"/>
                <a:cs typeface="Calibri"/>
              </a:rPr>
              <a:t>und </a:t>
            </a:r>
            <a:r>
              <a:rPr sz="1100" dirty="0">
                <a:latin typeface="Calibri"/>
                <a:cs typeface="Calibri"/>
              </a:rPr>
              <a:t>ist </a:t>
            </a:r>
            <a:r>
              <a:rPr sz="1100" spc="-5" dirty="0">
                <a:latin typeface="Calibri"/>
                <a:cs typeface="Calibri"/>
              </a:rPr>
              <a:t>die</a:t>
            </a:r>
            <a:r>
              <a:rPr sz="1100" dirty="0">
                <a:latin typeface="Calibri"/>
                <a:cs typeface="Calibri"/>
              </a:rPr>
              <a:t> </a:t>
            </a:r>
            <a:r>
              <a:rPr sz="1100" b="1" spc="-5" dirty="0">
                <a:latin typeface="Calibri"/>
                <a:cs typeface="Calibri"/>
              </a:rPr>
              <a:t>erste</a:t>
            </a:r>
            <a:r>
              <a:rPr sz="1100" b="1" dirty="0">
                <a:latin typeface="Calibri"/>
                <a:cs typeface="Calibri"/>
              </a:rPr>
              <a:t> </a:t>
            </a:r>
            <a:r>
              <a:rPr sz="1100" spc="-5" dirty="0">
                <a:latin typeface="Calibri"/>
                <a:cs typeface="Calibri"/>
              </a:rPr>
              <a:t>irische</a:t>
            </a:r>
            <a:r>
              <a:rPr sz="1100" dirty="0">
                <a:latin typeface="Calibri"/>
                <a:cs typeface="Calibri"/>
              </a:rPr>
              <a:t> </a:t>
            </a:r>
            <a:r>
              <a:rPr sz="1100" b="1" spc="-5" dirty="0">
                <a:latin typeface="Calibri"/>
                <a:cs typeface="Calibri"/>
              </a:rPr>
              <a:t>Kinderfernsehserie</a:t>
            </a:r>
            <a:r>
              <a:rPr sz="1100" spc="-5" dirty="0">
                <a:latin typeface="Calibri"/>
                <a:cs typeface="Calibri"/>
              </a:rPr>
              <a:t>,</a:t>
            </a:r>
            <a:r>
              <a:rPr sz="1100" dirty="0">
                <a:latin typeface="Calibri"/>
                <a:cs typeface="Calibri"/>
              </a:rPr>
              <a:t> </a:t>
            </a:r>
            <a:r>
              <a:rPr sz="1100" spc="-5" dirty="0">
                <a:latin typeface="Calibri"/>
                <a:cs typeface="Calibri"/>
              </a:rPr>
              <a:t>die</a:t>
            </a:r>
            <a:r>
              <a:rPr sz="1100" dirty="0">
                <a:latin typeface="Calibri"/>
                <a:cs typeface="Calibri"/>
              </a:rPr>
              <a:t> einen </a:t>
            </a:r>
            <a:r>
              <a:rPr sz="1100" spc="5" dirty="0">
                <a:latin typeface="Calibri"/>
                <a:cs typeface="Calibri"/>
              </a:rPr>
              <a:t> </a:t>
            </a:r>
            <a:r>
              <a:rPr sz="1100" b="1" spc="-5" dirty="0">
                <a:latin typeface="Calibri"/>
                <a:cs typeface="Calibri"/>
              </a:rPr>
              <a:t>Rollstuhlfahrer</a:t>
            </a:r>
            <a:r>
              <a:rPr sz="1100" b="1" dirty="0">
                <a:latin typeface="Calibri"/>
                <a:cs typeface="Calibri"/>
              </a:rPr>
              <a:t> </a:t>
            </a:r>
            <a:r>
              <a:rPr sz="1100" dirty="0">
                <a:latin typeface="Calibri"/>
                <a:cs typeface="Calibri"/>
              </a:rPr>
              <a:t>als</a:t>
            </a:r>
            <a:r>
              <a:rPr sz="1100" spc="-5" dirty="0">
                <a:latin typeface="Calibri"/>
                <a:cs typeface="Calibri"/>
              </a:rPr>
              <a:t> Protagonisten hat.</a:t>
            </a:r>
            <a:endParaRPr sz="1100" dirty="0">
              <a:latin typeface="Calibri"/>
              <a:cs typeface="Calibri"/>
            </a:endParaRPr>
          </a:p>
          <a:p>
            <a:pPr>
              <a:lnSpc>
                <a:spcPct val="100000"/>
              </a:lnSpc>
              <a:spcBef>
                <a:spcPts val="40"/>
              </a:spcBef>
            </a:pPr>
            <a:endParaRPr sz="1100" dirty="0">
              <a:latin typeface="Calibri"/>
              <a:cs typeface="Calibri"/>
            </a:endParaRPr>
          </a:p>
          <a:p>
            <a:pPr marL="217804" marR="365760">
              <a:lnSpc>
                <a:spcPct val="100000"/>
              </a:lnSpc>
            </a:pPr>
            <a:r>
              <a:rPr sz="1100" i="1" dirty="0">
                <a:latin typeface="Calibri"/>
                <a:cs typeface="Calibri"/>
              </a:rPr>
              <a:t>Adam</a:t>
            </a:r>
            <a:r>
              <a:rPr sz="1100" i="1" spc="-5" dirty="0">
                <a:latin typeface="Calibri"/>
                <a:cs typeface="Calibri"/>
              </a:rPr>
              <a:t> </a:t>
            </a:r>
            <a:r>
              <a:rPr sz="1100" i="1" dirty="0">
                <a:latin typeface="Calibri"/>
                <a:cs typeface="Calibri"/>
              </a:rPr>
              <a:t>King </a:t>
            </a:r>
            <a:r>
              <a:rPr sz="1100" i="1" spc="-5" dirty="0">
                <a:latin typeface="Calibri"/>
                <a:cs typeface="Calibri"/>
              </a:rPr>
              <a:t>Adventures</a:t>
            </a:r>
            <a:r>
              <a:rPr sz="1100" i="1" dirty="0">
                <a:latin typeface="Calibri"/>
                <a:cs typeface="Calibri"/>
              </a:rPr>
              <a:t> </a:t>
            </a:r>
            <a:r>
              <a:rPr sz="1100" spc="-5" dirty="0">
                <a:latin typeface="Calibri"/>
                <a:cs typeface="Calibri"/>
              </a:rPr>
              <a:t>wird</a:t>
            </a:r>
            <a:r>
              <a:rPr sz="1100" dirty="0">
                <a:latin typeface="Calibri"/>
                <a:cs typeface="Calibri"/>
              </a:rPr>
              <a:t> </a:t>
            </a:r>
            <a:r>
              <a:rPr sz="1100" spc="-5" dirty="0" err="1">
                <a:latin typeface="Calibri"/>
                <a:cs typeface="Calibri"/>
              </a:rPr>
              <a:t>ein</a:t>
            </a:r>
            <a:r>
              <a:rPr sz="1100" spc="10" dirty="0">
                <a:latin typeface="Calibri"/>
                <a:cs typeface="Calibri"/>
              </a:rPr>
              <a:t> </a:t>
            </a:r>
            <a:r>
              <a:rPr lang="de-AT" sz="1100" spc="-5" dirty="0">
                <a:latin typeface="Calibri"/>
                <a:cs typeface="Calibri"/>
              </a:rPr>
              <a:t>Symbol</a:t>
            </a:r>
            <a:r>
              <a:rPr sz="1100" spc="5" dirty="0">
                <a:latin typeface="Calibri"/>
                <a:cs typeface="Calibri"/>
              </a:rPr>
              <a:t> </a:t>
            </a:r>
            <a:r>
              <a:rPr sz="1100" spc="-5" dirty="0">
                <a:latin typeface="Calibri"/>
                <a:cs typeface="Calibri"/>
              </a:rPr>
              <a:t>der</a:t>
            </a:r>
            <a:r>
              <a:rPr sz="1100" dirty="0">
                <a:latin typeface="Calibri"/>
                <a:cs typeface="Calibri"/>
              </a:rPr>
              <a:t> </a:t>
            </a:r>
            <a:r>
              <a:rPr sz="1100" spc="-5" dirty="0">
                <a:latin typeface="Calibri"/>
                <a:cs typeface="Calibri"/>
              </a:rPr>
              <a:t>Inklusion</a:t>
            </a:r>
            <a:r>
              <a:rPr sz="1100" spc="5" dirty="0">
                <a:latin typeface="Calibri"/>
                <a:cs typeface="Calibri"/>
              </a:rPr>
              <a:t> </a:t>
            </a:r>
            <a:r>
              <a:rPr sz="1100" spc="-5" dirty="0">
                <a:latin typeface="Calibri"/>
                <a:cs typeface="Calibri"/>
              </a:rPr>
              <a:t>sein.</a:t>
            </a:r>
            <a:r>
              <a:rPr sz="1100" spc="10" dirty="0">
                <a:latin typeface="Calibri"/>
                <a:cs typeface="Calibri"/>
              </a:rPr>
              <a:t> </a:t>
            </a:r>
            <a:r>
              <a:rPr sz="1100" dirty="0">
                <a:latin typeface="Calibri"/>
                <a:cs typeface="Calibri"/>
              </a:rPr>
              <a:t>Mit </a:t>
            </a:r>
            <a:r>
              <a:rPr sz="1100" spc="-215" dirty="0">
                <a:latin typeface="Calibri"/>
                <a:cs typeface="Calibri"/>
              </a:rPr>
              <a:t> </a:t>
            </a:r>
            <a:r>
              <a:rPr sz="1100" spc="-5" dirty="0">
                <a:latin typeface="Calibri"/>
                <a:cs typeface="Calibri"/>
              </a:rPr>
              <a:t>einem Anteil </a:t>
            </a:r>
            <a:r>
              <a:rPr sz="1100" dirty="0">
                <a:latin typeface="Calibri"/>
                <a:cs typeface="Calibri"/>
              </a:rPr>
              <a:t>von </a:t>
            </a:r>
            <a:r>
              <a:rPr sz="1100" spc="-5" dirty="0">
                <a:latin typeface="Calibri"/>
                <a:cs typeface="Calibri"/>
              </a:rPr>
              <a:t>nur </a:t>
            </a:r>
            <a:r>
              <a:rPr sz="1100" dirty="0">
                <a:latin typeface="Calibri"/>
                <a:cs typeface="Calibri"/>
              </a:rPr>
              <a:t>2% auf</a:t>
            </a:r>
            <a:r>
              <a:rPr sz="1100" spc="-10" dirty="0">
                <a:latin typeface="Calibri"/>
                <a:cs typeface="Calibri"/>
              </a:rPr>
              <a:t> </a:t>
            </a:r>
            <a:r>
              <a:rPr sz="1100" spc="-5" dirty="0">
                <a:latin typeface="Calibri"/>
                <a:cs typeface="Calibri"/>
              </a:rPr>
              <a:t>dem Bildschirm</a:t>
            </a:r>
            <a:r>
              <a:rPr sz="1100" dirty="0">
                <a:latin typeface="Calibri"/>
                <a:cs typeface="Calibri"/>
              </a:rPr>
              <a:t> </a:t>
            </a:r>
            <a:r>
              <a:rPr sz="1100" spc="-5" dirty="0">
                <a:latin typeface="Calibri"/>
                <a:cs typeface="Calibri"/>
              </a:rPr>
              <a:t>wird</a:t>
            </a:r>
            <a:r>
              <a:rPr sz="1100" dirty="0">
                <a:latin typeface="Calibri"/>
                <a:cs typeface="Calibri"/>
              </a:rPr>
              <a:t> </a:t>
            </a:r>
            <a:r>
              <a:rPr sz="1100" spc="-5" dirty="0">
                <a:latin typeface="Calibri"/>
                <a:cs typeface="Calibri"/>
              </a:rPr>
              <a:t>diese</a:t>
            </a:r>
            <a:r>
              <a:rPr sz="1100" dirty="0">
                <a:latin typeface="Calibri"/>
                <a:cs typeface="Calibri"/>
              </a:rPr>
              <a:t> </a:t>
            </a:r>
            <a:r>
              <a:rPr sz="1100" spc="-5" dirty="0">
                <a:latin typeface="Calibri"/>
                <a:cs typeface="Calibri"/>
              </a:rPr>
              <a:t>Show</a:t>
            </a:r>
            <a:r>
              <a:rPr sz="1100" spc="15" dirty="0">
                <a:latin typeface="Calibri"/>
                <a:cs typeface="Calibri"/>
              </a:rPr>
              <a:t> </a:t>
            </a:r>
            <a:r>
              <a:rPr sz="1100" b="1" dirty="0">
                <a:latin typeface="Calibri"/>
                <a:cs typeface="Calibri"/>
              </a:rPr>
              <a:t>die </a:t>
            </a:r>
            <a:r>
              <a:rPr sz="1100" b="1" spc="-5" dirty="0" err="1">
                <a:latin typeface="Calibri"/>
                <a:cs typeface="Calibri"/>
              </a:rPr>
              <a:t>Vielfalt</a:t>
            </a:r>
            <a:r>
              <a:rPr sz="1100" b="1" spc="-10" dirty="0">
                <a:latin typeface="Calibri"/>
                <a:cs typeface="Calibri"/>
              </a:rPr>
              <a:t> </a:t>
            </a:r>
            <a:r>
              <a:rPr sz="1100" b="1" dirty="0">
                <a:latin typeface="Calibri"/>
                <a:cs typeface="Calibri"/>
              </a:rPr>
              <a:t>und </a:t>
            </a:r>
            <a:r>
              <a:rPr sz="1100" b="1" spc="-5" dirty="0">
                <a:latin typeface="Calibri"/>
                <a:cs typeface="Calibri"/>
              </a:rPr>
              <a:t>Inklusion</a:t>
            </a:r>
            <a:r>
              <a:rPr sz="1100" b="1" spc="10" dirty="0">
                <a:latin typeface="Calibri"/>
                <a:cs typeface="Calibri"/>
              </a:rPr>
              <a:t> </a:t>
            </a:r>
            <a:r>
              <a:rPr sz="1100" spc="-5" dirty="0">
                <a:latin typeface="Calibri"/>
                <a:cs typeface="Calibri"/>
              </a:rPr>
              <a:t>für</a:t>
            </a:r>
            <a:r>
              <a:rPr sz="1100" spc="5" dirty="0">
                <a:latin typeface="Calibri"/>
                <a:cs typeface="Calibri"/>
              </a:rPr>
              <a:t> </a:t>
            </a:r>
            <a:r>
              <a:rPr sz="1100" dirty="0">
                <a:latin typeface="Calibri"/>
                <a:cs typeface="Calibri"/>
              </a:rPr>
              <a:t>alle</a:t>
            </a:r>
            <a:r>
              <a:rPr sz="1100" spc="-5" dirty="0">
                <a:latin typeface="Calibri"/>
                <a:cs typeface="Calibri"/>
              </a:rPr>
              <a:t> </a:t>
            </a:r>
            <a:r>
              <a:rPr sz="1100" dirty="0">
                <a:latin typeface="Calibri"/>
                <a:cs typeface="Calibri"/>
              </a:rPr>
              <a:t>Kinder</a:t>
            </a:r>
            <a:r>
              <a:rPr sz="1100" spc="-5" dirty="0">
                <a:latin typeface="Calibri"/>
                <a:cs typeface="Calibri"/>
              </a:rPr>
              <a:t> mit</a:t>
            </a:r>
            <a:r>
              <a:rPr sz="1100" spc="5" dirty="0">
                <a:latin typeface="Calibri"/>
                <a:cs typeface="Calibri"/>
              </a:rPr>
              <a:t> </a:t>
            </a:r>
            <a:r>
              <a:rPr sz="1100" spc="-5" dirty="0">
                <a:latin typeface="Calibri"/>
                <a:cs typeface="Calibri"/>
              </a:rPr>
              <a:t>besonderen</a:t>
            </a:r>
            <a:r>
              <a:rPr sz="1100" dirty="0">
                <a:latin typeface="Calibri"/>
                <a:cs typeface="Calibri"/>
              </a:rPr>
              <a:t> </a:t>
            </a:r>
            <a:r>
              <a:rPr sz="1100" spc="-5" dirty="0">
                <a:latin typeface="Calibri"/>
                <a:cs typeface="Calibri"/>
              </a:rPr>
              <a:t>Bedürfnissen </a:t>
            </a:r>
            <a:r>
              <a:rPr sz="1100" spc="-210" dirty="0">
                <a:latin typeface="Calibri"/>
                <a:cs typeface="Calibri"/>
              </a:rPr>
              <a:t> </a:t>
            </a:r>
            <a:r>
              <a:rPr sz="1100" b="1" spc="-5" dirty="0" err="1">
                <a:latin typeface="Calibri"/>
                <a:cs typeface="Calibri"/>
              </a:rPr>
              <a:t>fördern</a:t>
            </a:r>
            <a:r>
              <a:rPr sz="1100" spc="-5" dirty="0">
                <a:latin typeface="Calibri"/>
                <a:cs typeface="Calibri"/>
              </a:rPr>
              <a:t>.</a:t>
            </a:r>
            <a:endParaRPr lang="de-AT" sz="1100" spc="-5" dirty="0">
              <a:latin typeface="Calibri"/>
              <a:cs typeface="Calibri"/>
            </a:endParaRPr>
          </a:p>
          <a:p>
            <a:pPr marL="217804" marR="365760">
              <a:lnSpc>
                <a:spcPct val="100000"/>
              </a:lnSpc>
            </a:pPr>
            <a:endParaRPr lang="de-AT" sz="1000" spc="-5" dirty="0">
              <a:latin typeface="Calibri"/>
              <a:cs typeface="Calibri"/>
            </a:endParaRPr>
          </a:p>
          <a:p>
            <a:pPr marL="217804" marR="365760">
              <a:lnSpc>
                <a:spcPct val="100000"/>
              </a:lnSpc>
            </a:pPr>
            <a:endParaRPr sz="1000" dirty="0">
              <a:latin typeface="Calibri"/>
              <a:cs typeface="Calibri"/>
            </a:endParaRPr>
          </a:p>
        </p:txBody>
      </p:sp>
      <p:sp>
        <p:nvSpPr>
          <p:cNvPr id="3" name="object 3"/>
          <p:cNvSpPr txBox="1"/>
          <p:nvPr/>
        </p:nvSpPr>
        <p:spPr>
          <a:xfrm>
            <a:off x="1037208" y="4248150"/>
            <a:ext cx="1536700" cy="178435"/>
          </a:xfrm>
          <a:prstGeom prst="rect">
            <a:avLst/>
          </a:prstGeom>
        </p:spPr>
        <p:txBody>
          <a:bodyPr vert="horz" wrap="square" lIns="0" tIns="12700" rIns="0" bIns="0" rtlCol="0">
            <a:spAutoFit/>
          </a:bodyPr>
          <a:lstStyle/>
          <a:p>
            <a:pPr marL="12700">
              <a:lnSpc>
                <a:spcPct val="100000"/>
              </a:lnSpc>
              <a:spcBef>
                <a:spcPts val="100"/>
              </a:spcBef>
            </a:pPr>
            <a:r>
              <a:rPr sz="1000" spc="-5" dirty="0">
                <a:latin typeface="Calibri"/>
                <a:cs typeface="Calibri"/>
              </a:rPr>
              <a:t>Quelle: </a:t>
            </a:r>
            <a:r>
              <a:rPr sz="1000" u="sng" spc="-15" dirty="0">
                <a:solidFill>
                  <a:srgbClr val="002986"/>
                </a:solidFill>
                <a:uFill>
                  <a:solidFill>
                    <a:srgbClr val="002986"/>
                  </a:solidFill>
                </a:uFill>
                <a:latin typeface="Calibri"/>
                <a:cs typeface="Calibri"/>
                <a:hlinkClick r:id="rId2"/>
              </a:rPr>
              <a:t>https://bit.ly/3zZ0zQk</a:t>
            </a:r>
            <a:endParaRPr sz="1000" dirty="0">
              <a:latin typeface="Calibri"/>
              <a:cs typeface="Calibri"/>
            </a:endParaRPr>
          </a:p>
        </p:txBody>
      </p:sp>
      <p:sp>
        <p:nvSpPr>
          <p:cNvPr id="4" name="object 4"/>
          <p:cNvSpPr txBox="1">
            <a:spLocks noGrp="1"/>
          </p:cNvSpPr>
          <p:nvPr>
            <p:ph type="title"/>
          </p:nvPr>
        </p:nvSpPr>
        <p:spPr>
          <a:xfrm>
            <a:off x="1795526" y="610870"/>
            <a:ext cx="5900674" cy="566822"/>
          </a:xfrm>
          <a:prstGeom prst="rect">
            <a:avLst/>
          </a:prstGeom>
        </p:spPr>
        <p:txBody>
          <a:bodyPr vert="horz" wrap="square" lIns="0" tIns="12700" rIns="0" bIns="0" rtlCol="0">
            <a:spAutoFit/>
          </a:bodyPr>
          <a:lstStyle/>
          <a:p>
            <a:pPr marL="208279" algn="ctr">
              <a:lnSpc>
                <a:spcPct val="100000"/>
              </a:lnSpc>
              <a:spcBef>
                <a:spcPts val="100"/>
              </a:spcBef>
            </a:pPr>
            <a:r>
              <a:rPr sz="1800" spc="-5" dirty="0">
                <a:solidFill>
                  <a:srgbClr val="FFAA15"/>
                </a:solidFill>
              </a:rPr>
              <a:t>TÄTIGKEIT</a:t>
            </a:r>
            <a:r>
              <a:rPr sz="1800" spc="-25" dirty="0">
                <a:solidFill>
                  <a:srgbClr val="FFAA15"/>
                </a:solidFill>
              </a:rPr>
              <a:t> </a:t>
            </a:r>
            <a:r>
              <a:rPr sz="1800" spc="-15" dirty="0">
                <a:solidFill>
                  <a:srgbClr val="FFAA15"/>
                </a:solidFill>
              </a:rPr>
              <a:t>4.1.1</a:t>
            </a:r>
            <a:endParaRPr sz="1800" dirty="0"/>
          </a:p>
          <a:p>
            <a:pPr algn="ctr">
              <a:lnSpc>
                <a:spcPct val="100000"/>
              </a:lnSpc>
              <a:spcBef>
                <a:spcPts val="20"/>
              </a:spcBef>
            </a:pPr>
            <a:r>
              <a:rPr sz="1800" dirty="0"/>
              <a:t>FALLSTUDIE</a:t>
            </a:r>
            <a:r>
              <a:rPr sz="1800" spc="-20" dirty="0"/>
              <a:t> </a:t>
            </a:r>
            <a:r>
              <a:rPr lang="de-AT" sz="1800" spc="-20" dirty="0"/>
              <a:t>– </a:t>
            </a:r>
            <a:r>
              <a:rPr sz="1800" spc="-10" dirty="0"/>
              <a:t> </a:t>
            </a:r>
            <a:r>
              <a:rPr sz="1800" spc="-5" dirty="0"/>
              <a:t>WIDRIGKEITEN</a:t>
            </a:r>
            <a:r>
              <a:rPr sz="1800" spc="-15" dirty="0"/>
              <a:t> </a:t>
            </a:r>
            <a:r>
              <a:rPr sz="1800" spc="-5" dirty="0"/>
              <a:t>DURCH</a:t>
            </a:r>
            <a:r>
              <a:rPr sz="1800" dirty="0"/>
              <a:t> </a:t>
            </a:r>
            <a:r>
              <a:rPr sz="1800" spc="-15" dirty="0"/>
              <a:t>VIELFALT</a:t>
            </a:r>
            <a:r>
              <a:rPr sz="1800" spc="-30" dirty="0"/>
              <a:t> </a:t>
            </a:r>
            <a:r>
              <a:rPr sz="1800" dirty="0"/>
              <a:t>BEGEGNEN</a:t>
            </a:r>
          </a:p>
        </p:txBody>
      </p:sp>
      <p:pic>
        <p:nvPicPr>
          <p:cNvPr id="5" name="object 5"/>
          <p:cNvPicPr/>
          <p:nvPr/>
        </p:nvPicPr>
        <p:blipFill>
          <a:blip r:embed="rId3" cstate="print"/>
          <a:stretch>
            <a:fillRect/>
          </a:stretch>
        </p:blipFill>
        <p:spPr>
          <a:xfrm>
            <a:off x="4919853" y="3740784"/>
            <a:ext cx="1223645" cy="1193165"/>
          </a:xfrm>
          <a:prstGeom prst="rect">
            <a:avLst/>
          </a:prstGeom>
        </p:spPr>
      </p:pic>
      <p:grpSp>
        <p:nvGrpSpPr>
          <p:cNvPr id="6" name="object 6"/>
          <p:cNvGrpSpPr/>
          <p:nvPr/>
        </p:nvGrpSpPr>
        <p:grpSpPr>
          <a:xfrm>
            <a:off x="182879" y="88900"/>
            <a:ext cx="8822055" cy="3532504"/>
            <a:chOff x="182879" y="88900"/>
            <a:chExt cx="8822055" cy="3532504"/>
          </a:xfrm>
        </p:grpSpPr>
        <p:pic>
          <p:nvPicPr>
            <p:cNvPr id="7" name="object 7"/>
            <p:cNvPicPr/>
            <p:nvPr/>
          </p:nvPicPr>
          <p:blipFill>
            <a:blip r:embed="rId4" cstate="print"/>
            <a:stretch>
              <a:fillRect/>
            </a:stretch>
          </p:blipFill>
          <p:spPr>
            <a:xfrm>
              <a:off x="182879" y="112141"/>
              <a:ext cx="1708658" cy="470535"/>
            </a:xfrm>
            <a:prstGeom prst="rect">
              <a:avLst/>
            </a:prstGeom>
          </p:spPr>
        </p:pic>
        <p:pic>
          <p:nvPicPr>
            <p:cNvPr id="8" name="object 8"/>
            <p:cNvPicPr/>
            <p:nvPr/>
          </p:nvPicPr>
          <p:blipFill>
            <a:blip r:embed="rId5" cstate="print"/>
            <a:stretch>
              <a:fillRect/>
            </a:stretch>
          </p:blipFill>
          <p:spPr>
            <a:xfrm>
              <a:off x="5605145" y="2175510"/>
              <a:ext cx="2564129" cy="1445514"/>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29" y="2539"/>
                  </a:lnTo>
                  <a:lnTo>
                    <a:pt x="334645" y="9525"/>
                  </a:lnTo>
                  <a:lnTo>
                    <a:pt x="291464" y="21589"/>
                  </a:lnTo>
                  <a:lnTo>
                    <a:pt x="250189" y="38100"/>
                  </a:lnTo>
                  <a:lnTo>
                    <a:pt x="210820" y="58420"/>
                  </a:lnTo>
                  <a:lnTo>
                    <a:pt x="174625" y="82550"/>
                  </a:lnTo>
                  <a:lnTo>
                    <a:pt x="140334" y="109854"/>
                  </a:lnTo>
                  <a:lnTo>
                    <a:pt x="109854" y="140970"/>
                  </a:lnTo>
                  <a:lnTo>
                    <a:pt x="81914" y="174625"/>
                  </a:lnTo>
                  <a:lnTo>
                    <a:pt x="57784" y="211454"/>
                  </a:lnTo>
                  <a:lnTo>
                    <a:pt x="37464" y="250189"/>
                  </a:lnTo>
                  <a:lnTo>
                    <a:pt x="21589" y="292100"/>
                  </a:lnTo>
                  <a:lnTo>
                    <a:pt x="9525" y="335279"/>
                  </a:lnTo>
                  <a:lnTo>
                    <a:pt x="2539" y="380364"/>
                  </a:lnTo>
                  <a:lnTo>
                    <a:pt x="0" y="426720"/>
                  </a:lnTo>
                  <a:lnTo>
                    <a:pt x="2539" y="473075"/>
                  </a:lnTo>
                  <a:lnTo>
                    <a:pt x="9525" y="518160"/>
                  </a:lnTo>
                  <a:lnTo>
                    <a:pt x="21589" y="561339"/>
                  </a:lnTo>
                  <a:lnTo>
                    <a:pt x="37464" y="603250"/>
                  </a:lnTo>
                  <a:lnTo>
                    <a:pt x="57784" y="641985"/>
                  </a:lnTo>
                  <a:lnTo>
                    <a:pt x="81914" y="678814"/>
                  </a:lnTo>
                  <a:lnTo>
                    <a:pt x="109854" y="712470"/>
                  </a:lnTo>
                  <a:lnTo>
                    <a:pt x="140334" y="743585"/>
                  </a:lnTo>
                  <a:lnTo>
                    <a:pt x="174625" y="770889"/>
                  </a:lnTo>
                  <a:lnTo>
                    <a:pt x="210820" y="795020"/>
                  </a:lnTo>
                  <a:lnTo>
                    <a:pt x="250189" y="815339"/>
                  </a:lnTo>
                  <a:lnTo>
                    <a:pt x="291464" y="831850"/>
                  </a:lnTo>
                  <a:lnTo>
                    <a:pt x="334645" y="843279"/>
                  </a:lnTo>
                  <a:lnTo>
                    <a:pt x="379729" y="850900"/>
                  </a:lnTo>
                  <a:lnTo>
                    <a:pt x="426720" y="853439"/>
                  </a:lnTo>
                  <a:lnTo>
                    <a:pt x="473075" y="850900"/>
                  </a:lnTo>
                  <a:lnTo>
                    <a:pt x="518159" y="843279"/>
                  </a:lnTo>
                  <a:lnTo>
                    <a:pt x="561339" y="831850"/>
                  </a:lnTo>
                  <a:lnTo>
                    <a:pt x="602614" y="815339"/>
                  </a:lnTo>
                  <a:lnTo>
                    <a:pt x="641984" y="795020"/>
                  </a:lnTo>
                  <a:lnTo>
                    <a:pt x="678814" y="770889"/>
                  </a:lnTo>
                  <a:lnTo>
                    <a:pt x="712470" y="743585"/>
                  </a:lnTo>
                  <a:lnTo>
                    <a:pt x="742950" y="712470"/>
                  </a:lnTo>
                  <a:lnTo>
                    <a:pt x="770889" y="678814"/>
                  </a:lnTo>
                  <a:lnTo>
                    <a:pt x="795020" y="641985"/>
                  </a:lnTo>
                  <a:lnTo>
                    <a:pt x="815339" y="603250"/>
                  </a:lnTo>
                  <a:lnTo>
                    <a:pt x="831214" y="561339"/>
                  </a:lnTo>
                  <a:lnTo>
                    <a:pt x="843279" y="518160"/>
                  </a:lnTo>
                  <a:lnTo>
                    <a:pt x="850900" y="473075"/>
                  </a:lnTo>
                  <a:lnTo>
                    <a:pt x="853439" y="426720"/>
                  </a:lnTo>
                  <a:lnTo>
                    <a:pt x="850900" y="380364"/>
                  </a:lnTo>
                  <a:lnTo>
                    <a:pt x="843279" y="335279"/>
                  </a:lnTo>
                  <a:lnTo>
                    <a:pt x="831214" y="292100"/>
                  </a:lnTo>
                  <a:lnTo>
                    <a:pt x="815339" y="250189"/>
                  </a:lnTo>
                  <a:lnTo>
                    <a:pt x="795020" y="211454"/>
                  </a:lnTo>
                  <a:lnTo>
                    <a:pt x="770889" y="174625"/>
                  </a:lnTo>
                  <a:lnTo>
                    <a:pt x="742950" y="140970"/>
                  </a:lnTo>
                  <a:lnTo>
                    <a:pt x="712470" y="109854"/>
                  </a:lnTo>
                  <a:lnTo>
                    <a:pt x="678814" y="82550"/>
                  </a:lnTo>
                  <a:lnTo>
                    <a:pt x="641984" y="58420"/>
                  </a:lnTo>
                  <a:lnTo>
                    <a:pt x="602614"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6" cstate="print"/>
            <a:stretch>
              <a:fillRect/>
            </a:stretch>
          </p:blipFill>
          <p:spPr>
            <a:xfrm>
              <a:off x="8195945" y="212725"/>
              <a:ext cx="765175" cy="608329"/>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3950" y="2178050"/>
            <a:ext cx="4018915" cy="1853071"/>
          </a:xfrm>
          <a:prstGeom prst="rect">
            <a:avLst/>
          </a:prstGeom>
          <a:solidFill>
            <a:srgbClr val="FFFADF"/>
          </a:solidFill>
          <a:ln w="25400">
            <a:solidFill>
              <a:srgbClr val="001B60"/>
            </a:solidFill>
          </a:ln>
        </p:spPr>
        <p:txBody>
          <a:bodyPr vert="horz" wrap="square" lIns="0" tIns="97790" rIns="0" bIns="0" rtlCol="0">
            <a:spAutoFit/>
          </a:bodyPr>
          <a:lstStyle/>
          <a:p>
            <a:pPr marL="101600">
              <a:lnSpc>
                <a:spcPct val="100000"/>
              </a:lnSpc>
              <a:spcBef>
                <a:spcPts val="770"/>
              </a:spcBef>
            </a:pPr>
            <a:r>
              <a:rPr sz="1600" b="1" spc="-15" dirty="0">
                <a:solidFill>
                  <a:srgbClr val="DB7712"/>
                </a:solidFill>
                <a:latin typeface="Calibri"/>
                <a:cs typeface="Calibri"/>
              </a:rPr>
              <a:t>DISKUSSIEREN</a:t>
            </a:r>
            <a:endParaRPr sz="1600" dirty="0">
              <a:latin typeface="Calibri"/>
              <a:cs typeface="Calibri"/>
            </a:endParaRPr>
          </a:p>
          <a:p>
            <a:pPr marL="444500" marR="208279" indent="-344170">
              <a:lnSpc>
                <a:spcPct val="100000"/>
              </a:lnSpc>
              <a:spcBef>
                <a:spcPts val="10"/>
              </a:spcBef>
              <a:buSzPct val="78571"/>
              <a:buAutoNum type="arabicPeriod"/>
              <a:tabLst>
                <a:tab pos="444500" algn="l"/>
                <a:tab pos="445134" algn="l"/>
              </a:tabLst>
            </a:pPr>
            <a:r>
              <a:rPr lang="de-DE" sz="1400" spc="-5" dirty="0">
                <a:latin typeface="Calibri"/>
                <a:cs typeface="Calibri"/>
              </a:rPr>
              <a:t>Warum ist es wichtig, dass Menschen wie Adam in den Medien erscheinen?</a:t>
            </a:r>
          </a:p>
          <a:p>
            <a:pPr marL="444500" marR="208279" indent="-344170">
              <a:lnSpc>
                <a:spcPct val="100000"/>
              </a:lnSpc>
              <a:spcBef>
                <a:spcPts val="10"/>
              </a:spcBef>
              <a:buSzPct val="78571"/>
              <a:buAutoNum type="arabicPeriod"/>
              <a:tabLst>
                <a:tab pos="444500" algn="l"/>
                <a:tab pos="445134" algn="l"/>
              </a:tabLst>
            </a:pPr>
            <a:r>
              <a:rPr sz="1400" spc="-5" dirty="0" err="1">
                <a:latin typeface="Calibri"/>
                <a:cs typeface="Calibri"/>
              </a:rPr>
              <a:t>Welche</a:t>
            </a:r>
            <a:r>
              <a:rPr sz="1400" spc="-5" dirty="0">
                <a:latin typeface="Calibri"/>
                <a:cs typeface="Calibri"/>
              </a:rPr>
              <a:t> Auswirkungen</a:t>
            </a:r>
            <a:r>
              <a:rPr sz="1400" dirty="0">
                <a:latin typeface="Calibri"/>
                <a:cs typeface="Calibri"/>
              </a:rPr>
              <a:t> </a:t>
            </a:r>
            <a:r>
              <a:rPr sz="1400" spc="-5" dirty="0">
                <a:latin typeface="Calibri"/>
                <a:cs typeface="Calibri"/>
              </a:rPr>
              <a:t>hat </a:t>
            </a:r>
            <a:r>
              <a:rPr lang="de-AT" sz="1400" spc="-5" dirty="0">
                <a:latin typeface="Calibri"/>
                <a:cs typeface="Calibri"/>
              </a:rPr>
              <a:t>dies</a:t>
            </a:r>
            <a:r>
              <a:rPr sz="1400" spc="5" dirty="0">
                <a:latin typeface="Calibri"/>
                <a:cs typeface="Calibri"/>
              </a:rPr>
              <a:t> </a:t>
            </a:r>
            <a:r>
              <a:rPr sz="1400" spc="-5" dirty="0">
                <a:latin typeface="Calibri"/>
                <a:cs typeface="Calibri"/>
              </a:rPr>
              <a:t>auf </a:t>
            </a:r>
            <a:r>
              <a:rPr sz="1400" spc="-10" dirty="0">
                <a:latin typeface="Calibri"/>
                <a:cs typeface="Calibri"/>
              </a:rPr>
              <a:t>die </a:t>
            </a:r>
            <a:r>
              <a:rPr sz="1400" spc="-300" dirty="0">
                <a:latin typeface="Calibri"/>
                <a:cs typeface="Calibri"/>
              </a:rPr>
              <a:t> </a:t>
            </a:r>
            <a:r>
              <a:rPr sz="1400" spc="-15" dirty="0">
                <a:latin typeface="Calibri"/>
                <a:cs typeface="Calibri"/>
              </a:rPr>
              <a:t>Gesellschaft?</a:t>
            </a:r>
            <a:endParaRPr lang="de-AT" sz="1400" dirty="0">
              <a:latin typeface="Calibri"/>
              <a:cs typeface="Calibri"/>
            </a:endParaRPr>
          </a:p>
          <a:p>
            <a:pPr marL="444500" marR="851535" indent="-344170">
              <a:lnSpc>
                <a:spcPct val="100000"/>
              </a:lnSpc>
              <a:buSzPct val="78571"/>
              <a:buAutoNum type="arabicPeriod" startAt="2"/>
              <a:tabLst>
                <a:tab pos="444500" algn="l"/>
                <a:tab pos="445134" algn="l"/>
              </a:tabLst>
            </a:pPr>
            <a:r>
              <a:rPr sz="1400" spc="-5" dirty="0" err="1">
                <a:latin typeface="Calibri"/>
                <a:cs typeface="Calibri"/>
              </a:rPr>
              <a:t>Fällt</a:t>
            </a:r>
            <a:r>
              <a:rPr sz="1400" spc="-10" dirty="0">
                <a:latin typeface="Calibri"/>
                <a:cs typeface="Calibri"/>
              </a:rPr>
              <a:t> </a:t>
            </a:r>
            <a:r>
              <a:rPr sz="1400" spc="-5" dirty="0">
                <a:latin typeface="Calibri"/>
                <a:cs typeface="Calibri"/>
              </a:rPr>
              <a:t>Ihnen</a:t>
            </a:r>
            <a:r>
              <a:rPr sz="1400" spc="5" dirty="0">
                <a:latin typeface="Calibri"/>
                <a:cs typeface="Calibri"/>
              </a:rPr>
              <a:t> </a:t>
            </a:r>
            <a:r>
              <a:rPr sz="1400" spc="-5" dirty="0">
                <a:latin typeface="Calibri"/>
                <a:cs typeface="Calibri"/>
              </a:rPr>
              <a:t>ein anderes Beispiel</a:t>
            </a:r>
            <a:r>
              <a:rPr sz="1400" dirty="0">
                <a:latin typeface="Calibri"/>
                <a:cs typeface="Calibri"/>
              </a:rPr>
              <a:t> </a:t>
            </a:r>
            <a:r>
              <a:rPr sz="1400" spc="-5" dirty="0">
                <a:latin typeface="Calibri"/>
                <a:cs typeface="Calibri"/>
              </a:rPr>
              <a:t>ein,</a:t>
            </a:r>
            <a:r>
              <a:rPr sz="1400" dirty="0">
                <a:latin typeface="Calibri"/>
                <a:cs typeface="Calibri"/>
              </a:rPr>
              <a:t> </a:t>
            </a:r>
            <a:r>
              <a:rPr sz="1400" spc="-5" dirty="0">
                <a:latin typeface="Calibri"/>
                <a:cs typeface="Calibri"/>
              </a:rPr>
              <a:t>das </a:t>
            </a:r>
            <a:r>
              <a:rPr lang="de-AT" sz="1400" spc="-5" dirty="0">
                <a:latin typeface="Calibri"/>
                <a:cs typeface="Calibri"/>
              </a:rPr>
              <a:t>dem von Adam </a:t>
            </a:r>
            <a:r>
              <a:rPr sz="1400" spc="-5" dirty="0" err="1">
                <a:latin typeface="Calibri"/>
                <a:cs typeface="Calibri"/>
              </a:rPr>
              <a:t>ähn</a:t>
            </a:r>
            <a:r>
              <a:rPr lang="de-AT" sz="1400" spc="-5" dirty="0" err="1">
                <a:latin typeface="Calibri"/>
                <a:cs typeface="Calibri"/>
              </a:rPr>
              <a:t>elt</a:t>
            </a:r>
            <a:r>
              <a:rPr lang="de-AT" sz="1400" spc="-5" dirty="0">
                <a:latin typeface="Calibri"/>
                <a:cs typeface="Calibri"/>
              </a:rPr>
              <a:t> und das </a:t>
            </a:r>
            <a:r>
              <a:rPr lang="de-DE" sz="1400" spc="-5" dirty="0">
                <a:latin typeface="Calibri"/>
                <a:cs typeface="Calibri"/>
              </a:rPr>
              <a:t>Sie in den</a:t>
            </a:r>
            <a:r>
              <a:rPr lang="de-DE" sz="1400" spc="5" dirty="0">
                <a:latin typeface="Calibri"/>
                <a:cs typeface="Calibri"/>
              </a:rPr>
              <a:t> </a:t>
            </a:r>
            <a:r>
              <a:rPr lang="de-DE" sz="1400" spc="-10" dirty="0">
                <a:latin typeface="Calibri"/>
                <a:cs typeface="Calibri"/>
              </a:rPr>
              <a:t>Medien</a:t>
            </a:r>
            <a:r>
              <a:rPr lang="de-DE" sz="1400" spc="-20" dirty="0">
                <a:latin typeface="Calibri"/>
                <a:cs typeface="Calibri"/>
              </a:rPr>
              <a:t> </a:t>
            </a:r>
            <a:r>
              <a:rPr lang="de-DE" sz="1400" spc="-5" dirty="0">
                <a:latin typeface="Calibri"/>
                <a:cs typeface="Calibri"/>
              </a:rPr>
              <a:t>gesehen haben?</a:t>
            </a:r>
            <a:endParaRPr sz="1400" dirty="0">
              <a:latin typeface="Calibri"/>
              <a:cs typeface="Calibri"/>
            </a:endParaRPr>
          </a:p>
        </p:txBody>
      </p:sp>
      <p:sp>
        <p:nvSpPr>
          <p:cNvPr id="4" name="object 4"/>
          <p:cNvSpPr txBox="1">
            <a:spLocks noGrp="1"/>
          </p:cNvSpPr>
          <p:nvPr>
            <p:ph type="title"/>
          </p:nvPr>
        </p:nvSpPr>
        <p:spPr>
          <a:xfrm>
            <a:off x="1795526" y="610870"/>
            <a:ext cx="5488305" cy="566822"/>
          </a:xfrm>
          <a:prstGeom prst="rect">
            <a:avLst/>
          </a:prstGeom>
        </p:spPr>
        <p:txBody>
          <a:bodyPr vert="horz" wrap="square" lIns="0" tIns="12700" rIns="0" bIns="0" rtlCol="0">
            <a:spAutoFit/>
          </a:bodyPr>
          <a:lstStyle/>
          <a:p>
            <a:pPr marL="208279" algn="ctr">
              <a:lnSpc>
                <a:spcPct val="100000"/>
              </a:lnSpc>
              <a:spcBef>
                <a:spcPts val="100"/>
              </a:spcBef>
            </a:pPr>
            <a:r>
              <a:rPr sz="1800" spc="-5" dirty="0">
                <a:solidFill>
                  <a:srgbClr val="FFAA14"/>
                </a:solidFill>
              </a:rPr>
              <a:t>TÄTIGKEIT</a:t>
            </a:r>
            <a:r>
              <a:rPr sz="1800" spc="-25" dirty="0">
                <a:solidFill>
                  <a:srgbClr val="FFAA14"/>
                </a:solidFill>
              </a:rPr>
              <a:t> </a:t>
            </a:r>
            <a:r>
              <a:rPr sz="1800" spc="-15" dirty="0">
                <a:solidFill>
                  <a:srgbClr val="FFAA14"/>
                </a:solidFill>
              </a:rPr>
              <a:t>4.1.1</a:t>
            </a:r>
            <a:endParaRPr sz="1800" dirty="0"/>
          </a:p>
          <a:p>
            <a:pPr algn="ctr">
              <a:lnSpc>
                <a:spcPct val="100000"/>
              </a:lnSpc>
              <a:spcBef>
                <a:spcPts val="20"/>
              </a:spcBef>
            </a:pPr>
            <a:r>
              <a:rPr sz="1800" dirty="0"/>
              <a:t>FALLSTUDIE</a:t>
            </a:r>
            <a:r>
              <a:rPr sz="1800" spc="-20" dirty="0"/>
              <a:t> </a:t>
            </a:r>
            <a:r>
              <a:rPr lang="de-AT" sz="1800" spc="-20" dirty="0"/>
              <a:t>–</a:t>
            </a:r>
            <a:r>
              <a:rPr sz="1800" spc="-10" dirty="0"/>
              <a:t> </a:t>
            </a:r>
            <a:r>
              <a:rPr sz="1800" spc="-5" dirty="0"/>
              <a:t>WIDRIGKEITEN</a:t>
            </a:r>
            <a:r>
              <a:rPr sz="1800" spc="-15" dirty="0"/>
              <a:t> </a:t>
            </a:r>
            <a:r>
              <a:rPr sz="1800" spc="-5" dirty="0"/>
              <a:t>DURCH</a:t>
            </a:r>
            <a:r>
              <a:rPr sz="1800" dirty="0"/>
              <a:t> </a:t>
            </a:r>
            <a:r>
              <a:rPr sz="1800" spc="-15" dirty="0"/>
              <a:t>VIELFALT</a:t>
            </a:r>
            <a:r>
              <a:rPr sz="1800" spc="-30" dirty="0"/>
              <a:t> </a:t>
            </a:r>
            <a:r>
              <a:rPr sz="1800" dirty="0"/>
              <a:t>BEGEGNEN</a:t>
            </a:r>
          </a:p>
        </p:txBody>
      </p:sp>
      <p:grpSp>
        <p:nvGrpSpPr>
          <p:cNvPr id="5" name="object 5"/>
          <p:cNvGrpSpPr/>
          <p:nvPr/>
        </p:nvGrpSpPr>
        <p:grpSpPr>
          <a:xfrm>
            <a:off x="182879" y="88900"/>
            <a:ext cx="8822055" cy="4871720"/>
            <a:chOff x="182879" y="88900"/>
            <a:chExt cx="8822055" cy="4871720"/>
          </a:xfrm>
        </p:grpSpPr>
        <p:pic>
          <p:nvPicPr>
            <p:cNvPr id="6" name="object 6"/>
            <p:cNvPicPr/>
            <p:nvPr/>
          </p:nvPicPr>
          <p:blipFill>
            <a:blip r:embed="rId2" cstate="print"/>
            <a:stretch>
              <a:fillRect/>
            </a:stretch>
          </p:blipFill>
          <p:spPr>
            <a:xfrm>
              <a:off x="182879" y="112141"/>
              <a:ext cx="1708658" cy="470535"/>
            </a:xfrm>
            <a:prstGeom prst="rect">
              <a:avLst/>
            </a:prstGeom>
          </p:spPr>
        </p:pic>
        <p:pic>
          <p:nvPicPr>
            <p:cNvPr id="7" name="object 7"/>
            <p:cNvPicPr/>
            <p:nvPr/>
          </p:nvPicPr>
          <p:blipFill>
            <a:blip r:embed="rId3" cstate="print"/>
            <a:stretch>
              <a:fillRect/>
            </a:stretch>
          </p:blipFill>
          <p:spPr>
            <a:xfrm>
              <a:off x="5826125" y="1712620"/>
              <a:ext cx="1934845" cy="2587371"/>
            </a:xfrm>
            <a:prstGeom prst="rect">
              <a:avLst/>
            </a:prstGeom>
          </p:spPr>
        </p:pic>
        <p:pic>
          <p:nvPicPr>
            <p:cNvPr id="8" name="object 8"/>
            <p:cNvPicPr/>
            <p:nvPr/>
          </p:nvPicPr>
          <p:blipFill>
            <a:blip r:embed="rId4" cstate="print"/>
            <a:stretch>
              <a:fillRect/>
            </a:stretch>
          </p:blipFill>
          <p:spPr>
            <a:xfrm>
              <a:off x="7955279" y="3945254"/>
              <a:ext cx="1040765" cy="1015161"/>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1315719" y="1719579"/>
              <a:ext cx="6111240" cy="2501265"/>
            </a:xfrm>
            <a:custGeom>
              <a:avLst/>
              <a:gdLst/>
              <a:ahLst/>
              <a:cxnLst/>
              <a:rect l="l" t="t" r="r" b="b"/>
              <a:pathLst>
                <a:path w="6111240" h="2501265">
                  <a:moveTo>
                    <a:pt x="6111239" y="0"/>
                  </a:moveTo>
                  <a:lnTo>
                    <a:pt x="0" y="0"/>
                  </a:lnTo>
                  <a:lnTo>
                    <a:pt x="0" y="2501265"/>
                  </a:lnTo>
                  <a:lnTo>
                    <a:pt x="6111239" y="2501265"/>
                  </a:lnTo>
                  <a:lnTo>
                    <a:pt x="6111239" y="0"/>
                  </a:lnTo>
                  <a:close/>
                </a:path>
              </a:pathLst>
            </a:custGeom>
            <a:solidFill>
              <a:srgbClr val="FFFADF"/>
            </a:solidFill>
          </p:spPr>
          <p:txBody>
            <a:bodyPr wrap="square" lIns="0" tIns="0" rIns="0" bIns="0" rtlCol="0"/>
            <a:lstStyle/>
            <a:p>
              <a:endParaRPr/>
            </a:p>
          </p:txBody>
        </p:sp>
        <p:pic>
          <p:nvPicPr>
            <p:cNvPr id="5" name="object 5"/>
            <p:cNvPicPr/>
            <p:nvPr/>
          </p:nvPicPr>
          <p:blipFill>
            <a:blip r:embed="rId3" cstate="print"/>
            <a:stretch>
              <a:fillRect/>
            </a:stretch>
          </p:blipFill>
          <p:spPr>
            <a:xfrm>
              <a:off x="6313169" y="1867152"/>
              <a:ext cx="2227579" cy="1447800"/>
            </a:xfrm>
            <a:prstGeom prst="rect">
              <a:avLst/>
            </a:prstGeom>
          </p:spPr>
        </p:pic>
      </p:grpSp>
      <p:sp>
        <p:nvSpPr>
          <p:cNvPr id="6" name="object 6"/>
          <p:cNvSpPr txBox="1"/>
          <p:nvPr/>
        </p:nvSpPr>
        <p:spPr>
          <a:xfrm>
            <a:off x="1315719" y="1719579"/>
            <a:ext cx="6111240" cy="2501265"/>
          </a:xfrm>
          <a:prstGeom prst="rect">
            <a:avLst/>
          </a:prstGeom>
          <a:ln w="25400">
            <a:solidFill>
              <a:srgbClr val="001B60"/>
            </a:solidFill>
          </a:ln>
        </p:spPr>
        <p:txBody>
          <a:bodyPr vert="horz" wrap="square" lIns="0" tIns="158750" rIns="0" bIns="0" rtlCol="0">
            <a:spAutoFit/>
          </a:bodyPr>
          <a:lstStyle/>
          <a:p>
            <a:pPr marL="255904" marR="1217295" algn="just">
              <a:lnSpc>
                <a:spcPct val="99500"/>
              </a:lnSpc>
              <a:spcBef>
                <a:spcPts val="1250"/>
              </a:spcBef>
            </a:pPr>
            <a:r>
              <a:rPr sz="1400" spc="-5" dirty="0">
                <a:latin typeface="Calibri"/>
                <a:cs typeface="Calibri"/>
              </a:rPr>
              <a:t>Vielfalt in den Medien ist wichtig, da sie marginalisierten oder </a:t>
            </a:r>
            <a:r>
              <a:rPr sz="1400" dirty="0">
                <a:latin typeface="Calibri"/>
                <a:cs typeface="Calibri"/>
              </a:rPr>
              <a:t> </a:t>
            </a:r>
            <a:r>
              <a:rPr sz="1400" spc="-5" dirty="0">
                <a:latin typeface="Calibri"/>
                <a:cs typeface="Calibri"/>
              </a:rPr>
              <a:t>unterrepräsentierten</a:t>
            </a:r>
            <a:r>
              <a:rPr sz="1400" dirty="0">
                <a:latin typeface="Calibri"/>
                <a:cs typeface="Calibri"/>
              </a:rPr>
              <a:t> </a:t>
            </a:r>
            <a:r>
              <a:rPr sz="1400" spc="-5" dirty="0">
                <a:latin typeface="Calibri"/>
                <a:cs typeface="Calibri"/>
              </a:rPr>
              <a:t>Gruppen</a:t>
            </a:r>
            <a:r>
              <a:rPr sz="1400" spc="310" dirty="0">
                <a:latin typeface="Calibri"/>
                <a:cs typeface="Calibri"/>
              </a:rPr>
              <a:t> </a:t>
            </a:r>
            <a:r>
              <a:rPr sz="1400" spc="-5" dirty="0">
                <a:latin typeface="Calibri"/>
                <a:cs typeface="Calibri"/>
              </a:rPr>
              <a:t>und</a:t>
            </a:r>
            <a:r>
              <a:rPr sz="1400" spc="310" dirty="0">
                <a:latin typeface="Calibri"/>
                <a:cs typeface="Calibri"/>
              </a:rPr>
              <a:t> </a:t>
            </a:r>
            <a:r>
              <a:rPr sz="1400" spc="-5" dirty="0">
                <a:latin typeface="Calibri"/>
                <a:cs typeface="Calibri"/>
              </a:rPr>
              <a:t>Gemeinschaften </a:t>
            </a:r>
            <a:r>
              <a:rPr sz="1400" dirty="0">
                <a:latin typeface="Calibri"/>
                <a:cs typeface="Calibri"/>
              </a:rPr>
              <a:t> </a:t>
            </a:r>
            <a:r>
              <a:rPr sz="1400" spc="-5" dirty="0">
                <a:latin typeface="Calibri"/>
                <a:cs typeface="Calibri"/>
              </a:rPr>
              <a:t>Sichtbarkeit</a:t>
            </a:r>
            <a:r>
              <a:rPr sz="1400" dirty="0">
                <a:latin typeface="Calibri"/>
                <a:cs typeface="Calibri"/>
              </a:rPr>
              <a:t> </a:t>
            </a:r>
            <a:r>
              <a:rPr sz="1400" spc="-5" dirty="0">
                <a:latin typeface="Calibri"/>
                <a:cs typeface="Calibri"/>
              </a:rPr>
              <a:t>in</a:t>
            </a:r>
            <a:r>
              <a:rPr sz="1400" dirty="0">
                <a:latin typeface="Calibri"/>
                <a:cs typeface="Calibri"/>
              </a:rPr>
              <a:t> </a:t>
            </a:r>
            <a:r>
              <a:rPr sz="1400" spc="-5" dirty="0">
                <a:latin typeface="Calibri"/>
                <a:cs typeface="Calibri"/>
              </a:rPr>
              <a:t>den Mainstream-Medien</a:t>
            </a:r>
            <a:r>
              <a:rPr sz="1400" dirty="0">
                <a:latin typeface="Calibri"/>
                <a:cs typeface="Calibri"/>
              </a:rPr>
              <a:t> </a:t>
            </a:r>
            <a:r>
              <a:rPr sz="1400" spc="-5" dirty="0">
                <a:latin typeface="Calibri"/>
                <a:cs typeface="Calibri"/>
              </a:rPr>
              <a:t>verschafft.</a:t>
            </a:r>
            <a:endParaRPr sz="1400" dirty="0">
              <a:latin typeface="Calibri"/>
              <a:cs typeface="Calibri"/>
            </a:endParaRPr>
          </a:p>
          <a:p>
            <a:pPr marL="255904" algn="just">
              <a:lnSpc>
                <a:spcPct val="100000"/>
              </a:lnSpc>
              <a:spcBef>
                <a:spcPts val="610"/>
              </a:spcBef>
            </a:pPr>
            <a:r>
              <a:rPr sz="1400" spc="-5" dirty="0">
                <a:latin typeface="Calibri"/>
                <a:cs typeface="Calibri"/>
              </a:rPr>
              <a:t>Vielfalt</a:t>
            </a:r>
            <a:r>
              <a:rPr sz="1400" dirty="0">
                <a:latin typeface="Calibri"/>
                <a:cs typeface="Calibri"/>
              </a:rPr>
              <a:t> </a:t>
            </a:r>
            <a:r>
              <a:rPr sz="1400" spc="-5" dirty="0">
                <a:latin typeface="Calibri"/>
                <a:cs typeface="Calibri"/>
              </a:rPr>
              <a:t>in den</a:t>
            </a:r>
            <a:r>
              <a:rPr sz="1400" spc="-10" dirty="0">
                <a:latin typeface="Calibri"/>
                <a:cs typeface="Calibri"/>
              </a:rPr>
              <a:t> </a:t>
            </a:r>
            <a:r>
              <a:rPr sz="1400" spc="-5" dirty="0">
                <a:latin typeface="Calibri"/>
                <a:cs typeface="Calibri"/>
              </a:rPr>
              <a:t>Medien führt</a:t>
            </a:r>
            <a:r>
              <a:rPr sz="1400" dirty="0">
                <a:latin typeface="Calibri"/>
                <a:cs typeface="Calibri"/>
              </a:rPr>
              <a:t> </a:t>
            </a:r>
            <a:r>
              <a:rPr sz="1400" spc="-20" dirty="0">
                <a:latin typeface="Calibri"/>
                <a:cs typeface="Calibri"/>
              </a:rPr>
              <a:t>zu:</a:t>
            </a:r>
            <a:endParaRPr sz="1400" dirty="0">
              <a:latin typeface="Calibri"/>
              <a:cs typeface="Calibri"/>
            </a:endParaRPr>
          </a:p>
          <a:p>
            <a:pPr marL="1094740" indent="-382270" algn="just">
              <a:lnSpc>
                <a:spcPct val="100000"/>
              </a:lnSpc>
              <a:spcBef>
                <a:spcPts val="585"/>
              </a:spcBef>
              <a:buFont typeface="Wingdings"/>
              <a:buChar char=""/>
              <a:tabLst>
                <a:tab pos="1094740" algn="l"/>
              </a:tabLst>
            </a:pPr>
            <a:r>
              <a:rPr sz="1400" b="1" spc="-15" dirty="0">
                <a:latin typeface="Calibri"/>
                <a:cs typeface="Calibri"/>
              </a:rPr>
              <a:t>Identitätsbildung</a:t>
            </a:r>
            <a:r>
              <a:rPr sz="1400" b="1" spc="-30" dirty="0">
                <a:latin typeface="Calibri"/>
                <a:cs typeface="Calibri"/>
              </a:rPr>
              <a:t> </a:t>
            </a:r>
            <a:r>
              <a:rPr sz="1400" spc="-5" dirty="0">
                <a:latin typeface="Calibri"/>
                <a:cs typeface="Calibri"/>
              </a:rPr>
              <a:t>bei</a:t>
            </a:r>
            <a:r>
              <a:rPr sz="1400" spc="-10" dirty="0">
                <a:latin typeface="Calibri"/>
                <a:cs typeface="Calibri"/>
              </a:rPr>
              <a:t> </a:t>
            </a:r>
            <a:r>
              <a:rPr sz="1400" spc="-5" dirty="0">
                <a:latin typeface="Calibri"/>
                <a:cs typeface="Calibri"/>
              </a:rPr>
              <a:t>Heranwachsenden</a:t>
            </a:r>
            <a:endParaRPr sz="1400" dirty="0">
              <a:latin typeface="Calibri"/>
              <a:cs typeface="Calibri"/>
            </a:endParaRPr>
          </a:p>
          <a:p>
            <a:pPr marL="1094740" indent="-382270" algn="just">
              <a:lnSpc>
                <a:spcPct val="100000"/>
              </a:lnSpc>
              <a:spcBef>
                <a:spcPts val="850"/>
              </a:spcBef>
              <a:buFont typeface="Wingdings"/>
              <a:buChar char=""/>
              <a:tabLst>
                <a:tab pos="1094740" algn="l"/>
              </a:tabLst>
            </a:pPr>
            <a:r>
              <a:rPr sz="1400" spc="-10" dirty="0">
                <a:latin typeface="Calibri"/>
                <a:cs typeface="Calibri"/>
              </a:rPr>
              <a:t>Die </a:t>
            </a:r>
            <a:r>
              <a:rPr sz="1400" spc="-5" dirty="0">
                <a:latin typeface="Calibri"/>
                <a:cs typeface="Calibri"/>
              </a:rPr>
              <a:t>Förderung</a:t>
            </a:r>
            <a:r>
              <a:rPr sz="1400" spc="-10" dirty="0">
                <a:latin typeface="Calibri"/>
                <a:cs typeface="Calibri"/>
              </a:rPr>
              <a:t> </a:t>
            </a:r>
            <a:r>
              <a:rPr sz="1400" spc="-5" dirty="0">
                <a:latin typeface="Calibri"/>
                <a:cs typeface="Calibri"/>
              </a:rPr>
              <a:t>der</a:t>
            </a:r>
            <a:r>
              <a:rPr sz="1400" spc="5" dirty="0">
                <a:latin typeface="Calibri"/>
                <a:cs typeface="Calibri"/>
              </a:rPr>
              <a:t> </a:t>
            </a:r>
            <a:r>
              <a:rPr sz="1400" b="1" spc="-15" dirty="0">
                <a:latin typeface="Calibri"/>
                <a:cs typeface="Calibri"/>
              </a:rPr>
              <a:t>Inklusivität</a:t>
            </a:r>
            <a:endParaRPr sz="1400" dirty="0">
              <a:latin typeface="Calibri"/>
              <a:cs typeface="Calibri"/>
            </a:endParaRPr>
          </a:p>
          <a:p>
            <a:pPr marL="1094740" indent="-382270">
              <a:lnSpc>
                <a:spcPct val="100000"/>
              </a:lnSpc>
              <a:spcBef>
                <a:spcPts val="840"/>
              </a:spcBef>
              <a:buFont typeface="Wingdings"/>
              <a:buChar char=""/>
              <a:tabLst>
                <a:tab pos="1094105" algn="l"/>
                <a:tab pos="1094740" algn="l"/>
              </a:tabLst>
            </a:pPr>
            <a:r>
              <a:rPr sz="1400" spc="-5" dirty="0">
                <a:latin typeface="Calibri"/>
                <a:cs typeface="Calibri"/>
              </a:rPr>
              <a:t>Bekämpfung</a:t>
            </a:r>
            <a:r>
              <a:rPr sz="1400" spc="10" dirty="0">
                <a:latin typeface="Calibri"/>
                <a:cs typeface="Calibri"/>
              </a:rPr>
              <a:t> </a:t>
            </a:r>
            <a:r>
              <a:rPr sz="1400" spc="-5" dirty="0">
                <a:latin typeface="Calibri"/>
                <a:cs typeface="Calibri"/>
              </a:rPr>
              <a:t>von</a:t>
            </a:r>
            <a:r>
              <a:rPr sz="1400" spc="10" dirty="0">
                <a:latin typeface="Calibri"/>
                <a:cs typeface="Calibri"/>
              </a:rPr>
              <a:t> </a:t>
            </a:r>
            <a:r>
              <a:rPr sz="1400" b="1" spc="-5" dirty="0">
                <a:latin typeface="Calibri"/>
                <a:cs typeface="Calibri"/>
              </a:rPr>
              <a:t>Stereotypen</a:t>
            </a:r>
            <a:r>
              <a:rPr sz="1400" b="1" spc="30" dirty="0">
                <a:latin typeface="Calibri"/>
                <a:cs typeface="Calibri"/>
              </a:rPr>
              <a:t> </a:t>
            </a:r>
            <a:r>
              <a:rPr sz="1400" spc="-5" dirty="0">
                <a:latin typeface="Calibri"/>
                <a:cs typeface="Calibri"/>
              </a:rPr>
              <a:t>und</a:t>
            </a:r>
            <a:r>
              <a:rPr sz="1400" spc="5" dirty="0">
                <a:latin typeface="Calibri"/>
                <a:cs typeface="Calibri"/>
              </a:rPr>
              <a:t> </a:t>
            </a:r>
            <a:r>
              <a:rPr sz="1400" spc="-5" dirty="0">
                <a:latin typeface="Calibri"/>
                <a:cs typeface="Calibri"/>
              </a:rPr>
              <a:t>verinnerlichten</a:t>
            </a:r>
            <a:r>
              <a:rPr sz="1400" spc="5" dirty="0">
                <a:latin typeface="Calibri"/>
                <a:cs typeface="Calibri"/>
              </a:rPr>
              <a:t> </a:t>
            </a:r>
            <a:r>
              <a:rPr sz="1400" spc="-15" dirty="0">
                <a:latin typeface="Calibri"/>
                <a:cs typeface="Calibri"/>
              </a:rPr>
              <a:t>Vorurteilen</a:t>
            </a:r>
            <a:endParaRPr sz="1400" dirty="0">
              <a:latin typeface="Calibri"/>
              <a:cs typeface="Calibri"/>
            </a:endParaRPr>
          </a:p>
          <a:p>
            <a:pPr marL="1094740" indent="-382270">
              <a:lnSpc>
                <a:spcPct val="100000"/>
              </a:lnSpc>
              <a:spcBef>
                <a:spcPts val="840"/>
              </a:spcBef>
              <a:buFont typeface="Wingdings"/>
              <a:buChar char=""/>
              <a:tabLst>
                <a:tab pos="1094105" algn="l"/>
                <a:tab pos="1094740" algn="l"/>
              </a:tabLst>
            </a:pPr>
            <a:r>
              <a:rPr sz="1400" b="1" spc="-5" dirty="0">
                <a:latin typeface="Calibri"/>
                <a:cs typeface="Calibri"/>
              </a:rPr>
              <a:t>Repräsentation</a:t>
            </a:r>
            <a:r>
              <a:rPr sz="1400" b="1" spc="-20" dirty="0">
                <a:latin typeface="Calibri"/>
                <a:cs typeface="Calibri"/>
              </a:rPr>
              <a:t> </a:t>
            </a:r>
            <a:r>
              <a:rPr sz="1400" spc="-25" dirty="0">
                <a:latin typeface="Calibri"/>
                <a:cs typeface="Calibri"/>
              </a:rPr>
              <a:t>aller</a:t>
            </a:r>
            <a:endParaRPr sz="1400" dirty="0">
              <a:latin typeface="Calibri"/>
              <a:cs typeface="Calibri"/>
            </a:endParaRPr>
          </a:p>
        </p:txBody>
      </p:sp>
      <p:sp>
        <p:nvSpPr>
          <p:cNvPr id="7" name="object 7"/>
          <p:cNvSpPr txBox="1">
            <a:spLocks noGrp="1"/>
          </p:cNvSpPr>
          <p:nvPr>
            <p:ph type="title"/>
          </p:nvPr>
        </p:nvSpPr>
        <p:spPr>
          <a:xfrm>
            <a:off x="3319779" y="374396"/>
            <a:ext cx="309308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DB7712"/>
                </a:solidFill>
              </a:rPr>
              <a:t>WARUM</a:t>
            </a:r>
            <a:r>
              <a:rPr sz="1800" spc="-25" dirty="0">
                <a:solidFill>
                  <a:srgbClr val="DB7712"/>
                </a:solidFill>
              </a:rPr>
              <a:t> </a:t>
            </a:r>
            <a:r>
              <a:rPr sz="1800" dirty="0">
                <a:solidFill>
                  <a:srgbClr val="DB7712"/>
                </a:solidFill>
              </a:rPr>
              <a:t>IST</a:t>
            </a:r>
            <a:r>
              <a:rPr sz="1800" spc="-20" dirty="0">
                <a:solidFill>
                  <a:srgbClr val="DB7712"/>
                </a:solidFill>
              </a:rPr>
              <a:t> </a:t>
            </a:r>
            <a:r>
              <a:rPr sz="1800" spc="-5" dirty="0">
                <a:solidFill>
                  <a:srgbClr val="DB7712"/>
                </a:solidFill>
              </a:rPr>
              <a:t>VIELFALT</a:t>
            </a:r>
            <a:r>
              <a:rPr sz="1800" spc="-15" dirty="0">
                <a:solidFill>
                  <a:srgbClr val="DB7712"/>
                </a:solidFill>
              </a:rPr>
              <a:t> WICHTIG?</a:t>
            </a:r>
            <a:endParaRPr sz="1800"/>
          </a:p>
        </p:txBody>
      </p:sp>
      <p:grpSp>
        <p:nvGrpSpPr>
          <p:cNvPr id="8" name="object 8"/>
          <p:cNvGrpSpPr/>
          <p:nvPr/>
        </p:nvGrpSpPr>
        <p:grpSpPr>
          <a:xfrm>
            <a:off x="182245" y="89535"/>
            <a:ext cx="8822690" cy="853440"/>
            <a:chOff x="182245" y="89535"/>
            <a:chExt cx="8822690" cy="853440"/>
          </a:xfrm>
        </p:grpSpPr>
        <p:pic>
          <p:nvPicPr>
            <p:cNvPr id="9" name="object 9"/>
            <p:cNvPicPr/>
            <p:nvPr/>
          </p:nvPicPr>
          <p:blipFill>
            <a:blip r:embed="rId4" cstate="print"/>
            <a:stretch>
              <a:fillRect/>
            </a:stretch>
          </p:blipFill>
          <p:spPr>
            <a:xfrm>
              <a:off x="182245" y="112776"/>
              <a:ext cx="1724787" cy="474979"/>
            </a:xfrm>
            <a:prstGeom prst="rect">
              <a:avLst/>
            </a:prstGeom>
          </p:spPr>
        </p:pic>
        <p:sp>
          <p:nvSpPr>
            <p:cNvPr id="10" name="object 10"/>
            <p:cNvSpPr/>
            <p:nvPr/>
          </p:nvSpPr>
          <p:spPr>
            <a:xfrm>
              <a:off x="8151495" y="89535"/>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1" name="object 11"/>
            <p:cNvPicPr/>
            <p:nvPr/>
          </p:nvPicPr>
          <p:blipFill>
            <a:blip r:embed="rId5" cstate="print"/>
            <a:stretch>
              <a:fillRect/>
            </a:stretch>
          </p:blipFill>
          <p:spPr>
            <a:xfrm>
              <a:off x="8195945" y="213360"/>
              <a:ext cx="765175" cy="608329"/>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25457" y="821054"/>
            <a:ext cx="309308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WARUM</a:t>
            </a:r>
            <a:r>
              <a:rPr sz="1800" spc="-25" dirty="0">
                <a:solidFill>
                  <a:srgbClr val="FFAA14"/>
                </a:solidFill>
              </a:rPr>
              <a:t> </a:t>
            </a:r>
            <a:r>
              <a:rPr sz="1800" dirty="0">
                <a:solidFill>
                  <a:srgbClr val="FFAA14"/>
                </a:solidFill>
              </a:rPr>
              <a:t>IST</a:t>
            </a:r>
            <a:r>
              <a:rPr sz="1800" spc="-20" dirty="0">
                <a:solidFill>
                  <a:srgbClr val="FFAA14"/>
                </a:solidFill>
              </a:rPr>
              <a:t> </a:t>
            </a:r>
            <a:r>
              <a:rPr sz="1800" spc="-5" dirty="0">
                <a:solidFill>
                  <a:srgbClr val="FFAA14"/>
                </a:solidFill>
              </a:rPr>
              <a:t>VIELFALT</a:t>
            </a:r>
            <a:r>
              <a:rPr sz="1800" spc="-15" dirty="0">
                <a:solidFill>
                  <a:srgbClr val="FFAA14"/>
                </a:solidFill>
              </a:rPr>
              <a:t> WICHTIG?</a:t>
            </a:r>
            <a:endParaRPr sz="1800" dirty="0"/>
          </a:p>
        </p:txBody>
      </p:sp>
      <p:sp>
        <p:nvSpPr>
          <p:cNvPr id="3" name="object 3"/>
          <p:cNvSpPr txBox="1"/>
          <p:nvPr/>
        </p:nvSpPr>
        <p:spPr>
          <a:xfrm>
            <a:off x="346963" y="1612899"/>
            <a:ext cx="3696970" cy="2209165"/>
          </a:xfrm>
          <a:prstGeom prst="rect">
            <a:avLst/>
          </a:prstGeom>
        </p:spPr>
        <p:txBody>
          <a:bodyPr vert="horz" wrap="square" lIns="0" tIns="12700" rIns="0" bIns="0" rtlCol="0">
            <a:spAutoFit/>
          </a:bodyPr>
          <a:lstStyle/>
          <a:p>
            <a:pPr marL="13335">
              <a:lnSpc>
                <a:spcPts val="1900"/>
              </a:lnSpc>
              <a:spcBef>
                <a:spcPts val="100"/>
              </a:spcBef>
            </a:pPr>
            <a:r>
              <a:rPr sz="1600" spc="-5" dirty="0">
                <a:solidFill>
                  <a:srgbClr val="FFFFFF"/>
                </a:solidFill>
                <a:latin typeface="Calibri"/>
                <a:cs typeface="Calibri"/>
              </a:rPr>
              <a:t>Diversität</a:t>
            </a:r>
            <a:r>
              <a:rPr sz="1600" spc="-10" dirty="0">
                <a:solidFill>
                  <a:srgbClr val="FFFFFF"/>
                </a:solidFill>
                <a:latin typeface="Calibri"/>
                <a:cs typeface="Calibri"/>
              </a:rPr>
              <a:t> </a:t>
            </a:r>
            <a:r>
              <a:rPr sz="1600" spc="-5" dirty="0">
                <a:solidFill>
                  <a:srgbClr val="FFFFFF"/>
                </a:solidFill>
                <a:latin typeface="Calibri"/>
                <a:cs typeface="Calibri"/>
              </a:rPr>
              <a:t>in</a:t>
            </a:r>
            <a:r>
              <a:rPr sz="1600" spc="-15" dirty="0">
                <a:solidFill>
                  <a:srgbClr val="FFFFFF"/>
                </a:solidFill>
                <a:latin typeface="Calibri"/>
                <a:cs typeface="Calibri"/>
              </a:rPr>
              <a:t> </a:t>
            </a:r>
            <a:r>
              <a:rPr sz="1600" spc="-5" dirty="0">
                <a:solidFill>
                  <a:srgbClr val="FFFFFF"/>
                </a:solidFill>
                <a:latin typeface="Calibri"/>
                <a:cs typeface="Calibri"/>
              </a:rPr>
              <a:t>den</a:t>
            </a:r>
            <a:r>
              <a:rPr sz="1600" spc="-15" dirty="0">
                <a:solidFill>
                  <a:srgbClr val="FFFFFF"/>
                </a:solidFill>
                <a:latin typeface="Calibri"/>
                <a:cs typeface="Calibri"/>
              </a:rPr>
              <a:t> </a:t>
            </a:r>
            <a:r>
              <a:rPr sz="1600" dirty="0">
                <a:solidFill>
                  <a:srgbClr val="FFFFFF"/>
                </a:solidFill>
                <a:latin typeface="Calibri"/>
                <a:cs typeface="Calibri"/>
              </a:rPr>
              <a:t>Medien</a:t>
            </a:r>
            <a:r>
              <a:rPr sz="1600" spc="-10" dirty="0">
                <a:solidFill>
                  <a:srgbClr val="FFFFFF"/>
                </a:solidFill>
                <a:latin typeface="Calibri"/>
                <a:cs typeface="Calibri"/>
              </a:rPr>
              <a:t> ist</a:t>
            </a:r>
            <a:r>
              <a:rPr sz="1600" spc="-35" dirty="0">
                <a:solidFill>
                  <a:srgbClr val="FFFFFF"/>
                </a:solidFill>
                <a:latin typeface="Calibri"/>
                <a:cs typeface="Calibri"/>
              </a:rPr>
              <a:t> </a:t>
            </a:r>
            <a:r>
              <a:rPr sz="1600" spc="-10" dirty="0">
                <a:solidFill>
                  <a:srgbClr val="FFFFFF"/>
                </a:solidFill>
                <a:latin typeface="Calibri"/>
                <a:cs typeface="Calibri"/>
              </a:rPr>
              <a:t>wichtig.</a:t>
            </a:r>
            <a:endParaRPr sz="1600">
              <a:latin typeface="Calibri"/>
              <a:cs typeface="Calibri"/>
            </a:endParaRPr>
          </a:p>
          <a:p>
            <a:pPr marL="299085" indent="-287020">
              <a:lnSpc>
                <a:spcPts val="1900"/>
              </a:lnSpc>
              <a:buFont typeface="Wingdings"/>
              <a:buChar char=""/>
              <a:tabLst>
                <a:tab pos="299720" algn="l"/>
              </a:tabLst>
            </a:pPr>
            <a:r>
              <a:rPr sz="1600" spc="-5" dirty="0">
                <a:solidFill>
                  <a:srgbClr val="FFFFFF"/>
                </a:solidFill>
                <a:latin typeface="Calibri"/>
                <a:cs typeface="Calibri"/>
              </a:rPr>
              <a:t>Dr.</a:t>
            </a:r>
            <a:r>
              <a:rPr sz="1600" spc="-20" dirty="0">
                <a:solidFill>
                  <a:srgbClr val="FFFFFF"/>
                </a:solidFill>
                <a:latin typeface="Calibri"/>
                <a:cs typeface="Calibri"/>
              </a:rPr>
              <a:t> </a:t>
            </a:r>
            <a:r>
              <a:rPr sz="1600" spc="-5" dirty="0">
                <a:solidFill>
                  <a:srgbClr val="FFFFFF"/>
                </a:solidFill>
                <a:latin typeface="Calibri"/>
                <a:cs typeface="Calibri"/>
              </a:rPr>
              <a:t>Ali</a:t>
            </a:r>
            <a:r>
              <a:rPr sz="1600" spc="-10" dirty="0">
                <a:solidFill>
                  <a:srgbClr val="FFFFFF"/>
                </a:solidFill>
                <a:latin typeface="Calibri"/>
                <a:cs typeface="Calibri"/>
              </a:rPr>
              <a:t> </a:t>
            </a:r>
            <a:r>
              <a:rPr sz="1600" dirty="0">
                <a:solidFill>
                  <a:srgbClr val="FFFFFF"/>
                </a:solidFill>
                <a:latin typeface="Calibri"/>
                <a:cs typeface="Calibri"/>
              </a:rPr>
              <a:t>Mattu</a:t>
            </a:r>
            <a:r>
              <a:rPr sz="1600" spc="-15" dirty="0">
                <a:solidFill>
                  <a:srgbClr val="FFFFFF"/>
                </a:solidFill>
                <a:latin typeface="Calibri"/>
                <a:cs typeface="Calibri"/>
              </a:rPr>
              <a:t> </a:t>
            </a:r>
            <a:r>
              <a:rPr sz="1600" dirty="0">
                <a:solidFill>
                  <a:srgbClr val="FFFFFF"/>
                </a:solidFill>
                <a:latin typeface="Calibri"/>
                <a:cs typeface="Calibri"/>
              </a:rPr>
              <a:t>erörtert,</a:t>
            </a:r>
            <a:r>
              <a:rPr sz="1600" spc="-10" dirty="0">
                <a:solidFill>
                  <a:srgbClr val="FFFFFF"/>
                </a:solidFill>
                <a:latin typeface="Calibri"/>
                <a:cs typeface="Calibri"/>
              </a:rPr>
              <a:t> </a:t>
            </a:r>
            <a:r>
              <a:rPr sz="1600" spc="-5" dirty="0">
                <a:solidFill>
                  <a:srgbClr val="FFFFFF"/>
                </a:solidFill>
                <a:latin typeface="Calibri"/>
                <a:cs typeface="Calibri"/>
              </a:rPr>
              <a:t>wie starre</a:t>
            </a:r>
            <a:endParaRPr sz="1600">
              <a:latin typeface="Calibri"/>
              <a:cs typeface="Calibri"/>
            </a:endParaRPr>
          </a:p>
          <a:p>
            <a:pPr marL="299085" marR="5080">
              <a:lnSpc>
                <a:spcPct val="99600"/>
              </a:lnSpc>
              <a:spcBef>
                <a:spcPts val="5"/>
              </a:spcBef>
            </a:pPr>
            <a:r>
              <a:rPr sz="1600" spc="-5" dirty="0">
                <a:solidFill>
                  <a:srgbClr val="FFFFFF"/>
                </a:solidFill>
                <a:latin typeface="Calibri"/>
                <a:cs typeface="Calibri"/>
              </a:rPr>
              <a:t>Darstellungen die</a:t>
            </a:r>
            <a:r>
              <a:rPr sz="1600" dirty="0">
                <a:solidFill>
                  <a:srgbClr val="FFFFFF"/>
                </a:solidFill>
                <a:latin typeface="Calibri"/>
                <a:cs typeface="Calibri"/>
              </a:rPr>
              <a:t> </a:t>
            </a:r>
            <a:r>
              <a:rPr sz="1600" spc="-5" dirty="0">
                <a:solidFill>
                  <a:srgbClr val="FFFFFF"/>
                </a:solidFill>
                <a:latin typeface="Calibri"/>
                <a:cs typeface="Calibri"/>
              </a:rPr>
              <a:t>Gesellschaft </a:t>
            </a:r>
            <a:r>
              <a:rPr sz="1600" dirty="0">
                <a:solidFill>
                  <a:srgbClr val="FFFFFF"/>
                </a:solidFill>
                <a:latin typeface="Calibri"/>
                <a:cs typeface="Calibri"/>
              </a:rPr>
              <a:t> </a:t>
            </a:r>
            <a:r>
              <a:rPr sz="1600" spc="-5" dirty="0">
                <a:solidFill>
                  <a:srgbClr val="FFFFFF"/>
                </a:solidFill>
                <a:latin typeface="Calibri"/>
                <a:cs typeface="Calibri"/>
              </a:rPr>
              <a:t>zurückhalten. Stattdessen sollten </a:t>
            </a:r>
            <a:r>
              <a:rPr sz="1600" dirty="0">
                <a:solidFill>
                  <a:srgbClr val="FFFFFF"/>
                </a:solidFill>
                <a:latin typeface="Calibri"/>
                <a:cs typeface="Calibri"/>
              </a:rPr>
              <a:t>wir </a:t>
            </a:r>
            <a:r>
              <a:rPr sz="1600" spc="-5" dirty="0">
                <a:solidFill>
                  <a:srgbClr val="FFFFFF"/>
                </a:solidFill>
                <a:latin typeface="Calibri"/>
                <a:cs typeface="Calibri"/>
              </a:rPr>
              <a:t>uns </a:t>
            </a:r>
            <a:r>
              <a:rPr sz="1600" spc="-350" dirty="0">
                <a:solidFill>
                  <a:srgbClr val="FFFFFF"/>
                </a:solidFill>
                <a:latin typeface="Calibri"/>
                <a:cs typeface="Calibri"/>
              </a:rPr>
              <a:t> </a:t>
            </a:r>
            <a:r>
              <a:rPr sz="1600" spc="-5" dirty="0">
                <a:solidFill>
                  <a:srgbClr val="FFFFFF"/>
                </a:solidFill>
                <a:latin typeface="Calibri"/>
                <a:cs typeface="Calibri"/>
              </a:rPr>
              <a:t>darauf konzentrieren, </a:t>
            </a:r>
            <a:r>
              <a:rPr sz="1600" dirty="0">
                <a:solidFill>
                  <a:srgbClr val="FFFFFF"/>
                </a:solidFill>
                <a:latin typeface="Calibri"/>
                <a:cs typeface="Calibri"/>
              </a:rPr>
              <a:t>wie </a:t>
            </a:r>
            <a:r>
              <a:rPr sz="1600" spc="-5" dirty="0">
                <a:solidFill>
                  <a:srgbClr val="FFFFFF"/>
                </a:solidFill>
                <a:latin typeface="Calibri"/>
                <a:cs typeface="Calibri"/>
              </a:rPr>
              <a:t>die Vielfalt </a:t>
            </a:r>
            <a:r>
              <a:rPr sz="1600" dirty="0">
                <a:solidFill>
                  <a:srgbClr val="FFFFFF"/>
                </a:solidFill>
                <a:latin typeface="Calibri"/>
                <a:cs typeface="Calibri"/>
              </a:rPr>
              <a:t>in </a:t>
            </a:r>
            <a:r>
              <a:rPr sz="1600" spc="5" dirty="0">
                <a:solidFill>
                  <a:srgbClr val="FFFFFF"/>
                </a:solidFill>
                <a:latin typeface="Calibri"/>
                <a:cs typeface="Calibri"/>
              </a:rPr>
              <a:t> </a:t>
            </a:r>
            <a:r>
              <a:rPr sz="1600" spc="-5" dirty="0">
                <a:solidFill>
                  <a:srgbClr val="FFFFFF"/>
                </a:solidFill>
                <a:latin typeface="Calibri"/>
                <a:cs typeface="Calibri"/>
              </a:rPr>
              <a:t>den Medien durch die Beseitigung </a:t>
            </a:r>
            <a:r>
              <a:rPr sz="1600" dirty="0">
                <a:solidFill>
                  <a:srgbClr val="FFFFFF"/>
                </a:solidFill>
                <a:latin typeface="Calibri"/>
                <a:cs typeface="Calibri"/>
              </a:rPr>
              <a:t>von </a:t>
            </a:r>
            <a:r>
              <a:rPr sz="1600" spc="5" dirty="0">
                <a:solidFill>
                  <a:srgbClr val="FFFFFF"/>
                </a:solidFill>
                <a:latin typeface="Calibri"/>
                <a:cs typeface="Calibri"/>
              </a:rPr>
              <a:t> </a:t>
            </a:r>
            <a:r>
              <a:rPr sz="1600" spc="-5" dirty="0">
                <a:solidFill>
                  <a:srgbClr val="FFFFFF"/>
                </a:solidFill>
                <a:latin typeface="Calibri"/>
                <a:cs typeface="Calibri"/>
              </a:rPr>
              <a:t>Stereotypen und Voreingenommenheit </a:t>
            </a:r>
            <a:r>
              <a:rPr sz="1600" dirty="0">
                <a:solidFill>
                  <a:srgbClr val="FFFFFF"/>
                </a:solidFill>
                <a:latin typeface="Calibri"/>
                <a:cs typeface="Calibri"/>
              </a:rPr>
              <a:t> </a:t>
            </a:r>
            <a:r>
              <a:rPr sz="1600" spc="-5" dirty="0">
                <a:solidFill>
                  <a:srgbClr val="FFFFFF"/>
                </a:solidFill>
                <a:latin typeface="Calibri"/>
                <a:cs typeface="Calibri"/>
              </a:rPr>
              <a:t>der</a:t>
            </a:r>
            <a:r>
              <a:rPr sz="1600" dirty="0">
                <a:solidFill>
                  <a:srgbClr val="FFFFFF"/>
                </a:solidFill>
                <a:latin typeface="Calibri"/>
                <a:cs typeface="Calibri"/>
              </a:rPr>
              <a:t> </a:t>
            </a:r>
            <a:r>
              <a:rPr sz="1600" spc="-5" dirty="0">
                <a:solidFill>
                  <a:srgbClr val="FFFFFF"/>
                </a:solidFill>
                <a:latin typeface="Calibri"/>
                <a:cs typeface="Calibri"/>
              </a:rPr>
              <a:t>Medien</a:t>
            </a:r>
            <a:r>
              <a:rPr sz="1600" spc="5" dirty="0">
                <a:solidFill>
                  <a:srgbClr val="FFFFFF"/>
                </a:solidFill>
                <a:latin typeface="Calibri"/>
                <a:cs typeface="Calibri"/>
              </a:rPr>
              <a:t> </a:t>
            </a:r>
            <a:r>
              <a:rPr sz="1600" spc="-5" dirty="0">
                <a:solidFill>
                  <a:srgbClr val="FFFFFF"/>
                </a:solidFill>
                <a:latin typeface="Calibri"/>
                <a:cs typeface="Calibri"/>
              </a:rPr>
              <a:t>die Möglichkeiten</a:t>
            </a:r>
            <a:r>
              <a:rPr sz="1600" spc="5" dirty="0">
                <a:solidFill>
                  <a:srgbClr val="FFFFFF"/>
                </a:solidFill>
                <a:latin typeface="Calibri"/>
                <a:cs typeface="Calibri"/>
              </a:rPr>
              <a:t> </a:t>
            </a:r>
            <a:r>
              <a:rPr sz="1600" spc="-5" dirty="0">
                <a:solidFill>
                  <a:srgbClr val="FFFFFF"/>
                </a:solidFill>
                <a:latin typeface="Calibri"/>
                <a:cs typeface="Calibri"/>
              </a:rPr>
              <a:t>erweitern </a:t>
            </a:r>
            <a:r>
              <a:rPr sz="1600" dirty="0">
                <a:solidFill>
                  <a:srgbClr val="FFFFFF"/>
                </a:solidFill>
                <a:latin typeface="Calibri"/>
                <a:cs typeface="Calibri"/>
              </a:rPr>
              <a:t> kann.</a:t>
            </a:r>
            <a:endParaRPr sz="1600">
              <a:latin typeface="Calibri"/>
              <a:cs typeface="Calibri"/>
            </a:endParaRPr>
          </a:p>
        </p:txBody>
      </p:sp>
      <p:grpSp>
        <p:nvGrpSpPr>
          <p:cNvPr id="4" name="object 4"/>
          <p:cNvGrpSpPr/>
          <p:nvPr/>
        </p:nvGrpSpPr>
        <p:grpSpPr>
          <a:xfrm>
            <a:off x="182245" y="89535"/>
            <a:ext cx="8822690" cy="853440"/>
            <a:chOff x="182245" y="89535"/>
            <a:chExt cx="8822690" cy="853440"/>
          </a:xfrm>
        </p:grpSpPr>
        <p:pic>
          <p:nvPicPr>
            <p:cNvPr id="5" name="object 5"/>
            <p:cNvPicPr/>
            <p:nvPr/>
          </p:nvPicPr>
          <p:blipFill>
            <a:blip r:embed="rId3" cstate="print"/>
            <a:stretch>
              <a:fillRect/>
            </a:stretch>
          </p:blipFill>
          <p:spPr>
            <a:xfrm>
              <a:off x="182245" y="113157"/>
              <a:ext cx="1724787" cy="474979"/>
            </a:xfrm>
            <a:prstGeom prst="rect">
              <a:avLst/>
            </a:prstGeom>
          </p:spPr>
        </p:pic>
        <p:sp>
          <p:nvSpPr>
            <p:cNvPr id="7" name="object 7"/>
            <p:cNvSpPr/>
            <p:nvPr/>
          </p:nvSpPr>
          <p:spPr>
            <a:xfrm>
              <a:off x="8151495" y="89535"/>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725"/>
              <a:ext cx="765175" cy="608329"/>
            </a:xfrm>
            <a:prstGeom prst="rect">
              <a:avLst/>
            </a:prstGeom>
          </p:spPr>
        </p:pic>
      </p:grpSp>
      <p:pic>
        <p:nvPicPr>
          <p:cNvPr id="9" name="Online Media 3" title="Why Diversity in Media Matters (#OscarsSoWhite)">
            <a:hlinkClick r:id="" action="ppaction://media"/>
            <a:extLst>
              <a:ext uri="{FF2B5EF4-FFF2-40B4-BE49-F238E27FC236}">
                <a16:creationId xmlns:a16="http://schemas.microsoft.com/office/drawing/2014/main" id="{AFF1BED9-54C4-D93B-0474-3535CBBE6664}"/>
              </a:ext>
            </a:extLst>
          </p:cNvPr>
          <p:cNvPicPr>
            <a:picLocks noRot="1" noChangeAspect="1"/>
          </p:cNvPicPr>
          <p:nvPr>
            <a:videoFile r:link="rId1"/>
          </p:nvPr>
        </p:nvPicPr>
        <p:blipFill>
          <a:blip r:embed="rId5"/>
          <a:stretch>
            <a:fillRect/>
          </a:stretch>
        </p:blipFill>
        <p:spPr>
          <a:xfrm>
            <a:off x="4684623" y="1612899"/>
            <a:ext cx="4112414" cy="23235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3999" cy="5143498"/>
            <a:chOff x="0" y="0"/>
            <a:chExt cx="9143999" cy="5143498"/>
          </a:xfrm>
        </p:grpSpPr>
        <p:pic>
          <p:nvPicPr>
            <p:cNvPr id="3" name="object 3"/>
            <p:cNvPicPr/>
            <p:nvPr/>
          </p:nvPicPr>
          <p:blipFill>
            <a:blip r:embed="rId2" cstate="print"/>
            <a:stretch>
              <a:fillRect/>
            </a:stretch>
          </p:blipFill>
          <p:spPr>
            <a:xfrm>
              <a:off x="0" y="0"/>
              <a:ext cx="9143999" cy="5143498"/>
            </a:xfrm>
            <a:prstGeom prst="rect">
              <a:avLst/>
            </a:prstGeom>
          </p:spPr>
        </p:pic>
        <p:sp>
          <p:nvSpPr>
            <p:cNvPr id="4" name="object 4"/>
            <p:cNvSpPr/>
            <p:nvPr/>
          </p:nvSpPr>
          <p:spPr>
            <a:xfrm>
              <a:off x="1823465" y="1326831"/>
              <a:ext cx="5887085" cy="748665"/>
            </a:xfrm>
            <a:custGeom>
              <a:avLst/>
              <a:gdLst/>
              <a:ahLst/>
              <a:cxnLst/>
              <a:rect l="l" t="t" r="r" b="b"/>
              <a:pathLst>
                <a:path w="5887084" h="748664">
                  <a:moveTo>
                    <a:pt x="5887085" y="0"/>
                  </a:moveTo>
                  <a:lnTo>
                    <a:pt x="374015" y="0"/>
                  </a:lnTo>
                  <a:lnTo>
                    <a:pt x="0" y="374649"/>
                  </a:lnTo>
                  <a:lnTo>
                    <a:pt x="374015" y="748664"/>
                  </a:lnTo>
                  <a:lnTo>
                    <a:pt x="5887085" y="748664"/>
                  </a:lnTo>
                  <a:lnTo>
                    <a:pt x="5887085" y="0"/>
                  </a:lnTo>
                  <a:close/>
                </a:path>
              </a:pathLst>
            </a:custGeom>
            <a:solidFill>
              <a:srgbClr val="002986"/>
            </a:solidFill>
          </p:spPr>
          <p:txBody>
            <a:bodyPr wrap="square" lIns="0" tIns="0" rIns="0" bIns="0" rtlCol="0"/>
            <a:lstStyle/>
            <a:p>
              <a:endParaRPr/>
            </a:p>
          </p:txBody>
        </p:sp>
        <p:sp>
          <p:nvSpPr>
            <p:cNvPr id="5" name="object 5"/>
            <p:cNvSpPr/>
            <p:nvPr/>
          </p:nvSpPr>
          <p:spPr>
            <a:xfrm>
              <a:off x="1815464" y="1306445"/>
              <a:ext cx="5887085" cy="748665"/>
            </a:xfrm>
            <a:custGeom>
              <a:avLst/>
              <a:gdLst/>
              <a:ahLst/>
              <a:cxnLst/>
              <a:rect l="l" t="t" r="r" b="b"/>
              <a:pathLst>
                <a:path w="5887084" h="748664">
                  <a:moveTo>
                    <a:pt x="5887085" y="748664"/>
                  </a:moveTo>
                  <a:lnTo>
                    <a:pt x="374015" y="748664"/>
                  </a:lnTo>
                  <a:lnTo>
                    <a:pt x="0" y="374649"/>
                  </a:lnTo>
                  <a:lnTo>
                    <a:pt x="374015" y="0"/>
                  </a:lnTo>
                  <a:lnTo>
                    <a:pt x="5887085" y="0"/>
                  </a:lnTo>
                  <a:lnTo>
                    <a:pt x="5887085" y="748664"/>
                  </a:lnTo>
                  <a:close/>
                </a:path>
              </a:pathLst>
            </a:custGeom>
            <a:ln w="25400">
              <a:solidFill>
                <a:srgbClr val="FFFFFF"/>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454149" y="1270501"/>
              <a:ext cx="748665" cy="748664"/>
            </a:xfrm>
            <a:prstGeom prst="rect">
              <a:avLst/>
            </a:prstGeom>
          </p:spPr>
        </p:pic>
        <p:sp>
          <p:nvSpPr>
            <p:cNvPr id="7" name="object 7"/>
            <p:cNvSpPr/>
            <p:nvPr/>
          </p:nvSpPr>
          <p:spPr>
            <a:xfrm>
              <a:off x="1429321" y="1286059"/>
              <a:ext cx="748030" cy="748665"/>
            </a:xfrm>
            <a:custGeom>
              <a:avLst/>
              <a:gdLst/>
              <a:ahLst/>
              <a:cxnLst/>
              <a:rect l="l" t="t" r="r" b="b"/>
              <a:pathLst>
                <a:path w="748030" h="748664">
                  <a:moveTo>
                    <a:pt x="0" y="374649"/>
                  </a:moveTo>
                  <a:lnTo>
                    <a:pt x="2540" y="327659"/>
                  </a:lnTo>
                  <a:lnTo>
                    <a:pt x="11430" y="282575"/>
                  </a:lnTo>
                  <a:lnTo>
                    <a:pt x="24765" y="239394"/>
                  </a:lnTo>
                  <a:lnTo>
                    <a:pt x="43815" y="198754"/>
                  </a:lnTo>
                  <a:lnTo>
                    <a:pt x="66675" y="160654"/>
                  </a:lnTo>
                  <a:lnTo>
                    <a:pt x="93980" y="125729"/>
                  </a:lnTo>
                  <a:lnTo>
                    <a:pt x="125095" y="94614"/>
                  </a:lnTo>
                  <a:lnTo>
                    <a:pt x="160020" y="67309"/>
                  </a:lnTo>
                  <a:lnTo>
                    <a:pt x="198120" y="43814"/>
                  </a:lnTo>
                  <a:lnTo>
                    <a:pt x="238759" y="25400"/>
                  </a:lnTo>
                  <a:lnTo>
                    <a:pt x="281940" y="11429"/>
                  </a:lnTo>
                  <a:lnTo>
                    <a:pt x="327025" y="3175"/>
                  </a:lnTo>
                  <a:lnTo>
                    <a:pt x="374015" y="0"/>
                  </a:lnTo>
                  <a:lnTo>
                    <a:pt x="421004" y="3175"/>
                  </a:lnTo>
                  <a:lnTo>
                    <a:pt x="466090" y="11429"/>
                  </a:lnTo>
                  <a:lnTo>
                    <a:pt x="509270" y="25400"/>
                  </a:lnTo>
                  <a:lnTo>
                    <a:pt x="549910" y="43814"/>
                  </a:lnTo>
                  <a:lnTo>
                    <a:pt x="587375" y="67309"/>
                  </a:lnTo>
                  <a:lnTo>
                    <a:pt x="622300" y="94614"/>
                  </a:lnTo>
                  <a:lnTo>
                    <a:pt x="653415" y="125729"/>
                  </a:lnTo>
                  <a:lnTo>
                    <a:pt x="680720" y="160654"/>
                  </a:lnTo>
                  <a:lnTo>
                    <a:pt x="704215" y="198754"/>
                  </a:lnTo>
                  <a:lnTo>
                    <a:pt x="722629" y="239394"/>
                  </a:lnTo>
                  <a:lnTo>
                    <a:pt x="736600" y="282575"/>
                  </a:lnTo>
                  <a:lnTo>
                    <a:pt x="744854" y="327659"/>
                  </a:lnTo>
                  <a:lnTo>
                    <a:pt x="748029" y="374649"/>
                  </a:lnTo>
                  <a:lnTo>
                    <a:pt x="744854" y="421004"/>
                  </a:lnTo>
                  <a:lnTo>
                    <a:pt x="736600" y="466724"/>
                  </a:lnTo>
                  <a:lnTo>
                    <a:pt x="722629" y="509904"/>
                  </a:lnTo>
                  <a:lnTo>
                    <a:pt x="704215" y="550544"/>
                  </a:lnTo>
                  <a:lnTo>
                    <a:pt x="680720" y="588009"/>
                  </a:lnTo>
                  <a:lnTo>
                    <a:pt x="653415" y="622934"/>
                  </a:lnTo>
                  <a:lnTo>
                    <a:pt x="622300" y="654049"/>
                  </a:lnTo>
                  <a:lnTo>
                    <a:pt x="587375" y="681354"/>
                  </a:lnTo>
                  <a:lnTo>
                    <a:pt x="549910" y="704849"/>
                  </a:lnTo>
                  <a:lnTo>
                    <a:pt x="509270" y="723264"/>
                  </a:lnTo>
                  <a:lnTo>
                    <a:pt x="466090" y="737234"/>
                  </a:lnTo>
                  <a:lnTo>
                    <a:pt x="421004" y="745489"/>
                  </a:lnTo>
                  <a:lnTo>
                    <a:pt x="374015" y="748664"/>
                  </a:lnTo>
                  <a:lnTo>
                    <a:pt x="327025" y="745489"/>
                  </a:lnTo>
                  <a:lnTo>
                    <a:pt x="281940" y="737234"/>
                  </a:lnTo>
                  <a:lnTo>
                    <a:pt x="238759" y="723264"/>
                  </a:lnTo>
                  <a:lnTo>
                    <a:pt x="198120" y="704849"/>
                  </a:lnTo>
                  <a:lnTo>
                    <a:pt x="160020" y="681354"/>
                  </a:lnTo>
                  <a:lnTo>
                    <a:pt x="125095" y="654049"/>
                  </a:lnTo>
                  <a:lnTo>
                    <a:pt x="93980" y="622934"/>
                  </a:lnTo>
                  <a:lnTo>
                    <a:pt x="66675" y="588009"/>
                  </a:lnTo>
                  <a:lnTo>
                    <a:pt x="43815" y="550544"/>
                  </a:lnTo>
                  <a:lnTo>
                    <a:pt x="24765" y="509904"/>
                  </a:lnTo>
                  <a:lnTo>
                    <a:pt x="11430" y="466724"/>
                  </a:lnTo>
                  <a:lnTo>
                    <a:pt x="2540" y="421004"/>
                  </a:lnTo>
                  <a:lnTo>
                    <a:pt x="0" y="374649"/>
                  </a:lnTo>
                  <a:close/>
                </a:path>
              </a:pathLst>
            </a:custGeom>
            <a:ln w="25400">
              <a:solidFill>
                <a:srgbClr val="FFFFFF"/>
              </a:solidFill>
            </a:ln>
          </p:spPr>
          <p:txBody>
            <a:bodyPr wrap="square" lIns="0" tIns="0" rIns="0" bIns="0" rtlCol="0"/>
            <a:lstStyle/>
            <a:p>
              <a:endParaRPr/>
            </a:p>
          </p:txBody>
        </p:sp>
        <p:sp>
          <p:nvSpPr>
            <p:cNvPr id="8" name="object 8"/>
            <p:cNvSpPr/>
            <p:nvPr/>
          </p:nvSpPr>
          <p:spPr>
            <a:xfrm>
              <a:off x="1813495" y="2344570"/>
              <a:ext cx="5887085" cy="748030"/>
            </a:xfrm>
            <a:custGeom>
              <a:avLst/>
              <a:gdLst/>
              <a:ahLst/>
              <a:cxnLst/>
              <a:rect l="l" t="t" r="r" b="b"/>
              <a:pathLst>
                <a:path w="5887084" h="748029">
                  <a:moveTo>
                    <a:pt x="5887085" y="0"/>
                  </a:moveTo>
                  <a:lnTo>
                    <a:pt x="374015" y="0"/>
                  </a:lnTo>
                  <a:lnTo>
                    <a:pt x="0" y="374014"/>
                  </a:lnTo>
                  <a:lnTo>
                    <a:pt x="374015" y="748030"/>
                  </a:lnTo>
                  <a:lnTo>
                    <a:pt x="5887085" y="748030"/>
                  </a:lnTo>
                  <a:lnTo>
                    <a:pt x="5887085" y="0"/>
                  </a:lnTo>
                  <a:close/>
                </a:path>
              </a:pathLst>
            </a:custGeom>
            <a:solidFill>
              <a:srgbClr val="002986"/>
            </a:solidFill>
          </p:spPr>
          <p:txBody>
            <a:bodyPr wrap="square" lIns="0" tIns="0" rIns="0" bIns="0" rtlCol="0"/>
            <a:lstStyle/>
            <a:p>
              <a:endParaRPr dirty="0"/>
            </a:p>
          </p:txBody>
        </p:sp>
        <p:sp>
          <p:nvSpPr>
            <p:cNvPr id="9" name="object 9"/>
            <p:cNvSpPr/>
            <p:nvPr/>
          </p:nvSpPr>
          <p:spPr>
            <a:xfrm>
              <a:off x="1813495" y="2351087"/>
              <a:ext cx="5887085" cy="748030"/>
            </a:xfrm>
            <a:custGeom>
              <a:avLst/>
              <a:gdLst/>
              <a:ahLst/>
              <a:cxnLst/>
              <a:rect l="l" t="t" r="r" b="b"/>
              <a:pathLst>
                <a:path w="5887084" h="748029">
                  <a:moveTo>
                    <a:pt x="5887085" y="748030"/>
                  </a:moveTo>
                  <a:lnTo>
                    <a:pt x="374015" y="748030"/>
                  </a:lnTo>
                  <a:lnTo>
                    <a:pt x="0" y="374014"/>
                  </a:lnTo>
                  <a:lnTo>
                    <a:pt x="374015" y="0"/>
                  </a:lnTo>
                  <a:lnTo>
                    <a:pt x="5887085" y="0"/>
                  </a:lnTo>
                  <a:lnTo>
                    <a:pt x="5887085" y="748030"/>
                  </a:lnTo>
                  <a:close/>
                </a:path>
              </a:pathLst>
            </a:custGeom>
            <a:ln w="25400">
              <a:solidFill>
                <a:srgbClr val="FFFFFF"/>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1441449" y="2344253"/>
              <a:ext cx="748665" cy="748665"/>
            </a:xfrm>
            <a:prstGeom prst="rect">
              <a:avLst/>
            </a:prstGeom>
          </p:spPr>
        </p:pic>
        <p:sp>
          <p:nvSpPr>
            <p:cNvPr id="11" name="object 11"/>
            <p:cNvSpPr/>
            <p:nvPr/>
          </p:nvSpPr>
          <p:spPr>
            <a:xfrm>
              <a:off x="1429321" y="2350769"/>
              <a:ext cx="748030" cy="748030"/>
            </a:xfrm>
            <a:custGeom>
              <a:avLst/>
              <a:gdLst/>
              <a:ahLst/>
              <a:cxnLst/>
              <a:rect l="l" t="t" r="r" b="b"/>
              <a:pathLst>
                <a:path w="748030" h="748029">
                  <a:moveTo>
                    <a:pt x="0" y="374014"/>
                  </a:moveTo>
                  <a:lnTo>
                    <a:pt x="2540" y="327025"/>
                  </a:lnTo>
                  <a:lnTo>
                    <a:pt x="11430" y="281939"/>
                  </a:lnTo>
                  <a:lnTo>
                    <a:pt x="24765" y="238759"/>
                  </a:lnTo>
                  <a:lnTo>
                    <a:pt x="43815" y="198119"/>
                  </a:lnTo>
                  <a:lnTo>
                    <a:pt x="66675" y="160019"/>
                  </a:lnTo>
                  <a:lnTo>
                    <a:pt x="93980" y="125094"/>
                  </a:lnTo>
                  <a:lnTo>
                    <a:pt x="125095" y="93980"/>
                  </a:lnTo>
                  <a:lnTo>
                    <a:pt x="160020" y="66675"/>
                  </a:lnTo>
                  <a:lnTo>
                    <a:pt x="198120" y="43814"/>
                  </a:lnTo>
                  <a:lnTo>
                    <a:pt x="238759" y="24764"/>
                  </a:lnTo>
                  <a:lnTo>
                    <a:pt x="281940" y="11430"/>
                  </a:lnTo>
                  <a:lnTo>
                    <a:pt x="327025" y="2539"/>
                  </a:lnTo>
                  <a:lnTo>
                    <a:pt x="374015" y="0"/>
                  </a:lnTo>
                  <a:lnTo>
                    <a:pt x="421004" y="2539"/>
                  </a:lnTo>
                  <a:lnTo>
                    <a:pt x="466090" y="11430"/>
                  </a:lnTo>
                  <a:lnTo>
                    <a:pt x="509270" y="24764"/>
                  </a:lnTo>
                  <a:lnTo>
                    <a:pt x="549910" y="43814"/>
                  </a:lnTo>
                  <a:lnTo>
                    <a:pt x="587375" y="66675"/>
                  </a:lnTo>
                  <a:lnTo>
                    <a:pt x="622300" y="93980"/>
                  </a:lnTo>
                  <a:lnTo>
                    <a:pt x="653415" y="125094"/>
                  </a:lnTo>
                  <a:lnTo>
                    <a:pt x="680720" y="160019"/>
                  </a:lnTo>
                  <a:lnTo>
                    <a:pt x="704215" y="198119"/>
                  </a:lnTo>
                  <a:lnTo>
                    <a:pt x="722629" y="238759"/>
                  </a:lnTo>
                  <a:lnTo>
                    <a:pt x="736600" y="281939"/>
                  </a:lnTo>
                  <a:lnTo>
                    <a:pt x="744854" y="327025"/>
                  </a:lnTo>
                  <a:lnTo>
                    <a:pt x="748029" y="374014"/>
                  </a:lnTo>
                  <a:lnTo>
                    <a:pt x="744854" y="421005"/>
                  </a:lnTo>
                  <a:lnTo>
                    <a:pt x="736600" y="466089"/>
                  </a:lnTo>
                  <a:lnTo>
                    <a:pt x="722629" y="509269"/>
                  </a:lnTo>
                  <a:lnTo>
                    <a:pt x="704215" y="549909"/>
                  </a:lnTo>
                  <a:lnTo>
                    <a:pt x="680720" y="587375"/>
                  </a:lnTo>
                  <a:lnTo>
                    <a:pt x="653415" y="622300"/>
                  </a:lnTo>
                  <a:lnTo>
                    <a:pt x="622300" y="653414"/>
                  </a:lnTo>
                  <a:lnTo>
                    <a:pt x="587375" y="680719"/>
                  </a:lnTo>
                  <a:lnTo>
                    <a:pt x="549910" y="704214"/>
                  </a:lnTo>
                  <a:lnTo>
                    <a:pt x="509270" y="722630"/>
                  </a:lnTo>
                  <a:lnTo>
                    <a:pt x="466090" y="736600"/>
                  </a:lnTo>
                  <a:lnTo>
                    <a:pt x="421004" y="744855"/>
                  </a:lnTo>
                  <a:lnTo>
                    <a:pt x="374015" y="748030"/>
                  </a:lnTo>
                  <a:lnTo>
                    <a:pt x="327025" y="744855"/>
                  </a:lnTo>
                  <a:lnTo>
                    <a:pt x="281940" y="736600"/>
                  </a:lnTo>
                  <a:lnTo>
                    <a:pt x="238759" y="722630"/>
                  </a:lnTo>
                  <a:lnTo>
                    <a:pt x="198120" y="704214"/>
                  </a:lnTo>
                  <a:lnTo>
                    <a:pt x="160020" y="680719"/>
                  </a:lnTo>
                  <a:lnTo>
                    <a:pt x="125095" y="653414"/>
                  </a:lnTo>
                  <a:lnTo>
                    <a:pt x="93980" y="622300"/>
                  </a:lnTo>
                  <a:lnTo>
                    <a:pt x="66675" y="587375"/>
                  </a:lnTo>
                  <a:lnTo>
                    <a:pt x="43815" y="549909"/>
                  </a:lnTo>
                  <a:lnTo>
                    <a:pt x="24765" y="509269"/>
                  </a:lnTo>
                  <a:lnTo>
                    <a:pt x="11430" y="466089"/>
                  </a:lnTo>
                  <a:lnTo>
                    <a:pt x="2540" y="421005"/>
                  </a:lnTo>
                  <a:lnTo>
                    <a:pt x="0" y="374014"/>
                  </a:lnTo>
                  <a:close/>
                </a:path>
              </a:pathLst>
            </a:custGeom>
            <a:ln w="25400">
              <a:solidFill>
                <a:srgbClr val="FFFFFF"/>
              </a:solidFill>
            </a:ln>
          </p:spPr>
          <p:txBody>
            <a:bodyPr wrap="square" lIns="0" tIns="0" rIns="0" bIns="0" rtlCol="0"/>
            <a:lstStyle/>
            <a:p>
              <a:endParaRPr/>
            </a:p>
          </p:txBody>
        </p:sp>
        <p:sp>
          <p:nvSpPr>
            <p:cNvPr id="12" name="object 12"/>
            <p:cNvSpPr/>
            <p:nvPr/>
          </p:nvSpPr>
          <p:spPr>
            <a:xfrm>
              <a:off x="1803336" y="3366919"/>
              <a:ext cx="5887085" cy="748030"/>
            </a:xfrm>
            <a:custGeom>
              <a:avLst/>
              <a:gdLst/>
              <a:ahLst/>
              <a:cxnLst/>
              <a:rect l="l" t="t" r="r" b="b"/>
              <a:pathLst>
                <a:path w="5887084" h="748029">
                  <a:moveTo>
                    <a:pt x="5887085" y="0"/>
                  </a:moveTo>
                  <a:lnTo>
                    <a:pt x="374015" y="0"/>
                  </a:lnTo>
                  <a:lnTo>
                    <a:pt x="0" y="374015"/>
                  </a:lnTo>
                  <a:lnTo>
                    <a:pt x="374015" y="748030"/>
                  </a:lnTo>
                  <a:lnTo>
                    <a:pt x="5887085" y="748030"/>
                  </a:lnTo>
                  <a:lnTo>
                    <a:pt x="5887085" y="0"/>
                  </a:lnTo>
                  <a:close/>
                </a:path>
              </a:pathLst>
            </a:custGeom>
            <a:solidFill>
              <a:srgbClr val="002986"/>
            </a:solidFill>
          </p:spPr>
          <p:txBody>
            <a:bodyPr wrap="square" lIns="0" tIns="0" rIns="0" bIns="0" rtlCol="0"/>
            <a:lstStyle/>
            <a:p>
              <a:endParaRPr dirty="0"/>
            </a:p>
          </p:txBody>
        </p:sp>
        <p:sp>
          <p:nvSpPr>
            <p:cNvPr id="13" name="object 13"/>
            <p:cNvSpPr/>
            <p:nvPr/>
          </p:nvSpPr>
          <p:spPr>
            <a:xfrm>
              <a:off x="1811908" y="3357882"/>
              <a:ext cx="5887085" cy="748030"/>
            </a:xfrm>
            <a:custGeom>
              <a:avLst/>
              <a:gdLst/>
              <a:ahLst/>
              <a:cxnLst/>
              <a:rect l="l" t="t" r="r" b="b"/>
              <a:pathLst>
                <a:path w="5887084" h="748029">
                  <a:moveTo>
                    <a:pt x="5887085" y="748030"/>
                  </a:moveTo>
                  <a:lnTo>
                    <a:pt x="374015" y="748030"/>
                  </a:lnTo>
                  <a:lnTo>
                    <a:pt x="0" y="374015"/>
                  </a:lnTo>
                  <a:lnTo>
                    <a:pt x="374015" y="0"/>
                  </a:lnTo>
                  <a:lnTo>
                    <a:pt x="5887085" y="0"/>
                  </a:lnTo>
                  <a:lnTo>
                    <a:pt x="5887085" y="748030"/>
                  </a:lnTo>
                  <a:close/>
                </a:path>
              </a:pathLst>
            </a:custGeom>
            <a:ln w="25400">
              <a:solidFill>
                <a:srgbClr val="FFFFFF"/>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1439162" y="3381941"/>
              <a:ext cx="748665" cy="748665"/>
            </a:xfrm>
            <a:prstGeom prst="rect">
              <a:avLst/>
            </a:prstGeom>
          </p:spPr>
        </p:pic>
        <p:sp>
          <p:nvSpPr>
            <p:cNvPr id="15" name="object 15"/>
            <p:cNvSpPr/>
            <p:nvPr/>
          </p:nvSpPr>
          <p:spPr>
            <a:xfrm>
              <a:off x="1442084" y="3380889"/>
              <a:ext cx="748030" cy="748030"/>
            </a:xfrm>
            <a:custGeom>
              <a:avLst/>
              <a:gdLst/>
              <a:ahLst/>
              <a:cxnLst/>
              <a:rect l="l" t="t" r="r" b="b"/>
              <a:pathLst>
                <a:path w="748030" h="748029">
                  <a:moveTo>
                    <a:pt x="0" y="374015"/>
                  </a:moveTo>
                  <a:lnTo>
                    <a:pt x="2540" y="327025"/>
                  </a:lnTo>
                  <a:lnTo>
                    <a:pt x="11430" y="281940"/>
                  </a:lnTo>
                  <a:lnTo>
                    <a:pt x="24765" y="238760"/>
                  </a:lnTo>
                  <a:lnTo>
                    <a:pt x="43815" y="198120"/>
                  </a:lnTo>
                  <a:lnTo>
                    <a:pt x="66675" y="160020"/>
                  </a:lnTo>
                  <a:lnTo>
                    <a:pt x="93980" y="125730"/>
                  </a:lnTo>
                  <a:lnTo>
                    <a:pt x="125095" y="93980"/>
                  </a:lnTo>
                  <a:lnTo>
                    <a:pt x="160020" y="66675"/>
                  </a:lnTo>
                  <a:lnTo>
                    <a:pt x="198120" y="43815"/>
                  </a:lnTo>
                  <a:lnTo>
                    <a:pt x="238759" y="24765"/>
                  </a:lnTo>
                  <a:lnTo>
                    <a:pt x="281940" y="11430"/>
                  </a:lnTo>
                  <a:lnTo>
                    <a:pt x="327025" y="2540"/>
                  </a:lnTo>
                  <a:lnTo>
                    <a:pt x="374015" y="0"/>
                  </a:lnTo>
                  <a:lnTo>
                    <a:pt x="421004" y="2540"/>
                  </a:lnTo>
                  <a:lnTo>
                    <a:pt x="466090" y="11430"/>
                  </a:lnTo>
                  <a:lnTo>
                    <a:pt x="509270" y="24765"/>
                  </a:lnTo>
                  <a:lnTo>
                    <a:pt x="549910" y="43815"/>
                  </a:lnTo>
                  <a:lnTo>
                    <a:pt x="587375" y="66675"/>
                  </a:lnTo>
                  <a:lnTo>
                    <a:pt x="622300" y="93980"/>
                  </a:lnTo>
                  <a:lnTo>
                    <a:pt x="653415" y="125730"/>
                  </a:lnTo>
                  <a:lnTo>
                    <a:pt x="680720" y="160020"/>
                  </a:lnTo>
                  <a:lnTo>
                    <a:pt x="704215" y="198120"/>
                  </a:lnTo>
                  <a:lnTo>
                    <a:pt x="722629" y="238760"/>
                  </a:lnTo>
                  <a:lnTo>
                    <a:pt x="736600" y="281940"/>
                  </a:lnTo>
                  <a:lnTo>
                    <a:pt x="744854" y="327025"/>
                  </a:lnTo>
                  <a:lnTo>
                    <a:pt x="748029" y="374015"/>
                  </a:lnTo>
                  <a:lnTo>
                    <a:pt x="744854" y="421005"/>
                  </a:lnTo>
                  <a:lnTo>
                    <a:pt x="736600" y="466090"/>
                  </a:lnTo>
                  <a:lnTo>
                    <a:pt x="722629" y="509270"/>
                  </a:lnTo>
                  <a:lnTo>
                    <a:pt x="704215" y="549910"/>
                  </a:lnTo>
                  <a:lnTo>
                    <a:pt x="680720" y="588010"/>
                  </a:lnTo>
                  <a:lnTo>
                    <a:pt x="653415" y="622300"/>
                  </a:lnTo>
                  <a:lnTo>
                    <a:pt x="622300" y="653415"/>
                  </a:lnTo>
                  <a:lnTo>
                    <a:pt x="587375" y="681355"/>
                  </a:lnTo>
                  <a:lnTo>
                    <a:pt x="549910" y="704215"/>
                  </a:lnTo>
                  <a:lnTo>
                    <a:pt x="509270" y="723265"/>
                  </a:lnTo>
                  <a:lnTo>
                    <a:pt x="466090" y="736600"/>
                  </a:lnTo>
                  <a:lnTo>
                    <a:pt x="421004" y="745490"/>
                  </a:lnTo>
                  <a:lnTo>
                    <a:pt x="374015" y="748030"/>
                  </a:lnTo>
                  <a:lnTo>
                    <a:pt x="327025" y="745490"/>
                  </a:lnTo>
                  <a:lnTo>
                    <a:pt x="281940" y="736600"/>
                  </a:lnTo>
                  <a:lnTo>
                    <a:pt x="238759" y="723265"/>
                  </a:lnTo>
                  <a:lnTo>
                    <a:pt x="198120" y="704215"/>
                  </a:lnTo>
                  <a:lnTo>
                    <a:pt x="160020" y="681355"/>
                  </a:lnTo>
                  <a:lnTo>
                    <a:pt x="125095" y="653415"/>
                  </a:lnTo>
                  <a:lnTo>
                    <a:pt x="93980" y="622300"/>
                  </a:lnTo>
                  <a:lnTo>
                    <a:pt x="66675" y="588010"/>
                  </a:lnTo>
                  <a:lnTo>
                    <a:pt x="43815" y="549910"/>
                  </a:lnTo>
                  <a:lnTo>
                    <a:pt x="24765" y="509270"/>
                  </a:lnTo>
                  <a:lnTo>
                    <a:pt x="11430" y="466090"/>
                  </a:lnTo>
                  <a:lnTo>
                    <a:pt x="2540" y="421005"/>
                  </a:lnTo>
                  <a:lnTo>
                    <a:pt x="0" y="374015"/>
                  </a:lnTo>
                  <a:close/>
                </a:path>
              </a:pathLst>
            </a:custGeom>
            <a:ln w="25400">
              <a:solidFill>
                <a:srgbClr val="FFFFFF"/>
              </a:solidFill>
            </a:ln>
          </p:spPr>
          <p:txBody>
            <a:bodyPr wrap="square" lIns="0" tIns="0" rIns="0" bIns="0" rtlCol="0"/>
            <a:lstStyle/>
            <a:p>
              <a:endParaRPr/>
            </a:p>
          </p:txBody>
        </p:sp>
        <p:sp>
          <p:nvSpPr>
            <p:cNvPr id="16" name="object 16"/>
            <p:cNvSpPr/>
            <p:nvPr/>
          </p:nvSpPr>
          <p:spPr>
            <a:xfrm>
              <a:off x="1815464" y="4250690"/>
              <a:ext cx="5887085" cy="748030"/>
            </a:xfrm>
            <a:custGeom>
              <a:avLst/>
              <a:gdLst/>
              <a:ahLst/>
              <a:cxnLst/>
              <a:rect l="l" t="t" r="r" b="b"/>
              <a:pathLst>
                <a:path w="5887084" h="748029">
                  <a:moveTo>
                    <a:pt x="5887085" y="0"/>
                  </a:moveTo>
                  <a:lnTo>
                    <a:pt x="374015" y="0"/>
                  </a:lnTo>
                  <a:lnTo>
                    <a:pt x="0" y="374015"/>
                  </a:lnTo>
                  <a:lnTo>
                    <a:pt x="374015" y="748030"/>
                  </a:lnTo>
                  <a:lnTo>
                    <a:pt x="5887085" y="748030"/>
                  </a:lnTo>
                  <a:lnTo>
                    <a:pt x="5887085" y="0"/>
                  </a:lnTo>
                  <a:close/>
                </a:path>
              </a:pathLst>
            </a:custGeom>
            <a:solidFill>
              <a:srgbClr val="002986"/>
            </a:solidFill>
          </p:spPr>
          <p:txBody>
            <a:bodyPr wrap="square" lIns="0" tIns="0" rIns="0" bIns="0" rtlCol="0"/>
            <a:lstStyle/>
            <a:p>
              <a:endParaRPr/>
            </a:p>
          </p:txBody>
        </p:sp>
        <p:sp>
          <p:nvSpPr>
            <p:cNvPr id="17" name="object 17"/>
            <p:cNvSpPr/>
            <p:nvPr/>
          </p:nvSpPr>
          <p:spPr>
            <a:xfrm>
              <a:off x="1815464" y="4250690"/>
              <a:ext cx="5887085" cy="748030"/>
            </a:xfrm>
            <a:custGeom>
              <a:avLst/>
              <a:gdLst/>
              <a:ahLst/>
              <a:cxnLst/>
              <a:rect l="l" t="t" r="r" b="b"/>
              <a:pathLst>
                <a:path w="5887084" h="748029">
                  <a:moveTo>
                    <a:pt x="5887085" y="748030"/>
                  </a:moveTo>
                  <a:lnTo>
                    <a:pt x="374015" y="748030"/>
                  </a:lnTo>
                  <a:lnTo>
                    <a:pt x="0" y="374015"/>
                  </a:lnTo>
                  <a:lnTo>
                    <a:pt x="374015" y="0"/>
                  </a:lnTo>
                  <a:lnTo>
                    <a:pt x="5887085" y="0"/>
                  </a:lnTo>
                  <a:lnTo>
                    <a:pt x="5887085" y="748030"/>
                  </a:lnTo>
                  <a:close/>
                </a:path>
              </a:pathLst>
            </a:custGeom>
            <a:ln w="25400">
              <a:solidFill>
                <a:srgbClr val="FFFFFF"/>
              </a:solidFill>
            </a:ln>
          </p:spPr>
          <p:txBody>
            <a:bodyPr wrap="square" lIns="0" tIns="0" rIns="0" bIns="0" rtlCol="0"/>
            <a:lstStyle/>
            <a:p>
              <a:endParaRPr/>
            </a:p>
          </p:txBody>
        </p:sp>
        <p:pic>
          <p:nvPicPr>
            <p:cNvPr id="18" name="object 18"/>
            <p:cNvPicPr/>
            <p:nvPr/>
          </p:nvPicPr>
          <p:blipFill>
            <a:blip r:embed="rId6" cstate="print"/>
            <a:stretch>
              <a:fillRect/>
            </a:stretch>
          </p:blipFill>
          <p:spPr>
            <a:xfrm>
              <a:off x="1442084" y="4250690"/>
              <a:ext cx="748665" cy="748665"/>
            </a:xfrm>
            <a:prstGeom prst="rect">
              <a:avLst/>
            </a:prstGeom>
          </p:spPr>
        </p:pic>
        <p:sp>
          <p:nvSpPr>
            <p:cNvPr id="19" name="object 19"/>
            <p:cNvSpPr/>
            <p:nvPr/>
          </p:nvSpPr>
          <p:spPr>
            <a:xfrm>
              <a:off x="1442084" y="4250690"/>
              <a:ext cx="748030" cy="748030"/>
            </a:xfrm>
            <a:custGeom>
              <a:avLst/>
              <a:gdLst/>
              <a:ahLst/>
              <a:cxnLst/>
              <a:rect l="l" t="t" r="r" b="b"/>
              <a:pathLst>
                <a:path w="748030" h="748029">
                  <a:moveTo>
                    <a:pt x="0" y="374015"/>
                  </a:moveTo>
                  <a:lnTo>
                    <a:pt x="2540" y="327025"/>
                  </a:lnTo>
                  <a:lnTo>
                    <a:pt x="11430" y="281940"/>
                  </a:lnTo>
                  <a:lnTo>
                    <a:pt x="24765" y="238760"/>
                  </a:lnTo>
                  <a:lnTo>
                    <a:pt x="43815" y="198120"/>
                  </a:lnTo>
                  <a:lnTo>
                    <a:pt x="66675" y="160655"/>
                  </a:lnTo>
                  <a:lnTo>
                    <a:pt x="93980" y="125730"/>
                  </a:lnTo>
                  <a:lnTo>
                    <a:pt x="125095" y="94615"/>
                  </a:lnTo>
                  <a:lnTo>
                    <a:pt x="160020" y="67310"/>
                  </a:lnTo>
                  <a:lnTo>
                    <a:pt x="198120" y="43815"/>
                  </a:lnTo>
                  <a:lnTo>
                    <a:pt x="238759" y="25400"/>
                  </a:lnTo>
                  <a:lnTo>
                    <a:pt x="281940" y="11430"/>
                  </a:lnTo>
                  <a:lnTo>
                    <a:pt x="327025" y="3175"/>
                  </a:lnTo>
                  <a:lnTo>
                    <a:pt x="374015" y="0"/>
                  </a:lnTo>
                  <a:lnTo>
                    <a:pt x="421004" y="3175"/>
                  </a:lnTo>
                  <a:lnTo>
                    <a:pt x="466090" y="11430"/>
                  </a:lnTo>
                  <a:lnTo>
                    <a:pt x="509270" y="25400"/>
                  </a:lnTo>
                  <a:lnTo>
                    <a:pt x="549910" y="43815"/>
                  </a:lnTo>
                  <a:lnTo>
                    <a:pt x="587375" y="67310"/>
                  </a:lnTo>
                  <a:lnTo>
                    <a:pt x="622300" y="94615"/>
                  </a:lnTo>
                  <a:lnTo>
                    <a:pt x="653415" y="125730"/>
                  </a:lnTo>
                  <a:lnTo>
                    <a:pt x="680720" y="160655"/>
                  </a:lnTo>
                  <a:lnTo>
                    <a:pt x="704215" y="198120"/>
                  </a:lnTo>
                  <a:lnTo>
                    <a:pt x="722629" y="238760"/>
                  </a:lnTo>
                  <a:lnTo>
                    <a:pt x="736600" y="281940"/>
                  </a:lnTo>
                  <a:lnTo>
                    <a:pt x="744854" y="327025"/>
                  </a:lnTo>
                  <a:lnTo>
                    <a:pt x="748029" y="374015"/>
                  </a:lnTo>
                  <a:lnTo>
                    <a:pt x="744854" y="421005"/>
                  </a:lnTo>
                  <a:lnTo>
                    <a:pt x="736600" y="466090"/>
                  </a:lnTo>
                  <a:lnTo>
                    <a:pt x="722629" y="509270"/>
                  </a:lnTo>
                  <a:lnTo>
                    <a:pt x="704215" y="549910"/>
                  </a:lnTo>
                  <a:lnTo>
                    <a:pt x="680720" y="588010"/>
                  </a:lnTo>
                  <a:lnTo>
                    <a:pt x="653415" y="622300"/>
                  </a:lnTo>
                  <a:lnTo>
                    <a:pt x="622300" y="654050"/>
                  </a:lnTo>
                  <a:lnTo>
                    <a:pt x="587375" y="681355"/>
                  </a:lnTo>
                  <a:lnTo>
                    <a:pt x="549910" y="704215"/>
                  </a:lnTo>
                  <a:lnTo>
                    <a:pt x="509270" y="723265"/>
                  </a:lnTo>
                  <a:lnTo>
                    <a:pt x="466090" y="736600"/>
                  </a:lnTo>
                  <a:lnTo>
                    <a:pt x="421004" y="745490"/>
                  </a:lnTo>
                  <a:lnTo>
                    <a:pt x="374015" y="748030"/>
                  </a:lnTo>
                  <a:lnTo>
                    <a:pt x="327025" y="745490"/>
                  </a:lnTo>
                  <a:lnTo>
                    <a:pt x="281940" y="736600"/>
                  </a:lnTo>
                  <a:lnTo>
                    <a:pt x="238759" y="723265"/>
                  </a:lnTo>
                  <a:lnTo>
                    <a:pt x="198120" y="704215"/>
                  </a:lnTo>
                  <a:lnTo>
                    <a:pt x="160020" y="681355"/>
                  </a:lnTo>
                  <a:lnTo>
                    <a:pt x="125095" y="654050"/>
                  </a:lnTo>
                  <a:lnTo>
                    <a:pt x="93980" y="622300"/>
                  </a:lnTo>
                  <a:lnTo>
                    <a:pt x="66675" y="588010"/>
                  </a:lnTo>
                  <a:lnTo>
                    <a:pt x="43815" y="549910"/>
                  </a:lnTo>
                  <a:lnTo>
                    <a:pt x="24765" y="509270"/>
                  </a:lnTo>
                  <a:lnTo>
                    <a:pt x="11430" y="466090"/>
                  </a:lnTo>
                  <a:lnTo>
                    <a:pt x="2540" y="421005"/>
                  </a:lnTo>
                  <a:lnTo>
                    <a:pt x="0" y="374015"/>
                  </a:lnTo>
                  <a:close/>
                </a:path>
              </a:pathLst>
            </a:custGeom>
            <a:ln w="25400">
              <a:solidFill>
                <a:srgbClr val="FFFFFF"/>
              </a:solidFill>
            </a:ln>
          </p:spPr>
          <p:txBody>
            <a:bodyPr wrap="square" lIns="0" tIns="0" rIns="0" bIns="0" rtlCol="0"/>
            <a:lstStyle/>
            <a:p>
              <a:endParaRPr/>
            </a:p>
          </p:txBody>
        </p:sp>
      </p:grpSp>
      <p:sp>
        <p:nvSpPr>
          <p:cNvPr id="20" name="object 20"/>
          <p:cNvSpPr txBox="1"/>
          <p:nvPr/>
        </p:nvSpPr>
        <p:spPr>
          <a:xfrm>
            <a:off x="1823465" y="1435520"/>
            <a:ext cx="5985130" cy="3433632"/>
          </a:xfrm>
          <a:prstGeom prst="rect">
            <a:avLst/>
          </a:prstGeom>
        </p:spPr>
        <p:txBody>
          <a:bodyPr vert="horz" wrap="square" lIns="0" tIns="12700" rIns="0" bIns="0" rtlCol="0">
            <a:spAutoFit/>
          </a:bodyPr>
          <a:lstStyle/>
          <a:p>
            <a:pPr marL="419100">
              <a:lnSpc>
                <a:spcPts val="1725"/>
              </a:lnSpc>
              <a:spcBef>
                <a:spcPts val="100"/>
              </a:spcBef>
            </a:pPr>
            <a:r>
              <a:rPr sz="1300" spc="-5" dirty="0">
                <a:solidFill>
                  <a:srgbClr val="FFFFFF"/>
                </a:solidFill>
                <a:latin typeface="Calibri"/>
                <a:cs typeface="Calibri"/>
              </a:rPr>
              <a:t>Vielfältige</a:t>
            </a:r>
            <a:r>
              <a:rPr sz="1300" spc="10" dirty="0">
                <a:solidFill>
                  <a:srgbClr val="FFFFFF"/>
                </a:solidFill>
                <a:latin typeface="Calibri"/>
                <a:cs typeface="Calibri"/>
              </a:rPr>
              <a:t> </a:t>
            </a:r>
            <a:r>
              <a:rPr sz="1300" spc="-5" dirty="0">
                <a:solidFill>
                  <a:srgbClr val="FFFFFF"/>
                </a:solidFill>
                <a:latin typeface="Calibri"/>
                <a:cs typeface="Calibri"/>
              </a:rPr>
              <a:t>und</a:t>
            </a:r>
            <a:r>
              <a:rPr sz="1300" dirty="0">
                <a:solidFill>
                  <a:srgbClr val="FFFFFF"/>
                </a:solidFill>
                <a:latin typeface="Calibri"/>
                <a:cs typeface="Calibri"/>
              </a:rPr>
              <a:t> </a:t>
            </a:r>
            <a:r>
              <a:rPr sz="1300" spc="-5" dirty="0">
                <a:solidFill>
                  <a:srgbClr val="FFFFFF"/>
                </a:solidFill>
                <a:latin typeface="Calibri"/>
                <a:cs typeface="Calibri"/>
              </a:rPr>
              <a:t>integrative</a:t>
            </a:r>
            <a:r>
              <a:rPr sz="1300" spc="10" dirty="0">
                <a:solidFill>
                  <a:srgbClr val="FFFFFF"/>
                </a:solidFill>
                <a:latin typeface="Calibri"/>
                <a:cs typeface="Calibri"/>
              </a:rPr>
              <a:t> </a:t>
            </a:r>
            <a:r>
              <a:rPr sz="1300" spc="-5" dirty="0">
                <a:solidFill>
                  <a:srgbClr val="FFFFFF"/>
                </a:solidFill>
                <a:latin typeface="Calibri"/>
                <a:cs typeface="Calibri"/>
              </a:rPr>
              <a:t>Medien</a:t>
            </a:r>
            <a:r>
              <a:rPr sz="1300" dirty="0">
                <a:solidFill>
                  <a:srgbClr val="FFFFFF"/>
                </a:solidFill>
                <a:latin typeface="Calibri"/>
                <a:cs typeface="Calibri"/>
              </a:rPr>
              <a:t> </a:t>
            </a:r>
            <a:r>
              <a:rPr sz="1300" spc="-5" dirty="0" err="1">
                <a:solidFill>
                  <a:srgbClr val="FFFFFF"/>
                </a:solidFill>
                <a:latin typeface="Calibri"/>
                <a:cs typeface="Calibri"/>
              </a:rPr>
              <a:t>verbessern</a:t>
            </a:r>
            <a:r>
              <a:rPr sz="1300" dirty="0">
                <a:solidFill>
                  <a:srgbClr val="FFFFFF"/>
                </a:solidFill>
                <a:latin typeface="Calibri"/>
                <a:cs typeface="Calibri"/>
              </a:rPr>
              <a:t> </a:t>
            </a:r>
            <a:r>
              <a:rPr sz="1300" spc="-5" dirty="0">
                <a:solidFill>
                  <a:srgbClr val="FFFFFF"/>
                </a:solidFill>
                <a:latin typeface="Calibri"/>
                <a:cs typeface="Calibri"/>
              </a:rPr>
              <a:t>die</a:t>
            </a:r>
            <a:r>
              <a:rPr lang="de-AT" sz="1300" spc="-5" dirty="0">
                <a:solidFill>
                  <a:srgbClr val="FFFFFF"/>
                </a:solidFill>
                <a:latin typeface="Calibri"/>
                <a:cs typeface="Calibri"/>
              </a:rPr>
              <a:t> </a:t>
            </a:r>
            <a:r>
              <a:rPr sz="1300" b="1" spc="-15" dirty="0" err="1">
                <a:solidFill>
                  <a:srgbClr val="FFFFFF"/>
                </a:solidFill>
                <a:latin typeface="Calibri"/>
                <a:cs typeface="Calibri"/>
              </a:rPr>
              <a:t>Identitätsbildung</a:t>
            </a:r>
            <a:r>
              <a:rPr sz="1300" b="1" spc="-25" dirty="0">
                <a:solidFill>
                  <a:srgbClr val="FFFFFF"/>
                </a:solidFill>
                <a:latin typeface="Calibri"/>
                <a:cs typeface="Calibri"/>
              </a:rPr>
              <a:t> </a:t>
            </a:r>
            <a:r>
              <a:rPr sz="1300" dirty="0">
                <a:solidFill>
                  <a:srgbClr val="FFFFFF"/>
                </a:solidFill>
                <a:latin typeface="Calibri"/>
                <a:cs typeface="Calibri"/>
              </a:rPr>
              <a:t>von</a:t>
            </a:r>
            <a:r>
              <a:rPr sz="1300" spc="-10" dirty="0">
                <a:solidFill>
                  <a:srgbClr val="FFFFFF"/>
                </a:solidFill>
                <a:latin typeface="Calibri"/>
                <a:cs typeface="Calibri"/>
              </a:rPr>
              <a:t> </a:t>
            </a:r>
            <a:r>
              <a:rPr sz="1300" spc="-5" dirty="0" err="1">
                <a:solidFill>
                  <a:srgbClr val="FFFFFF"/>
                </a:solidFill>
                <a:latin typeface="Calibri"/>
                <a:cs typeface="Calibri"/>
              </a:rPr>
              <a:t>Jugendlichen</a:t>
            </a:r>
            <a:endParaRPr lang="de-AT" sz="1300" dirty="0">
              <a:latin typeface="Calibri"/>
              <a:cs typeface="Calibri"/>
            </a:endParaRPr>
          </a:p>
          <a:p>
            <a:pPr marL="419100">
              <a:lnSpc>
                <a:spcPts val="1725"/>
              </a:lnSpc>
              <a:spcBef>
                <a:spcPts val="100"/>
              </a:spcBef>
            </a:pPr>
            <a:endParaRPr lang="de-AT" sz="1400" spc="-5" dirty="0">
              <a:solidFill>
                <a:srgbClr val="FFFFFF"/>
              </a:solidFill>
              <a:latin typeface="Calibri"/>
              <a:cs typeface="Calibri"/>
            </a:endParaRPr>
          </a:p>
          <a:p>
            <a:pPr marL="419100">
              <a:lnSpc>
                <a:spcPts val="1725"/>
              </a:lnSpc>
              <a:spcBef>
                <a:spcPts val="100"/>
              </a:spcBef>
            </a:pPr>
            <a:endParaRPr lang="de-AT" sz="1400" spc="-5" dirty="0">
              <a:solidFill>
                <a:srgbClr val="FFFFFF"/>
              </a:solidFill>
              <a:latin typeface="Calibri"/>
              <a:cs typeface="Calibri"/>
            </a:endParaRPr>
          </a:p>
          <a:p>
            <a:pPr marL="419100">
              <a:lnSpc>
                <a:spcPts val="1725"/>
              </a:lnSpc>
              <a:spcBef>
                <a:spcPts val="100"/>
              </a:spcBef>
            </a:pPr>
            <a:r>
              <a:rPr sz="1300" spc="-5" dirty="0" err="1">
                <a:solidFill>
                  <a:srgbClr val="FFFFFF"/>
                </a:solidFill>
                <a:latin typeface="Calibri"/>
                <a:cs typeface="Calibri"/>
              </a:rPr>
              <a:t>Repräsentative</a:t>
            </a:r>
            <a:r>
              <a:rPr sz="1300" dirty="0">
                <a:solidFill>
                  <a:srgbClr val="FFFFFF"/>
                </a:solidFill>
                <a:latin typeface="Calibri"/>
                <a:cs typeface="Calibri"/>
              </a:rPr>
              <a:t> </a:t>
            </a:r>
            <a:r>
              <a:rPr sz="1300" spc="-5" dirty="0">
                <a:solidFill>
                  <a:srgbClr val="FFFFFF"/>
                </a:solidFill>
                <a:latin typeface="Calibri"/>
                <a:cs typeface="Calibri"/>
              </a:rPr>
              <a:t>Darstellungen </a:t>
            </a:r>
            <a:r>
              <a:rPr sz="1300" dirty="0">
                <a:solidFill>
                  <a:srgbClr val="FFFFFF"/>
                </a:solidFill>
                <a:latin typeface="Calibri"/>
                <a:cs typeface="Calibri"/>
              </a:rPr>
              <a:t>in</a:t>
            </a:r>
            <a:r>
              <a:rPr sz="1300" spc="5" dirty="0">
                <a:solidFill>
                  <a:srgbClr val="FFFFFF"/>
                </a:solidFill>
                <a:latin typeface="Calibri"/>
                <a:cs typeface="Calibri"/>
              </a:rPr>
              <a:t> </a:t>
            </a:r>
            <a:r>
              <a:rPr sz="1300" spc="-5" dirty="0">
                <a:solidFill>
                  <a:srgbClr val="FFFFFF"/>
                </a:solidFill>
                <a:latin typeface="Calibri"/>
                <a:cs typeface="Calibri"/>
              </a:rPr>
              <a:t>den</a:t>
            </a:r>
            <a:r>
              <a:rPr sz="1300" dirty="0">
                <a:solidFill>
                  <a:srgbClr val="FFFFFF"/>
                </a:solidFill>
                <a:latin typeface="Calibri"/>
                <a:cs typeface="Calibri"/>
              </a:rPr>
              <a:t> </a:t>
            </a:r>
            <a:r>
              <a:rPr sz="1300" spc="-5" dirty="0">
                <a:solidFill>
                  <a:srgbClr val="FFFFFF"/>
                </a:solidFill>
                <a:latin typeface="Calibri"/>
                <a:cs typeface="Calibri"/>
              </a:rPr>
              <a:t>Medien</a:t>
            </a:r>
            <a:r>
              <a:rPr sz="1300" spc="5" dirty="0">
                <a:solidFill>
                  <a:srgbClr val="FFFFFF"/>
                </a:solidFill>
                <a:latin typeface="Calibri"/>
                <a:cs typeface="Calibri"/>
              </a:rPr>
              <a:t> </a:t>
            </a:r>
            <a:r>
              <a:rPr sz="1300" spc="-5" dirty="0" err="1">
                <a:solidFill>
                  <a:srgbClr val="FFFFFF"/>
                </a:solidFill>
                <a:latin typeface="Calibri"/>
                <a:cs typeface="Calibri"/>
              </a:rPr>
              <a:t>bieten</a:t>
            </a:r>
            <a:r>
              <a:rPr sz="1300" spc="-10" dirty="0">
                <a:solidFill>
                  <a:srgbClr val="FFFFFF"/>
                </a:solidFill>
                <a:latin typeface="Calibri"/>
                <a:cs typeface="Calibri"/>
              </a:rPr>
              <a:t> </a:t>
            </a:r>
            <a:r>
              <a:rPr sz="1300" spc="-5" dirty="0" err="1">
                <a:solidFill>
                  <a:srgbClr val="FFFFFF"/>
                </a:solidFill>
                <a:latin typeface="Calibri"/>
                <a:cs typeface="Calibri"/>
              </a:rPr>
              <a:t>jungen</a:t>
            </a:r>
            <a:r>
              <a:rPr sz="1300" dirty="0">
                <a:solidFill>
                  <a:srgbClr val="FFFFFF"/>
                </a:solidFill>
                <a:latin typeface="Calibri"/>
                <a:cs typeface="Calibri"/>
              </a:rPr>
              <a:t> Menschen </a:t>
            </a:r>
            <a:r>
              <a:rPr sz="1300" b="1" spc="-5" dirty="0">
                <a:solidFill>
                  <a:srgbClr val="FFFFFF"/>
                </a:solidFill>
                <a:latin typeface="Calibri"/>
                <a:cs typeface="Calibri"/>
              </a:rPr>
              <a:t>Vorbilder</a:t>
            </a:r>
            <a:r>
              <a:rPr sz="1300" spc="-5" dirty="0">
                <a:solidFill>
                  <a:srgbClr val="FFFFFF"/>
                </a:solidFill>
                <a:latin typeface="Calibri"/>
                <a:cs typeface="Calibri"/>
              </a:rPr>
              <a:t>,</a:t>
            </a:r>
            <a:r>
              <a:rPr sz="1300" dirty="0">
                <a:solidFill>
                  <a:srgbClr val="FFFFFF"/>
                </a:solidFill>
                <a:latin typeface="Calibri"/>
                <a:cs typeface="Calibri"/>
              </a:rPr>
              <a:t> mit </a:t>
            </a:r>
            <a:r>
              <a:rPr sz="1300" spc="-5" dirty="0">
                <a:solidFill>
                  <a:srgbClr val="FFFFFF"/>
                </a:solidFill>
                <a:latin typeface="Calibri"/>
                <a:cs typeface="Calibri"/>
              </a:rPr>
              <a:t>denen sie sich</a:t>
            </a:r>
            <a:r>
              <a:rPr sz="1300" dirty="0">
                <a:solidFill>
                  <a:srgbClr val="FFFFFF"/>
                </a:solidFill>
                <a:latin typeface="Calibri"/>
                <a:cs typeface="Calibri"/>
              </a:rPr>
              <a:t> </a:t>
            </a:r>
            <a:r>
              <a:rPr sz="1300" spc="-5" dirty="0">
                <a:solidFill>
                  <a:srgbClr val="FFFFFF"/>
                </a:solidFill>
                <a:latin typeface="Calibri"/>
                <a:cs typeface="Calibri"/>
              </a:rPr>
              <a:t>identifizieren </a:t>
            </a:r>
            <a:r>
              <a:rPr sz="1300" dirty="0">
                <a:solidFill>
                  <a:srgbClr val="FFFFFF"/>
                </a:solidFill>
                <a:latin typeface="Calibri"/>
                <a:cs typeface="Calibri"/>
              </a:rPr>
              <a:t>können. </a:t>
            </a:r>
            <a:r>
              <a:rPr sz="1300" spc="-325" dirty="0">
                <a:solidFill>
                  <a:srgbClr val="FFFFFF"/>
                </a:solidFill>
                <a:latin typeface="Calibri"/>
                <a:cs typeface="Calibri"/>
              </a:rPr>
              <a:t> </a:t>
            </a:r>
            <a:r>
              <a:rPr sz="1300" spc="-5" dirty="0">
                <a:solidFill>
                  <a:srgbClr val="FFFFFF"/>
                </a:solidFill>
                <a:latin typeface="Calibri"/>
                <a:cs typeface="Calibri"/>
              </a:rPr>
              <a:t>Das</a:t>
            </a:r>
            <a:r>
              <a:rPr sz="1300" spc="5" dirty="0">
                <a:solidFill>
                  <a:srgbClr val="FFFFFF"/>
                </a:solidFill>
                <a:latin typeface="Calibri"/>
                <a:cs typeface="Calibri"/>
              </a:rPr>
              <a:t> </a:t>
            </a:r>
            <a:r>
              <a:rPr sz="1300" spc="-5" dirty="0">
                <a:solidFill>
                  <a:srgbClr val="FFFFFF"/>
                </a:solidFill>
                <a:latin typeface="Calibri"/>
                <a:cs typeface="Calibri"/>
              </a:rPr>
              <a:t>stärkt</a:t>
            </a:r>
            <a:r>
              <a:rPr sz="1300" spc="5" dirty="0">
                <a:solidFill>
                  <a:srgbClr val="FFFFFF"/>
                </a:solidFill>
                <a:latin typeface="Calibri"/>
                <a:cs typeface="Calibri"/>
              </a:rPr>
              <a:t> </a:t>
            </a:r>
            <a:r>
              <a:rPr sz="1300" spc="-5" dirty="0">
                <a:solidFill>
                  <a:srgbClr val="FFFFFF"/>
                </a:solidFill>
                <a:latin typeface="Calibri"/>
                <a:cs typeface="Calibri"/>
              </a:rPr>
              <a:t>das</a:t>
            </a:r>
            <a:r>
              <a:rPr sz="1300" spc="15" dirty="0">
                <a:solidFill>
                  <a:srgbClr val="FFFFFF"/>
                </a:solidFill>
                <a:latin typeface="Calibri"/>
                <a:cs typeface="Calibri"/>
              </a:rPr>
              <a:t> </a:t>
            </a:r>
            <a:r>
              <a:rPr sz="1300" b="1" spc="-5" dirty="0">
                <a:solidFill>
                  <a:srgbClr val="FFFFFF"/>
                </a:solidFill>
                <a:latin typeface="Calibri"/>
                <a:cs typeface="Calibri"/>
              </a:rPr>
              <a:t>Selbstwertgefühl</a:t>
            </a:r>
            <a:r>
              <a:rPr sz="1300" b="1" dirty="0">
                <a:solidFill>
                  <a:srgbClr val="FFFFFF"/>
                </a:solidFill>
                <a:latin typeface="Calibri"/>
                <a:cs typeface="Calibri"/>
              </a:rPr>
              <a:t> </a:t>
            </a:r>
            <a:r>
              <a:rPr sz="1300" spc="-5" dirty="0">
                <a:solidFill>
                  <a:srgbClr val="FFFFFF"/>
                </a:solidFill>
                <a:latin typeface="Calibri"/>
                <a:cs typeface="Calibri"/>
              </a:rPr>
              <a:t>und</a:t>
            </a:r>
            <a:r>
              <a:rPr sz="1300" dirty="0">
                <a:solidFill>
                  <a:srgbClr val="FFFFFF"/>
                </a:solidFill>
                <a:latin typeface="Calibri"/>
                <a:cs typeface="Calibri"/>
              </a:rPr>
              <a:t> </a:t>
            </a:r>
            <a:r>
              <a:rPr sz="1300" spc="-5" dirty="0">
                <a:solidFill>
                  <a:srgbClr val="FFFFFF"/>
                </a:solidFill>
                <a:latin typeface="Calibri"/>
                <a:cs typeface="Calibri"/>
              </a:rPr>
              <a:t>die</a:t>
            </a:r>
            <a:r>
              <a:rPr sz="1300" dirty="0">
                <a:solidFill>
                  <a:srgbClr val="FFFFFF"/>
                </a:solidFill>
                <a:latin typeface="Calibri"/>
                <a:cs typeface="Calibri"/>
              </a:rPr>
              <a:t> </a:t>
            </a:r>
            <a:r>
              <a:rPr sz="1300" spc="-5" dirty="0">
                <a:solidFill>
                  <a:srgbClr val="FFFFFF"/>
                </a:solidFill>
                <a:latin typeface="Calibri"/>
                <a:cs typeface="Calibri"/>
              </a:rPr>
              <a:t>Selbstwirksamkeit</a:t>
            </a:r>
            <a:r>
              <a:rPr sz="1300" spc="5" dirty="0">
                <a:solidFill>
                  <a:srgbClr val="FFFFFF"/>
                </a:solidFill>
                <a:latin typeface="Calibri"/>
                <a:cs typeface="Calibri"/>
              </a:rPr>
              <a:t> </a:t>
            </a:r>
            <a:r>
              <a:rPr sz="1300" dirty="0">
                <a:solidFill>
                  <a:srgbClr val="FFFFFF"/>
                </a:solidFill>
                <a:latin typeface="Calibri"/>
                <a:cs typeface="Calibri"/>
              </a:rPr>
              <a:t>in </a:t>
            </a:r>
            <a:r>
              <a:rPr sz="1300" spc="5" dirty="0">
                <a:solidFill>
                  <a:srgbClr val="FFFFFF"/>
                </a:solidFill>
                <a:latin typeface="Calibri"/>
                <a:cs typeface="Calibri"/>
              </a:rPr>
              <a:t> </a:t>
            </a:r>
            <a:r>
              <a:rPr sz="1300" spc="-5" dirty="0">
                <a:solidFill>
                  <a:srgbClr val="FFFFFF"/>
                </a:solidFill>
                <a:latin typeface="Calibri"/>
                <a:cs typeface="Calibri"/>
              </a:rPr>
              <a:t>ihrer Entwicklung.</a:t>
            </a:r>
            <a:endParaRPr sz="1300" dirty="0">
              <a:latin typeface="Calibri"/>
              <a:cs typeface="Calibri"/>
            </a:endParaRPr>
          </a:p>
          <a:p>
            <a:pPr>
              <a:lnSpc>
                <a:spcPct val="100000"/>
              </a:lnSpc>
            </a:pPr>
            <a:endParaRPr sz="1300" dirty="0">
              <a:latin typeface="Calibri"/>
              <a:cs typeface="Calibri"/>
            </a:endParaRPr>
          </a:p>
          <a:p>
            <a:pPr marL="12700" marR="5080" indent="91440">
              <a:lnSpc>
                <a:spcPct val="91500"/>
              </a:lnSpc>
            </a:pPr>
            <a:endParaRPr lang="de-AT" sz="1300" spc="-5" dirty="0">
              <a:solidFill>
                <a:srgbClr val="FFFFFF"/>
              </a:solidFill>
              <a:latin typeface="Calibri"/>
              <a:cs typeface="Calibri"/>
            </a:endParaRPr>
          </a:p>
          <a:p>
            <a:pPr marL="12700" marR="5080" indent="91440">
              <a:lnSpc>
                <a:spcPct val="91500"/>
              </a:lnSpc>
            </a:pPr>
            <a:r>
              <a:rPr lang="de-AT" sz="1300" spc="-5" dirty="0">
                <a:solidFill>
                  <a:srgbClr val="FFFFFF"/>
                </a:solidFill>
                <a:latin typeface="Calibri"/>
                <a:cs typeface="Calibri"/>
              </a:rPr>
              <a:t>         </a:t>
            </a:r>
            <a:r>
              <a:rPr sz="1300" spc="-5" dirty="0" err="1">
                <a:solidFill>
                  <a:srgbClr val="FFFFFF"/>
                </a:solidFill>
                <a:latin typeface="Calibri"/>
                <a:cs typeface="Calibri"/>
              </a:rPr>
              <a:t>Inklusive</a:t>
            </a:r>
            <a:r>
              <a:rPr sz="1300" spc="10" dirty="0">
                <a:solidFill>
                  <a:srgbClr val="FFFFFF"/>
                </a:solidFill>
                <a:latin typeface="Calibri"/>
                <a:cs typeface="Calibri"/>
              </a:rPr>
              <a:t> </a:t>
            </a:r>
            <a:r>
              <a:rPr sz="1300" spc="-5" dirty="0">
                <a:solidFill>
                  <a:srgbClr val="FFFFFF"/>
                </a:solidFill>
                <a:latin typeface="Calibri"/>
                <a:cs typeface="Calibri"/>
              </a:rPr>
              <a:t>Mediendarstellungen</a:t>
            </a:r>
            <a:r>
              <a:rPr sz="1300" spc="10" dirty="0">
                <a:solidFill>
                  <a:srgbClr val="FFFFFF"/>
                </a:solidFill>
                <a:latin typeface="Calibri"/>
                <a:cs typeface="Calibri"/>
              </a:rPr>
              <a:t> </a:t>
            </a:r>
            <a:r>
              <a:rPr sz="1300" spc="-5" dirty="0">
                <a:solidFill>
                  <a:srgbClr val="FFFFFF"/>
                </a:solidFill>
                <a:latin typeface="Calibri"/>
                <a:cs typeface="Calibri"/>
              </a:rPr>
              <a:t>fördern</a:t>
            </a:r>
            <a:r>
              <a:rPr sz="1300" spc="10" dirty="0">
                <a:solidFill>
                  <a:srgbClr val="FFFFFF"/>
                </a:solidFill>
                <a:latin typeface="Calibri"/>
                <a:cs typeface="Calibri"/>
              </a:rPr>
              <a:t> </a:t>
            </a:r>
            <a:r>
              <a:rPr sz="1300" dirty="0">
                <a:solidFill>
                  <a:srgbClr val="FFFFFF"/>
                </a:solidFill>
                <a:latin typeface="Calibri"/>
                <a:cs typeface="Calibri"/>
              </a:rPr>
              <a:t>einen</a:t>
            </a:r>
            <a:r>
              <a:rPr sz="1300" spc="20" dirty="0">
                <a:solidFill>
                  <a:srgbClr val="FFFFFF"/>
                </a:solidFill>
                <a:latin typeface="Calibri"/>
                <a:cs typeface="Calibri"/>
              </a:rPr>
              <a:t> </a:t>
            </a:r>
            <a:r>
              <a:rPr sz="1300" b="1" spc="-5" dirty="0">
                <a:solidFill>
                  <a:srgbClr val="FFFFFF"/>
                </a:solidFill>
                <a:latin typeface="Calibri"/>
                <a:cs typeface="Calibri"/>
              </a:rPr>
              <a:t>Paradigmenwechsel </a:t>
            </a:r>
            <a:r>
              <a:rPr sz="1300" b="1" spc="-320" dirty="0">
                <a:solidFill>
                  <a:srgbClr val="FFFFFF"/>
                </a:solidFill>
                <a:latin typeface="Calibri"/>
                <a:cs typeface="Calibri"/>
              </a:rPr>
              <a:t> </a:t>
            </a:r>
            <a:r>
              <a:rPr sz="1300" dirty="0">
                <a:solidFill>
                  <a:srgbClr val="FFFFFF"/>
                </a:solidFill>
                <a:latin typeface="Calibri"/>
                <a:cs typeface="Calibri"/>
              </a:rPr>
              <a:t>von </a:t>
            </a:r>
            <a:r>
              <a:rPr sz="1300" spc="-5" dirty="0">
                <a:solidFill>
                  <a:srgbClr val="FFFFFF"/>
                </a:solidFill>
                <a:latin typeface="Calibri"/>
                <a:cs typeface="Calibri"/>
              </a:rPr>
              <a:t>weißen, </a:t>
            </a:r>
            <a:r>
              <a:rPr lang="de-AT" sz="1300" spc="-5" dirty="0">
                <a:solidFill>
                  <a:srgbClr val="FFFFFF"/>
                </a:solidFill>
                <a:latin typeface="Calibri"/>
                <a:cs typeface="Calibri"/>
              </a:rPr>
              <a:t> </a:t>
            </a:r>
          </a:p>
          <a:p>
            <a:pPr marL="12700" marR="5080" indent="91440">
              <a:lnSpc>
                <a:spcPct val="91500"/>
              </a:lnSpc>
            </a:pPr>
            <a:r>
              <a:rPr lang="de-AT" sz="1300" spc="-5" dirty="0">
                <a:solidFill>
                  <a:srgbClr val="FFFFFF"/>
                </a:solidFill>
                <a:latin typeface="Calibri"/>
                <a:cs typeface="Calibri"/>
              </a:rPr>
              <a:t>         </a:t>
            </a:r>
            <a:r>
              <a:rPr sz="1300" spc="-5" dirty="0" err="1">
                <a:solidFill>
                  <a:srgbClr val="FFFFFF"/>
                </a:solidFill>
                <a:latin typeface="Calibri"/>
                <a:cs typeface="Calibri"/>
              </a:rPr>
              <a:t>heterosexuellen</a:t>
            </a:r>
            <a:r>
              <a:rPr sz="1300" spc="-5" dirty="0">
                <a:solidFill>
                  <a:srgbClr val="FFFFFF"/>
                </a:solidFill>
                <a:latin typeface="Calibri"/>
                <a:cs typeface="Calibri"/>
              </a:rPr>
              <a:t> Normen hin </a:t>
            </a:r>
            <a:r>
              <a:rPr sz="1300" dirty="0">
                <a:solidFill>
                  <a:srgbClr val="FFFFFF"/>
                </a:solidFill>
                <a:latin typeface="Calibri"/>
                <a:cs typeface="Calibri"/>
              </a:rPr>
              <a:t>zu </a:t>
            </a:r>
            <a:r>
              <a:rPr sz="1300" dirty="0" err="1">
                <a:solidFill>
                  <a:srgbClr val="FFFFFF"/>
                </a:solidFill>
                <a:latin typeface="Calibri"/>
                <a:cs typeface="Calibri"/>
              </a:rPr>
              <a:t>einer</a:t>
            </a:r>
            <a:r>
              <a:rPr sz="1300" dirty="0">
                <a:solidFill>
                  <a:srgbClr val="FFFFFF"/>
                </a:solidFill>
                <a:latin typeface="Calibri"/>
                <a:cs typeface="Calibri"/>
              </a:rPr>
              <a:t> </a:t>
            </a:r>
            <a:r>
              <a:rPr sz="1300" spc="-5" dirty="0" err="1">
                <a:solidFill>
                  <a:srgbClr val="FFFFFF"/>
                </a:solidFill>
                <a:latin typeface="Calibri"/>
                <a:cs typeface="Calibri"/>
              </a:rPr>
              <a:t>Vielzahl</a:t>
            </a:r>
            <a:r>
              <a:rPr sz="1300" dirty="0">
                <a:solidFill>
                  <a:srgbClr val="FFFFFF"/>
                </a:solidFill>
                <a:latin typeface="Calibri"/>
                <a:cs typeface="Calibri"/>
              </a:rPr>
              <a:t> </a:t>
            </a:r>
            <a:r>
              <a:rPr sz="1300" spc="-5" dirty="0">
                <a:solidFill>
                  <a:srgbClr val="FFFFFF"/>
                </a:solidFill>
                <a:latin typeface="Calibri"/>
                <a:cs typeface="Calibri"/>
              </a:rPr>
              <a:t>komplexer, </a:t>
            </a:r>
            <a:r>
              <a:rPr sz="1300" spc="-5" dirty="0" err="1">
                <a:solidFill>
                  <a:srgbClr val="FFFFFF"/>
                </a:solidFill>
                <a:latin typeface="Calibri"/>
                <a:cs typeface="Calibri"/>
              </a:rPr>
              <a:t>unterschiedlicher</a:t>
            </a:r>
            <a:endParaRPr lang="de-AT" sz="1300" spc="-5" dirty="0">
              <a:solidFill>
                <a:srgbClr val="FFFFFF"/>
              </a:solidFill>
              <a:latin typeface="Calibri"/>
              <a:cs typeface="Calibri"/>
            </a:endParaRPr>
          </a:p>
          <a:p>
            <a:pPr marL="12700" marR="5080" indent="91440">
              <a:lnSpc>
                <a:spcPct val="91500"/>
              </a:lnSpc>
            </a:pPr>
            <a:r>
              <a:rPr lang="de-AT" sz="1300" spc="-5" dirty="0">
                <a:solidFill>
                  <a:srgbClr val="FFFFFF"/>
                </a:solidFill>
                <a:latin typeface="Calibri"/>
                <a:cs typeface="Calibri"/>
              </a:rPr>
              <a:t>        </a:t>
            </a:r>
            <a:r>
              <a:rPr sz="1300" dirty="0">
                <a:solidFill>
                  <a:srgbClr val="FFFFFF"/>
                </a:solidFill>
                <a:latin typeface="Calibri"/>
                <a:cs typeface="Calibri"/>
              </a:rPr>
              <a:t> </a:t>
            </a:r>
            <a:r>
              <a:rPr sz="1300" spc="-5" dirty="0" err="1">
                <a:solidFill>
                  <a:srgbClr val="FFFFFF"/>
                </a:solidFill>
                <a:latin typeface="Calibri"/>
                <a:cs typeface="Calibri"/>
              </a:rPr>
              <a:t>Darstellungen</a:t>
            </a:r>
            <a:r>
              <a:rPr sz="1300" spc="-5" dirty="0">
                <a:solidFill>
                  <a:srgbClr val="FFFFFF"/>
                </a:solidFill>
                <a:latin typeface="Calibri"/>
                <a:cs typeface="Calibri"/>
              </a:rPr>
              <a:t>.</a:t>
            </a:r>
            <a:endParaRPr lang="de-AT" sz="1300" dirty="0">
              <a:latin typeface="Calibri"/>
              <a:cs typeface="Calibri"/>
            </a:endParaRPr>
          </a:p>
          <a:p>
            <a:pPr marL="12700" marR="5080" indent="91440">
              <a:lnSpc>
                <a:spcPct val="91500"/>
              </a:lnSpc>
            </a:pPr>
            <a:endParaRPr lang="de-AT" sz="1300" spc="-5" dirty="0">
              <a:solidFill>
                <a:srgbClr val="FFFFFF"/>
              </a:solidFill>
              <a:latin typeface="Calibri"/>
              <a:cs typeface="Calibri"/>
            </a:endParaRPr>
          </a:p>
          <a:p>
            <a:pPr marL="12700" marR="5080" indent="91440">
              <a:lnSpc>
                <a:spcPct val="91500"/>
              </a:lnSpc>
            </a:pPr>
            <a:endParaRPr lang="de-AT" sz="1300" spc="-5" dirty="0">
              <a:solidFill>
                <a:srgbClr val="FFFFFF"/>
              </a:solidFill>
              <a:latin typeface="Calibri"/>
              <a:cs typeface="Calibri"/>
            </a:endParaRPr>
          </a:p>
          <a:p>
            <a:pPr marL="12700" marR="5080" indent="91440">
              <a:lnSpc>
                <a:spcPct val="91500"/>
              </a:lnSpc>
            </a:pPr>
            <a:r>
              <a:rPr lang="de-AT" sz="1300" spc="-5" dirty="0">
                <a:solidFill>
                  <a:srgbClr val="FFFFFF"/>
                </a:solidFill>
                <a:latin typeface="Calibri"/>
                <a:cs typeface="Calibri"/>
              </a:rPr>
              <a:t>         </a:t>
            </a:r>
            <a:r>
              <a:rPr sz="1300" spc="-5" dirty="0" err="1">
                <a:solidFill>
                  <a:srgbClr val="FFFFFF"/>
                </a:solidFill>
                <a:latin typeface="Calibri"/>
                <a:cs typeface="Calibri"/>
              </a:rPr>
              <a:t>Vielfalt</a:t>
            </a:r>
            <a:r>
              <a:rPr sz="1300" spc="-5" dirty="0">
                <a:solidFill>
                  <a:srgbClr val="FFFFFF"/>
                </a:solidFill>
                <a:latin typeface="Calibri"/>
                <a:cs typeface="Calibri"/>
              </a:rPr>
              <a:t> </a:t>
            </a:r>
            <a:r>
              <a:rPr sz="1300" dirty="0">
                <a:solidFill>
                  <a:srgbClr val="FFFFFF"/>
                </a:solidFill>
                <a:latin typeface="Calibri"/>
                <a:cs typeface="Calibri"/>
              </a:rPr>
              <a:t>in </a:t>
            </a:r>
            <a:r>
              <a:rPr sz="1300" spc="-5" dirty="0">
                <a:solidFill>
                  <a:srgbClr val="FFFFFF"/>
                </a:solidFill>
                <a:latin typeface="Calibri"/>
                <a:cs typeface="Calibri"/>
              </a:rPr>
              <a:t>den </a:t>
            </a:r>
            <a:r>
              <a:rPr sz="1300" dirty="0">
                <a:solidFill>
                  <a:srgbClr val="FFFFFF"/>
                </a:solidFill>
                <a:latin typeface="Calibri"/>
                <a:cs typeface="Calibri"/>
              </a:rPr>
              <a:t>Medien </a:t>
            </a:r>
            <a:r>
              <a:rPr sz="1300" spc="-5" dirty="0">
                <a:solidFill>
                  <a:srgbClr val="FFFFFF"/>
                </a:solidFill>
                <a:latin typeface="Calibri"/>
                <a:cs typeface="Calibri"/>
              </a:rPr>
              <a:t>beseitigt die Vorstellung, </a:t>
            </a:r>
            <a:r>
              <a:rPr sz="1300" spc="-5" dirty="0" err="1">
                <a:solidFill>
                  <a:srgbClr val="FFFFFF"/>
                </a:solidFill>
                <a:latin typeface="Calibri"/>
                <a:cs typeface="Calibri"/>
              </a:rPr>
              <a:t>dass</a:t>
            </a:r>
            <a:r>
              <a:rPr sz="1300" spc="-5" dirty="0">
                <a:solidFill>
                  <a:srgbClr val="FFFFFF"/>
                </a:solidFill>
                <a:latin typeface="Calibri"/>
                <a:cs typeface="Calibri"/>
              </a:rPr>
              <a:t> </a:t>
            </a:r>
            <a:r>
              <a:rPr lang="de-AT" sz="1300" spc="-5" dirty="0">
                <a:solidFill>
                  <a:srgbClr val="FFFFFF"/>
                </a:solidFill>
                <a:latin typeface="Calibri"/>
                <a:cs typeface="Calibri"/>
              </a:rPr>
              <a:t>„</a:t>
            </a:r>
            <a:r>
              <a:rPr sz="1300" spc="-5" dirty="0" err="1">
                <a:solidFill>
                  <a:srgbClr val="FFFFFF"/>
                </a:solidFill>
                <a:latin typeface="Calibri"/>
                <a:cs typeface="Calibri"/>
              </a:rPr>
              <a:t>anders</a:t>
            </a:r>
            <a:r>
              <a:rPr lang="de-AT" sz="1300" spc="-5" dirty="0">
                <a:solidFill>
                  <a:srgbClr val="FFFFFF"/>
                </a:solidFill>
                <a:latin typeface="Calibri"/>
                <a:cs typeface="Calibri"/>
              </a:rPr>
              <a:t>“</a:t>
            </a:r>
            <a:r>
              <a:rPr sz="1300" spc="-5" dirty="0">
                <a:solidFill>
                  <a:srgbClr val="FFFFFF"/>
                </a:solidFill>
                <a:latin typeface="Calibri"/>
                <a:cs typeface="Calibri"/>
              </a:rPr>
              <a:t> </a:t>
            </a:r>
            <a:r>
              <a:rPr sz="1300" spc="-5" dirty="0" err="1">
                <a:solidFill>
                  <a:srgbClr val="FFFFFF"/>
                </a:solidFill>
                <a:latin typeface="Calibri"/>
                <a:cs typeface="Calibri"/>
              </a:rPr>
              <a:t>schlecht</a:t>
            </a:r>
            <a:r>
              <a:rPr sz="1300" dirty="0">
                <a:solidFill>
                  <a:srgbClr val="FFFFFF"/>
                </a:solidFill>
                <a:latin typeface="Calibri"/>
                <a:cs typeface="Calibri"/>
              </a:rPr>
              <a:t> ist. </a:t>
            </a:r>
            <a:endParaRPr lang="de-AT" sz="1300" dirty="0">
              <a:solidFill>
                <a:srgbClr val="FFFFFF"/>
              </a:solidFill>
              <a:latin typeface="Calibri"/>
              <a:cs typeface="Calibri"/>
            </a:endParaRPr>
          </a:p>
          <a:p>
            <a:pPr marL="12700" marR="5080" indent="91440">
              <a:lnSpc>
                <a:spcPct val="91500"/>
              </a:lnSpc>
            </a:pPr>
            <a:r>
              <a:rPr lang="de-AT" sz="1300" dirty="0">
                <a:solidFill>
                  <a:srgbClr val="FFFFFF"/>
                </a:solidFill>
                <a:latin typeface="Calibri"/>
                <a:cs typeface="Calibri"/>
              </a:rPr>
              <a:t>         </a:t>
            </a:r>
            <a:r>
              <a:rPr sz="1300" spc="-5" dirty="0" err="1">
                <a:solidFill>
                  <a:srgbClr val="FFFFFF"/>
                </a:solidFill>
                <a:latin typeface="Calibri"/>
                <a:cs typeface="Calibri"/>
              </a:rPr>
              <a:t>Stattdessen</a:t>
            </a:r>
            <a:r>
              <a:rPr sz="1300" spc="-5" dirty="0">
                <a:solidFill>
                  <a:srgbClr val="FFFFFF"/>
                </a:solidFill>
                <a:latin typeface="Calibri"/>
                <a:cs typeface="Calibri"/>
              </a:rPr>
              <a:t> sehen und hören</a:t>
            </a:r>
            <a:r>
              <a:rPr sz="1300" spc="-10" dirty="0">
                <a:solidFill>
                  <a:srgbClr val="FFFFFF"/>
                </a:solidFill>
                <a:latin typeface="Calibri"/>
                <a:cs typeface="Calibri"/>
              </a:rPr>
              <a:t> </a:t>
            </a:r>
            <a:r>
              <a:rPr sz="1300" spc="-5" dirty="0">
                <a:solidFill>
                  <a:srgbClr val="FFFFFF"/>
                </a:solidFill>
                <a:latin typeface="Calibri"/>
                <a:cs typeface="Calibri"/>
              </a:rPr>
              <a:t>junge Menschen </a:t>
            </a:r>
            <a:r>
              <a:rPr sz="1300" spc="-5" dirty="0" err="1">
                <a:solidFill>
                  <a:srgbClr val="FFFFFF"/>
                </a:solidFill>
                <a:latin typeface="Calibri"/>
                <a:cs typeface="Calibri"/>
              </a:rPr>
              <a:t>Geschichten</a:t>
            </a:r>
            <a:r>
              <a:rPr sz="1300" spc="5" dirty="0">
                <a:solidFill>
                  <a:srgbClr val="FFFFFF"/>
                </a:solidFill>
                <a:latin typeface="Calibri"/>
                <a:cs typeface="Calibri"/>
              </a:rPr>
              <a:t> </a:t>
            </a:r>
            <a:r>
              <a:rPr sz="1300" dirty="0" err="1">
                <a:solidFill>
                  <a:srgbClr val="FFFFFF"/>
                </a:solidFill>
                <a:latin typeface="Calibri"/>
                <a:cs typeface="Calibri"/>
              </a:rPr>
              <a:t>mit</a:t>
            </a:r>
            <a:r>
              <a:rPr sz="1300" spc="10" dirty="0">
                <a:solidFill>
                  <a:srgbClr val="FFFFFF"/>
                </a:solidFill>
                <a:latin typeface="Calibri"/>
                <a:cs typeface="Calibri"/>
              </a:rPr>
              <a:t> </a:t>
            </a:r>
            <a:endParaRPr lang="de-AT" sz="1300" spc="10" dirty="0">
              <a:solidFill>
                <a:srgbClr val="FFFFFF"/>
              </a:solidFill>
              <a:latin typeface="Calibri"/>
              <a:cs typeface="Calibri"/>
            </a:endParaRPr>
          </a:p>
          <a:p>
            <a:pPr marL="12700" marR="5080" indent="91440">
              <a:lnSpc>
                <a:spcPct val="91500"/>
              </a:lnSpc>
            </a:pPr>
            <a:r>
              <a:rPr lang="de-AT" sz="1300" b="1" spc="10" dirty="0">
                <a:solidFill>
                  <a:srgbClr val="FFFFFF"/>
                </a:solidFill>
                <a:latin typeface="Calibri"/>
                <a:cs typeface="Calibri"/>
              </a:rPr>
              <a:t>         </a:t>
            </a:r>
            <a:r>
              <a:rPr sz="1300" b="1" spc="-5" dirty="0" err="1">
                <a:solidFill>
                  <a:srgbClr val="FFFFFF"/>
                </a:solidFill>
                <a:latin typeface="Calibri"/>
                <a:cs typeface="Calibri"/>
              </a:rPr>
              <a:t>unterschiedlichen</a:t>
            </a:r>
            <a:r>
              <a:rPr sz="1300" b="1" dirty="0">
                <a:solidFill>
                  <a:srgbClr val="FFFFFF"/>
                </a:solidFill>
                <a:latin typeface="Calibri"/>
                <a:cs typeface="Calibri"/>
              </a:rPr>
              <a:t> </a:t>
            </a:r>
            <a:r>
              <a:rPr sz="1300" spc="-5" dirty="0">
                <a:solidFill>
                  <a:srgbClr val="FFFFFF"/>
                </a:solidFill>
                <a:latin typeface="Calibri"/>
                <a:cs typeface="Calibri"/>
              </a:rPr>
              <a:t>Erfahrungen,</a:t>
            </a:r>
            <a:r>
              <a:rPr sz="1300" spc="10" dirty="0">
                <a:solidFill>
                  <a:srgbClr val="FFFFFF"/>
                </a:solidFill>
                <a:latin typeface="Calibri"/>
                <a:cs typeface="Calibri"/>
              </a:rPr>
              <a:t> </a:t>
            </a:r>
            <a:r>
              <a:rPr sz="1300" spc="-5" dirty="0">
                <a:solidFill>
                  <a:srgbClr val="FFFFFF"/>
                </a:solidFill>
                <a:latin typeface="Calibri"/>
                <a:cs typeface="Calibri"/>
              </a:rPr>
              <a:t>Hintergründen, </a:t>
            </a:r>
            <a:r>
              <a:rPr sz="1300" spc="-325" dirty="0">
                <a:solidFill>
                  <a:srgbClr val="FFFFFF"/>
                </a:solidFill>
                <a:latin typeface="Calibri"/>
                <a:cs typeface="Calibri"/>
              </a:rPr>
              <a:t> </a:t>
            </a:r>
            <a:r>
              <a:rPr sz="1300" spc="-5" dirty="0">
                <a:solidFill>
                  <a:srgbClr val="FFFFFF"/>
                </a:solidFill>
                <a:latin typeface="Calibri"/>
                <a:cs typeface="Calibri"/>
              </a:rPr>
              <a:t>Altersgruppen, </a:t>
            </a:r>
            <a:r>
              <a:rPr lang="de-AT" sz="1300" dirty="0">
                <a:solidFill>
                  <a:srgbClr val="FFFFFF"/>
                </a:solidFill>
                <a:latin typeface="Calibri"/>
                <a:cs typeface="Calibri"/>
              </a:rPr>
              <a:t>Ethnien</a:t>
            </a:r>
            <a:r>
              <a:rPr sz="1300" spc="-5" dirty="0">
                <a:solidFill>
                  <a:srgbClr val="FFFFFF"/>
                </a:solidFill>
                <a:latin typeface="Calibri"/>
                <a:cs typeface="Calibri"/>
              </a:rPr>
              <a:t> usw.</a:t>
            </a:r>
            <a:endParaRPr sz="1300" dirty="0">
              <a:latin typeface="Calibri"/>
              <a:cs typeface="Calibri"/>
            </a:endParaRPr>
          </a:p>
        </p:txBody>
      </p:sp>
      <p:sp>
        <p:nvSpPr>
          <p:cNvPr id="21" name="object 21"/>
          <p:cNvSpPr txBox="1">
            <a:spLocks noGrp="1"/>
          </p:cNvSpPr>
          <p:nvPr>
            <p:ph type="title"/>
          </p:nvPr>
        </p:nvSpPr>
        <p:spPr>
          <a:xfrm>
            <a:off x="1141856" y="727454"/>
            <a:ext cx="7210043" cy="279885"/>
          </a:xfrm>
          <a:prstGeom prst="rect">
            <a:avLst/>
          </a:prstGeom>
        </p:spPr>
        <p:txBody>
          <a:bodyPr vert="horz" wrap="square" lIns="0" tIns="6985" rIns="0" bIns="0" rtlCol="0">
            <a:spAutoFit/>
          </a:bodyPr>
          <a:lstStyle/>
          <a:p>
            <a:pPr marL="2406650" marR="5080" indent="-2394585">
              <a:lnSpc>
                <a:spcPct val="101899"/>
              </a:lnSpc>
              <a:spcBef>
                <a:spcPts val="55"/>
              </a:spcBef>
            </a:pPr>
            <a:r>
              <a:rPr sz="1800" spc="60" dirty="0">
                <a:solidFill>
                  <a:srgbClr val="FFAA15"/>
                </a:solidFill>
              </a:rPr>
              <a:t>WARUM</a:t>
            </a:r>
            <a:r>
              <a:rPr sz="1800" spc="15" dirty="0">
                <a:solidFill>
                  <a:srgbClr val="FFAA15"/>
                </a:solidFill>
              </a:rPr>
              <a:t> </a:t>
            </a:r>
            <a:r>
              <a:rPr sz="1800" spc="35" dirty="0">
                <a:solidFill>
                  <a:srgbClr val="FFAA15"/>
                </a:solidFill>
              </a:rPr>
              <a:t>IST</a:t>
            </a:r>
            <a:r>
              <a:rPr sz="1800" spc="20" dirty="0">
                <a:solidFill>
                  <a:srgbClr val="FFAA15"/>
                </a:solidFill>
              </a:rPr>
              <a:t> </a:t>
            </a:r>
            <a:r>
              <a:rPr sz="1800" spc="35" dirty="0">
                <a:solidFill>
                  <a:srgbClr val="FFAA15"/>
                </a:solidFill>
              </a:rPr>
              <a:t>DIE</a:t>
            </a:r>
            <a:r>
              <a:rPr sz="1800" spc="20" dirty="0">
                <a:solidFill>
                  <a:srgbClr val="FFAA15"/>
                </a:solidFill>
              </a:rPr>
              <a:t> </a:t>
            </a:r>
            <a:r>
              <a:rPr sz="1800" spc="35" dirty="0">
                <a:solidFill>
                  <a:srgbClr val="FFAA15"/>
                </a:solidFill>
              </a:rPr>
              <a:t>VIELFALT</a:t>
            </a:r>
            <a:r>
              <a:rPr sz="1800" spc="15" dirty="0">
                <a:solidFill>
                  <a:srgbClr val="FFAA15"/>
                </a:solidFill>
              </a:rPr>
              <a:t> </a:t>
            </a:r>
            <a:r>
              <a:rPr sz="1800" spc="40" dirty="0">
                <a:solidFill>
                  <a:srgbClr val="FFAA15"/>
                </a:solidFill>
              </a:rPr>
              <a:t>IN</a:t>
            </a:r>
            <a:r>
              <a:rPr sz="1800" spc="10" dirty="0">
                <a:solidFill>
                  <a:srgbClr val="FFAA15"/>
                </a:solidFill>
              </a:rPr>
              <a:t> </a:t>
            </a:r>
            <a:r>
              <a:rPr sz="1800" spc="45" dirty="0">
                <a:solidFill>
                  <a:srgbClr val="FFAA15"/>
                </a:solidFill>
              </a:rPr>
              <a:t>DEN</a:t>
            </a:r>
            <a:r>
              <a:rPr sz="1800" spc="15" dirty="0">
                <a:solidFill>
                  <a:srgbClr val="FFAA15"/>
                </a:solidFill>
              </a:rPr>
              <a:t> </a:t>
            </a:r>
            <a:r>
              <a:rPr sz="1800" spc="45" dirty="0">
                <a:solidFill>
                  <a:srgbClr val="FFAA15"/>
                </a:solidFill>
              </a:rPr>
              <a:t>MEDIEN</a:t>
            </a:r>
            <a:r>
              <a:rPr sz="1800" spc="20" dirty="0">
                <a:solidFill>
                  <a:srgbClr val="FFAA15"/>
                </a:solidFill>
              </a:rPr>
              <a:t> </a:t>
            </a:r>
            <a:r>
              <a:rPr sz="1800" spc="45" dirty="0">
                <a:solidFill>
                  <a:srgbClr val="FFAA15"/>
                </a:solidFill>
              </a:rPr>
              <a:t>FÜR</a:t>
            </a:r>
            <a:r>
              <a:rPr sz="1800" spc="20" dirty="0">
                <a:solidFill>
                  <a:srgbClr val="FFAA15"/>
                </a:solidFill>
              </a:rPr>
              <a:t> </a:t>
            </a:r>
            <a:r>
              <a:rPr sz="1800" spc="45" dirty="0">
                <a:solidFill>
                  <a:srgbClr val="FFAA15"/>
                </a:solidFill>
              </a:rPr>
              <a:t>MEIN</a:t>
            </a:r>
            <a:r>
              <a:rPr sz="1800" spc="30" dirty="0">
                <a:solidFill>
                  <a:srgbClr val="FFAA15"/>
                </a:solidFill>
              </a:rPr>
              <a:t> </a:t>
            </a:r>
            <a:r>
              <a:rPr sz="1800" spc="35" dirty="0">
                <a:solidFill>
                  <a:srgbClr val="FFAA15"/>
                </a:solidFill>
              </a:rPr>
              <a:t>KIND </a:t>
            </a:r>
            <a:r>
              <a:rPr sz="1800" spc="-395" dirty="0">
                <a:solidFill>
                  <a:srgbClr val="FFAA15"/>
                </a:solidFill>
              </a:rPr>
              <a:t> </a:t>
            </a:r>
            <a:r>
              <a:rPr sz="1800" spc="40" dirty="0">
                <a:solidFill>
                  <a:srgbClr val="FFAA15"/>
                </a:solidFill>
              </a:rPr>
              <a:t>WICHTIG?</a:t>
            </a:r>
            <a:endParaRPr sz="1800" dirty="0"/>
          </a:p>
        </p:txBody>
      </p:sp>
      <p:grpSp>
        <p:nvGrpSpPr>
          <p:cNvPr id="22" name="object 22"/>
          <p:cNvGrpSpPr/>
          <p:nvPr/>
        </p:nvGrpSpPr>
        <p:grpSpPr>
          <a:xfrm>
            <a:off x="182879" y="88900"/>
            <a:ext cx="8822055" cy="853440"/>
            <a:chOff x="182879" y="88900"/>
            <a:chExt cx="8822055" cy="853440"/>
          </a:xfrm>
        </p:grpSpPr>
        <p:pic>
          <p:nvPicPr>
            <p:cNvPr id="23" name="object 23"/>
            <p:cNvPicPr/>
            <p:nvPr/>
          </p:nvPicPr>
          <p:blipFill>
            <a:blip r:embed="rId7" cstate="print"/>
            <a:stretch>
              <a:fillRect/>
            </a:stretch>
          </p:blipFill>
          <p:spPr>
            <a:xfrm>
              <a:off x="182879" y="112141"/>
              <a:ext cx="1708658" cy="470535"/>
            </a:xfrm>
            <a:prstGeom prst="rect">
              <a:avLst/>
            </a:prstGeom>
          </p:spPr>
        </p:pic>
        <p:sp>
          <p:nvSpPr>
            <p:cNvPr id="24" name="object 24"/>
            <p:cNvSpPr/>
            <p:nvPr/>
          </p:nvSpPr>
          <p:spPr>
            <a:xfrm>
              <a:off x="8151495" y="88900"/>
              <a:ext cx="853440" cy="853440"/>
            </a:xfrm>
            <a:custGeom>
              <a:avLst/>
              <a:gdLst/>
              <a:ahLst/>
              <a:cxnLst/>
              <a:rect l="l" t="t" r="r" b="b"/>
              <a:pathLst>
                <a:path w="853440" h="853440">
                  <a:moveTo>
                    <a:pt x="426720" y="0"/>
                  </a:moveTo>
                  <a:lnTo>
                    <a:pt x="379729" y="2539"/>
                  </a:lnTo>
                  <a:lnTo>
                    <a:pt x="334645" y="9525"/>
                  </a:lnTo>
                  <a:lnTo>
                    <a:pt x="291464" y="21589"/>
                  </a:lnTo>
                  <a:lnTo>
                    <a:pt x="250189" y="37464"/>
                  </a:lnTo>
                  <a:lnTo>
                    <a:pt x="210820" y="57785"/>
                  </a:lnTo>
                  <a:lnTo>
                    <a:pt x="174625" y="81914"/>
                  </a:lnTo>
                  <a:lnTo>
                    <a:pt x="140334" y="109854"/>
                  </a:lnTo>
                  <a:lnTo>
                    <a:pt x="109854" y="140335"/>
                  </a:lnTo>
                  <a:lnTo>
                    <a:pt x="81914" y="174625"/>
                  </a:lnTo>
                  <a:lnTo>
                    <a:pt x="57784" y="210820"/>
                  </a:lnTo>
                  <a:lnTo>
                    <a:pt x="37464" y="250189"/>
                  </a:lnTo>
                  <a:lnTo>
                    <a:pt x="21589" y="291464"/>
                  </a:lnTo>
                  <a:lnTo>
                    <a:pt x="9525" y="334645"/>
                  </a:lnTo>
                  <a:lnTo>
                    <a:pt x="2539" y="379729"/>
                  </a:lnTo>
                  <a:lnTo>
                    <a:pt x="0" y="426720"/>
                  </a:lnTo>
                  <a:lnTo>
                    <a:pt x="2539" y="473075"/>
                  </a:lnTo>
                  <a:lnTo>
                    <a:pt x="9525" y="518160"/>
                  </a:lnTo>
                  <a:lnTo>
                    <a:pt x="21589" y="561339"/>
                  </a:lnTo>
                  <a:lnTo>
                    <a:pt x="37464" y="602614"/>
                  </a:lnTo>
                  <a:lnTo>
                    <a:pt x="57784" y="641985"/>
                  </a:lnTo>
                  <a:lnTo>
                    <a:pt x="81914" y="678179"/>
                  </a:lnTo>
                  <a:lnTo>
                    <a:pt x="109854" y="712470"/>
                  </a:lnTo>
                  <a:lnTo>
                    <a:pt x="140334" y="742950"/>
                  </a:lnTo>
                  <a:lnTo>
                    <a:pt x="174625" y="770889"/>
                  </a:lnTo>
                  <a:lnTo>
                    <a:pt x="210820" y="795020"/>
                  </a:lnTo>
                  <a:lnTo>
                    <a:pt x="250189" y="815339"/>
                  </a:lnTo>
                  <a:lnTo>
                    <a:pt x="291464" y="831214"/>
                  </a:lnTo>
                  <a:lnTo>
                    <a:pt x="334645" y="843279"/>
                  </a:lnTo>
                  <a:lnTo>
                    <a:pt x="379729" y="850900"/>
                  </a:lnTo>
                  <a:lnTo>
                    <a:pt x="426720" y="853439"/>
                  </a:lnTo>
                  <a:lnTo>
                    <a:pt x="473075" y="850900"/>
                  </a:lnTo>
                  <a:lnTo>
                    <a:pt x="518159" y="843279"/>
                  </a:lnTo>
                  <a:lnTo>
                    <a:pt x="561339" y="831214"/>
                  </a:lnTo>
                  <a:lnTo>
                    <a:pt x="602614" y="815339"/>
                  </a:lnTo>
                  <a:lnTo>
                    <a:pt x="641984" y="795020"/>
                  </a:lnTo>
                  <a:lnTo>
                    <a:pt x="678814" y="770889"/>
                  </a:lnTo>
                  <a:lnTo>
                    <a:pt x="712470" y="742950"/>
                  </a:lnTo>
                  <a:lnTo>
                    <a:pt x="742950" y="712470"/>
                  </a:lnTo>
                  <a:lnTo>
                    <a:pt x="770889" y="678179"/>
                  </a:lnTo>
                  <a:lnTo>
                    <a:pt x="795020" y="641985"/>
                  </a:lnTo>
                  <a:lnTo>
                    <a:pt x="815339" y="602614"/>
                  </a:lnTo>
                  <a:lnTo>
                    <a:pt x="831214" y="561339"/>
                  </a:lnTo>
                  <a:lnTo>
                    <a:pt x="843279" y="518160"/>
                  </a:lnTo>
                  <a:lnTo>
                    <a:pt x="850900" y="473075"/>
                  </a:lnTo>
                  <a:lnTo>
                    <a:pt x="853439" y="426720"/>
                  </a:lnTo>
                  <a:lnTo>
                    <a:pt x="850900" y="379729"/>
                  </a:lnTo>
                  <a:lnTo>
                    <a:pt x="843279" y="334645"/>
                  </a:lnTo>
                  <a:lnTo>
                    <a:pt x="831214" y="291464"/>
                  </a:lnTo>
                  <a:lnTo>
                    <a:pt x="815339" y="250189"/>
                  </a:lnTo>
                  <a:lnTo>
                    <a:pt x="795020" y="210820"/>
                  </a:lnTo>
                  <a:lnTo>
                    <a:pt x="770889" y="174625"/>
                  </a:lnTo>
                  <a:lnTo>
                    <a:pt x="742950" y="140335"/>
                  </a:lnTo>
                  <a:lnTo>
                    <a:pt x="712470" y="109854"/>
                  </a:lnTo>
                  <a:lnTo>
                    <a:pt x="678814" y="81914"/>
                  </a:lnTo>
                  <a:lnTo>
                    <a:pt x="641984" y="57785"/>
                  </a:lnTo>
                  <a:lnTo>
                    <a:pt x="602614" y="37464"/>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25" name="object 25"/>
            <p:cNvPicPr/>
            <p:nvPr/>
          </p:nvPicPr>
          <p:blipFill>
            <a:blip r:embed="rId8" cstate="print"/>
            <a:stretch>
              <a:fillRect/>
            </a:stretch>
          </p:blipFill>
          <p:spPr>
            <a:xfrm>
              <a:off x="8195945" y="212089"/>
              <a:ext cx="765175" cy="608329"/>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3322954" y="1080135"/>
              <a:ext cx="5029200" cy="3133725"/>
            </a:xfrm>
            <a:custGeom>
              <a:avLst/>
              <a:gdLst/>
              <a:ahLst/>
              <a:cxnLst/>
              <a:rect l="l" t="t" r="r" b="b"/>
              <a:pathLst>
                <a:path w="5029200" h="3133725">
                  <a:moveTo>
                    <a:pt x="5029200" y="0"/>
                  </a:moveTo>
                  <a:lnTo>
                    <a:pt x="0" y="0"/>
                  </a:lnTo>
                  <a:lnTo>
                    <a:pt x="0" y="3133725"/>
                  </a:lnTo>
                  <a:lnTo>
                    <a:pt x="5029200" y="3133725"/>
                  </a:lnTo>
                  <a:lnTo>
                    <a:pt x="5029200" y="0"/>
                  </a:lnTo>
                  <a:close/>
                </a:path>
              </a:pathLst>
            </a:custGeom>
            <a:solidFill>
              <a:srgbClr val="FFFADF"/>
            </a:solidFill>
          </p:spPr>
          <p:txBody>
            <a:bodyPr wrap="square" lIns="0" tIns="0" rIns="0" bIns="0" rtlCol="0"/>
            <a:lstStyle/>
            <a:p>
              <a:endParaRPr/>
            </a:p>
          </p:txBody>
        </p:sp>
        <p:sp>
          <p:nvSpPr>
            <p:cNvPr id="4" name="object 4"/>
            <p:cNvSpPr/>
            <p:nvPr/>
          </p:nvSpPr>
          <p:spPr>
            <a:xfrm>
              <a:off x="3322954" y="1080135"/>
              <a:ext cx="5029200" cy="3133725"/>
            </a:xfrm>
            <a:custGeom>
              <a:avLst/>
              <a:gdLst/>
              <a:ahLst/>
              <a:cxnLst/>
              <a:rect l="l" t="t" r="r" b="b"/>
              <a:pathLst>
                <a:path w="5029200" h="3133725">
                  <a:moveTo>
                    <a:pt x="0" y="3133725"/>
                  </a:moveTo>
                  <a:lnTo>
                    <a:pt x="5029200" y="3133725"/>
                  </a:lnTo>
                  <a:lnTo>
                    <a:pt x="5029200" y="0"/>
                  </a:lnTo>
                  <a:lnTo>
                    <a:pt x="0" y="0"/>
                  </a:lnTo>
                  <a:lnTo>
                    <a:pt x="0" y="3133725"/>
                  </a:lnTo>
                  <a:close/>
                </a:path>
              </a:pathLst>
            </a:custGeom>
            <a:ln w="25400">
              <a:solidFill>
                <a:srgbClr val="001B60"/>
              </a:solidFill>
            </a:ln>
          </p:spPr>
          <p:txBody>
            <a:bodyPr wrap="square" lIns="0" tIns="0" rIns="0" bIns="0" rtlCol="0"/>
            <a:lstStyle/>
            <a:p>
              <a:endParaRPr/>
            </a:p>
          </p:txBody>
        </p:sp>
      </p:grpSp>
      <p:sp>
        <p:nvSpPr>
          <p:cNvPr id="5" name="object 5"/>
          <p:cNvSpPr txBox="1">
            <a:spLocks noGrp="1"/>
          </p:cNvSpPr>
          <p:nvPr>
            <p:ph type="title"/>
          </p:nvPr>
        </p:nvSpPr>
        <p:spPr>
          <a:xfrm>
            <a:off x="2514600" y="442462"/>
            <a:ext cx="4194302" cy="289823"/>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AA14"/>
                </a:solidFill>
              </a:rPr>
              <a:t>AKTIVITÄT</a:t>
            </a:r>
            <a:r>
              <a:rPr sz="1800" spc="-20" dirty="0">
                <a:solidFill>
                  <a:srgbClr val="FFAA14"/>
                </a:solidFill>
              </a:rPr>
              <a:t> </a:t>
            </a:r>
            <a:r>
              <a:rPr sz="1800" dirty="0">
                <a:solidFill>
                  <a:srgbClr val="FFAA14"/>
                </a:solidFill>
              </a:rPr>
              <a:t>4.1.2</a:t>
            </a:r>
            <a:r>
              <a:rPr sz="1800" spc="-25" dirty="0">
                <a:solidFill>
                  <a:srgbClr val="FFAA14"/>
                </a:solidFill>
              </a:rPr>
              <a:t> </a:t>
            </a:r>
            <a:r>
              <a:rPr lang="de-AT" sz="1800" spc="-25" dirty="0">
                <a:solidFill>
                  <a:srgbClr val="FFAA14"/>
                </a:solidFill>
              </a:rPr>
              <a:t>– </a:t>
            </a:r>
            <a:r>
              <a:rPr sz="1800" spc="-15" dirty="0">
                <a:solidFill>
                  <a:srgbClr val="FFAA14"/>
                </a:solidFill>
              </a:rPr>
              <a:t>GRUPPENDISKUSSION</a:t>
            </a:r>
            <a:endParaRPr sz="1800" dirty="0"/>
          </a:p>
        </p:txBody>
      </p:sp>
      <p:sp>
        <p:nvSpPr>
          <p:cNvPr id="6" name="object 6"/>
          <p:cNvSpPr txBox="1"/>
          <p:nvPr/>
        </p:nvSpPr>
        <p:spPr>
          <a:xfrm>
            <a:off x="3429000" y="1196847"/>
            <a:ext cx="5390513" cy="2846292"/>
          </a:xfrm>
          <a:prstGeom prst="rect">
            <a:avLst/>
          </a:prstGeom>
        </p:spPr>
        <p:txBody>
          <a:bodyPr vert="horz" wrap="square" lIns="0" tIns="12065" rIns="0" bIns="0" rtlCol="0">
            <a:spAutoFit/>
          </a:bodyPr>
          <a:lstStyle/>
          <a:p>
            <a:pPr marL="12700">
              <a:lnSpc>
                <a:spcPct val="100000"/>
              </a:lnSpc>
              <a:spcBef>
                <a:spcPts val="95"/>
              </a:spcBef>
            </a:pPr>
            <a:r>
              <a:rPr sz="1400" spc="-5" dirty="0">
                <a:latin typeface="Calibri"/>
                <a:cs typeface="Calibri"/>
              </a:rPr>
              <a:t>Schritt</a:t>
            </a:r>
            <a:r>
              <a:rPr sz="1400" spc="-10" dirty="0">
                <a:latin typeface="Calibri"/>
                <a:cs typeface="Calibri"/>
              </a:rPr>
              <a:t> </a:t>
            </a:r>
            <a:r>
              <a:rPr sz="1400" spc="-5" dirty="0">
                <a:latin typeface="Calibri"/>
                <a:cs typeface="Calibri"/>
              </a:rPr>
              <a:t>1:</a:t>
            </a:r>
            <a:r>
              <a:rPr sz="1400" dirty="0">
                <a:latin typeface="Calibri"/>
                <a:cs typeface="Calibri"/>
              </a:rPr>
              <a:t> </a:t>
            </a:r>
            <a:r>
              <a:rPr sz="1400" spc="-5" dirty="0">
                <a:latin typeface="Calibri"/>
                <a:cs typeface="Calibri"/>
              </a:rPr>
              <a:t>Überlegen Sie</a:t>
            </a:r>
            <a:r>
              <a:rPr sz="1400" spc="-10" dirty="0">
                <a:latin typeface="Calibri"/>
                <a:cs typeface="Calibri"/>
              </a:rPr>
              <a:t> </a:t>
            </a:r>
            <a:r>
              <a:rPr sz="1400" spc="-5" dirty="0">
                <a:latin typeface="Calibri"/>
                <a:cs typeface="Calibri"/>
              </a:rPr>
              <a:t>sich</a:t>
            </a:r>
            <a:r>
              <a:rPr sz="1400" dirty="0">
                <a:latin typeface="Calibri"/>
                <a:cs typeface="Calibri"/>
              </a:rPr>
              <a:t> </a:t>
            </a:r>
            <a:r>
              <a:rPr sz="1400" spc="-5" dirty="0">
                <a:latin typeface="Calibri"/>
                <a:cs typeface="Calibri"/>
              </a:rPr>
              <a:t>die</a:t>
            </a:r>
            <a:r>
              <a:rPr sz="1400" spc="-10" dirty="0">
                <a:latin typeface="Calibri"/>
                <a:cs typeface="Calibri"/>
              </a:rPr>
              <a:t> </a:t>
            </a:r>
            <a:r>
              <a:rPr sz="1400" spc="-5" dirty="0">
                <a:latin typeface="Calibri"/>
                <a:cs typeface="Calibri"/>
              </a:rPr>
              <a:t>folgenden</a:t>
            </a:r>
            <a:r>
              <a:rPr sz="1400" spc="20" dirty="0">
                <a:latin typeface="Calibri"/>
                <a:cs typeface="Calibri"/>
              </a:rPr>
              <a:t> </a:t>
            </a:r>
            <a:r>
              <a:rPr sz="1400" spc="-10" dirty="0">
                <a:latin typeface="Calibri"/>
                <a:cs typeface="Calibri"/>
              </a:rPr>
              <a:t>Fragen:</a:t>
            </a:r>
            <a:endParaRPr sz="1400" dirty="0">
              <a:latin typeface="Calibri"/>
              <a:cs typeface="Calibri"/>
            </a:endParaRPr>
          </a:p>
          <a:p>
            <a:pPr marL="680085" marR="267970" indent="-287020">
              <a:lnSpc>
                <a:spcPct val="100000"/>
              </a:lnSpc>
              <a:spcBef>
                <a:spcPts val="5"/>
              </a:spcBef>
              <a:buFont typeface="Wingdings"/>
              <a:buChar char=""/>
              <a:tabLst>
                <a:tab pos="680085" algn="l"/>
                <a:tab pos="680720" algn="l"/>
              </a:tabLst>
            </a:pPr>
            <a:r>
              <a:rPr sz="1400" spc="-5" dirty="0">
                <a:latin typeface="Calibri"/>
                <a:cs typeface="Calibri"/>
              </a:rPr>
              <a:t>Welche</a:t>
            </a:r>
            <a:r>
              <a:rPr sz="1400" spc="5" dirty="0">
                <a:latin typeface="Calibri"/>
                <a:cs typeface="Calibri"/>
              </a:rPr>
              <a:t> </a:t>
            </a:r>
            <a:r>
              <a:rPr sz="1400" b="1" spc="-5" dirty="0">
                <a:latin typeface="Calibri"/>
                <a:cs typeface="Calibri"/>
              </a:rPr>
              <a:t>Auswirkungen</a:t>
            </a:r>
            <a:r>
              <a:rPr sz="1400" b="1" spc="5" dirty="0">
                <a:latin typeface="Calibri"/>
                <a:cs typeface="Calibri"/>
              </a:rPr>
              <a:t> </a:t>
            </a:r>
            <a:r>
              <a:rPr sz="1400" spc="-5" dirty="0">
                <a:latin typeface="Calibri"/>
                <a:cs typeface="Calibri"/>
              </a:rPr>
              <a:t>hat</a:t>
            </a:r>
            <a:r>
              <a:rPr sz="1400" spc="5" dirty="0">
                <a:latin typeface="Calibri"/>
                <a:cs typeface="Calibri"/>
              </a:rPr>
              <a:t> </a:t>
            </a:r>
            <a:r>
              <a:rPr sz="1400" spc="-5" dirty="0">
                <a:latin typeface="Calibri"/>
                <a:cs typeface="Calibri"/>
              </a:rPr>
              <a:t>ein</a:t>
            </a:r>
            <a:r>
              <a:rPr sz="1400" spc="5" dirty="0">
                <a:latin typeface="Calibri"/>
                <a:cs typeface="Calibri"/>
              </a:rPr>
              <a:t> </a:t>
            </a:r>
            <a:r>
              <a:rPr sz="1400" spc="-5" dirty="0">
                <a:latin typeface="Calibri"/>
                <a:cs typeface="Calibri"/>
              </a:rPr>
              <a:t>Mangel</a:t>
            </a:r>
            <a:r>
              <a:rPr sz="1400" dirty="0">
                <a:latin typeface="Calibri"/>
                <a:cs typeface="Calibri"/>
              </a:rPr>
              <a:t> </a:t>
            </a:r>
            <a:r>
              <a:rPr sz="1400" spc="-5" dirty="0">
                <a:latin typeface="Calibri"/>
                <a:cs typeface="Calibri"/>
              </a:rPr>
              <a:t>an</a:t>
            </a:r>
            <a:r>
              <a:rPr sz="1400" spc="10" dirty="0">
                <a:latin typeface="Calibri"/>
                <a:cs typeface="Calibri"/>
              </a:rPr>
              <a:t> </a:t>
            </a:r>
            <a:r>
              <a:rPr sz="1400" spc="-10" dirty="0">
                <a:latin typeface="Calibri"/>
                <a:cs typeface="Calibri"/>
              </a:rPr>
              <a:t>Vielfalt</a:t>
            </a:r>
            <a:r>
              <a:rPr sz="1400" dirty="0">
                <a:latin typeface="Calibri"/>
                <a:cs typeface="Calibri"/>
              </a:rPr>
              <a:t> </a:t>
            </a:r>
            <a:r>
              <a:rPr sz="1400" spc="-5" dirty="0">
                <a:latin typeface="Calibri"/>
                <a:cs typeface="Calibri"/>
              </a:rPr>
              <a:t>in</a:t>
            </a:r>
            <a:r>
              <a:rPr sz="1400" spc="35" dirty="0">
                <a:latin typeface="Calibri"/>
                <a:cs typeface="Calibri"/>
              </a:rPr>
              <a:t> </a:t>
            </a:r>
            <a:r>
              <a:rPr sz="1400" spc="-20" dirty="0">
                <a:latin typeface="Calibri"/>
                <a:cs typeface="Calibri"/>
              </a:rPr>
              <a:t>der </a:t>
            </a:r>
            <a:r>
              <a:rPr sz="1400" spc="-305" dirty="0">
                <a:latin typeface="Calibri"/>
                <a:cs typeface="Calibri"/>
              </a:rPr>
              <a:t> </a:t>
            </a:r>
            <a:r>
              <a:rPr sz="1400" spc="-10" dirty="0">
                <a:latin typeface="Calibri"/>
                <a:cs typeface="Calibri"/>
              </a:rPr>
              <a:t>Medien?</a:t>
            </a:r>
            <a:endParaRPr sz="1400" dirty="0">
              <a:latin typeface="Calibri"/>
              <a:cs typeface="Calibri"/>
            </a:endParaRPr>
          </a:p>
          <a:p>
            <a:pPr marL="680085" indent="-287020">
              <a:lnSpc>
                <a:spcPts val="1670"/>
              </a:lnSpc>
              <a:buFont typeface="Wingdings"/>
              <a:buChar char=""/>
              <a:tabLst>
                <a:tab pos="680085" algn="l"/>
                <a:tab pos="680720" algn="l"/>
              </a:tabLst>
            </a:pPr>
            <a:r>
              <a:rPr sz="1400" spc="-5" dirty="0">
                <a:latin typeface="Calibri"/>
                <a:cs typeface="Calibri"/>
              </a:rPr>
              <a:t>Was sind </a:t>
            </a:r>
            <a:r>
              <a:rPr sz="1400" spc="-10" dirty="0">
                <a:latin typeface="Calibri"/>
                <a:cs typeface="Calibri"/>
              </a:rPr>
              <a:t>die</a:t>
            </a:r>
            <a:r>
              <a:rPr sz="1400" dirty="0">
                <a:latin typeface="Calibri"/>
                <a:cs typeface="Calibri"/>
              </a:rPr>
              <a:t> </a:t>
            </a:r>
            <a:r>
              <a:rPr sz="1400" b="1" spc="-5" dirty="0">
                <a:latin typeface="Calibri"/>
                <a:cs typeface="Calibri"/>
              </a:rPr>
              <a:t>Vorteile</a:t>
            </a:r>
            <a:r>
              <a:rPr sz="1400" b="1" dirty="0">
                <a:latin typeface="Calibri"/>
                <a:cs typeface="Calibri"/>
              </a:rPr>
              <a:t> </a:t>
            </a:r>
            <a:r>
              <a:rPr sz="1400" spc="-5" dirty="0">
                <a:latin typeface="Calibri"/>
                <a:cs typeface="Calibri"/>
              </a:rPr>
              <a:t>der</a:t>
            </a:r>
            <a:r>
              <a:rPr sz="1400" spc="-10" dirty="0">
                <a:latin typeface="Calibri"/>
                <a:cs typeface="Calibri"/>
              </a:rPr>
              <a:t> </a:t>
            </a:r>
            <a:r>
              <a:rPr sz="1400" spc="-5" dirty="0">
                <a:latin typeface="Calibri"/>
                <a:cs typeface="Calibri"/>
              </a:rPr>
              <a:t>Vielfalt</a:t>
            </a:r>
            <a:r>
              <a:rPr sz="1400" dirty="0">
                <a:latin typeface="Calibri"/>
                <a:cs typeface="Calibri"/>
              </a:rPr>
              <a:t> </a:t>
            </a:r>
            <a:r>
              <a:rPr sz="1400" spc="-5" dirty="0">
                <a:latin typeface="Calibri"/>
                <a:cs typeface="Calibri"/>
              </a:rPr>
              <a:t>in den</a:t>
            </a:r>
            <a:r>
              <a:rPr sz="1400" spc="5" dirty="0">
                <a:latin typeface="Calibri"/>
                <a:cs typeface="Calibri"/>
              </a:rPr>
              <a:t> </a:t>
            </a:r>
            <a:r>
              <a:rPr sz="1400" spc="-10" dirty="0">
                <a:latin typeface="Calibri"/>
                <a:cs typeface="Calibri"/>
              </a:rPr>
              <a:t>Medien?</a:t>
            </a:r>
            <a:endParaRPr sz="1400" dirty="0">
              <a:latin typeface="Calibri"/>
              <a:cs typeface="Calibri"/>
            </a:endParaRPr>
          </a:p>
          <a:p>
            <a:pPr marL="680085" marR="1093470" indent="-287020">
              <a:lnSpc>
                <a:spcPts val="1670"/>
              </a:lnSpc>
              <a:spcBef>
                <a:spcPts val="55"/>
              </a:spcBef>
              <a:buFont typeface="Wingdings"/>
              <a:buChar char=""/>
              <a:tabLst>
                <a:tab pos="680085" algn="l"/>
                <a:tab pos="680720" algn="l"/>
              </a:tabLst>
            </a:pPr>
            <a:r>
              <a:rPr sz="1400" spc="-5" dirty="0">
                <a:latin typeface="Calibri"/>
                <a:cs typeface="Calibri"/>
              </a:rPr>
              <a:t>Warum</a:t>
            </a:r>
            <a:r>
              <a:rPr sz="1400" dirty="0">
                <a:latin typeface="Calibri"/>
                <a:cs typeface="Calibri"/>
              </a:rPr>
              <a:t> </a:t>
            </a:r>
            <a:r>
              <a:rPr sz="1400" spc="-5" dirty="0">
                <a:latin typeface="Calibri"/>
                <a:cs typeface="Calibri"/>
              </a:rPr>
              <a:t>sind Ihrer Meinung</a:t>
            </a:r>
            <a:r>
              <a:rPr sz="1400" dirty="0">
                <a:latin typeface="Calibri"/>
                <a:cs typeface="Calibri"/>
              </a:rPr>
              <a:t> </a:t>
            </a:r>
            <a:r>
              <a:rPr sz="1400" spc="-5" dirty="0">
                <a:latin typeface="Calibri"/>
                <a:cs typeface="Calibri"/>
              </a:rPr>
              <a:t>nach bestimmte </a:t>
            </a:r>
            <a:r>
              <a:rPr sz="1400" spc="-300" dirty="0">
                <a:latin typeface="Calibri"/>
                <a:cs typeface="Calibri"/>
              </a:rPr>
              <a:t> </a:t>
            </a:r>
            <a:r>
              <a:rPr sz="1400" spc="-5" dirty="0">
                <a:latin typeface="Calibri"/>
                <a:cs typeface="Calibri"/>
              </a:rPr>
              <a:t>Altersgruppen/Klassen/</a:t>
            </a:r>
            <a:r>
              <a:rPr lang="de-AT" sz="1400" spc="-5" dirty="0">
                <a:latin typeface="Calibri"/>
                <a:cs typeface="Calibri"/>
              </a:rPr>
              <a:t>Ethnien</a:t>
            </a:r>
            <a:r>
              <a:rPr sz="1400" spc="-5" dirty="0">
                <a:latin typeface="Calibri"/>
                <a:cs typeface="Calibri"/>
              </a:rPr>
              <a:t> usw.</a:t>
            </a:r>
            <a:r>
              <a:rPr sz="1400" dirty="0">
                <a:latin typeface="Calibri"/>
                <a:cs typeface="Calibri"/>
              </a:rPr>
              <a:t> </a:t>
            </a:r>
            <a:r>
              <a:rPr sz="1400" spc="-5" dirty="0">
                <a:latin typeface="Calibri"/>
                <a:cs typeface="Calibri"/>
              </a:rPr>
              <a:t>in</a:t>
            </a:r>
            <a:r>
              <a:rPr sz="1400" spc="-15" dirty="0">
                <a:latin typeface="Calibri"/>
                <a:cs typeface="Calibri"/>
              </a:rPr>
              <a:t> </a:t>
            </a:r>
            <a:r>
              <a:rPr sz="1400" spc="-5" dirty="0">
                <a:latin typeface="Calibri"/>
                <a:cs typeface="Calibri"/>
              </a:rPr>
              <a:t>den</a:t>
            </a:r>
            <a:endParaRPr sz="1400" dirty="0">
              <a:latin typeface="Calibri"/>
              <a:cs typeface="Calibri"/>
            </a:endParaRPr>
          </a:p>
          <a:p>
            <a:pPr marL="680085" marR="1208405">
              <a:lnSpc>
                <a:spcPts val="1670"/>
              </a:lnSpc>
              <a:spcBef>
                <a:spcPts val="10"/>
              </a:spcBef>
            </a:pPr>
            <a:r>
              <a:rPr sz="1400" spc="-5" dirty="0">
                <a:latin typeface="Calibri"/>
                <a:cs typeface="Calibri"/>
              </a:rPr>
              <a:t>Medien</a:t>
            </a:r>
            <a:r>
              <a:rPr sz="1400" dirty="0">
                <a:latin typeface="Calibri"/>
                <a:cs typeface="Calibri"/>
              </a:rPr>
              <a:t> </a:t>
            </a:r>
            <a:r>
              <a:rPr sz="1400" spc="-5" dirty="0">
                <a:latin typeface="Calibri"/>
                <a:cs typeface="Calibri"/>
              </a:rPr>
              <a:t>vertreten,</a:t>
            </a:r>
            <a:r>
              <a:rPr sz="1400" dirty="0">
                <a:latin typeface="Calibri"/>
                <a:cs typeface="Calibri"/>
              </a:rPr>
              <a:t> </a:t>
            </a:r>
            <a:r>
              <a:rPr sz="1400" spc="-5" dirty="0">
                <a:latin typeface="Calibri"/>
                <a:cs typeface="Calibri"/>
              </a:rPr>
              <a:t>während </a:t>
            </a:r>
            <a:r>
              <a:rPr sz="1400" spc="-5" dirty="0" err="1">
                <a:latin typeface="Calibri"/>
                <a:cs typeface="Calibri"/>
              </a:rPr>
              <a:t>andere</a:t>
            </a:r>
            <a:r>
              <a:rPr sz="1400" dirty="0">
                <a:latin typeface="Calibri"/>
                <a:cs typeface="Calibri"/>
              </a:rPr>
              <a:t> </a:t>
            </a:r>
            <a:r>
              <a:rPr sz="1400" spc="-5" dirty="0" err="1">
                <a:latin typeface="Calibri"/>
                <a:cs typeface="Calibri"/>
              </a:rPr>
              <a:t>nicht</a:t>
            </a:r>
            <a:r>
              <a:rPr lang="de-AT" sz="1400" spc="-5" dirty="0">
                <a:latin typeface="Calibri"/>
                <a:cs typeface="Calibri"/>
              </a:rPr>
              <a:t> </a:t>
            </a:r>
            <a:r>
              <a:rPr sz="1400" spc="-5" dirty="0" err="1">
                <a:latin typeface="Calibri"/>
                <a:cs typeface="Calibri"/>
              </a:rPr>
              <a:t>vertreten</a:t>
            </a:r>
            <a:r>
              <a:rPr sz="1400" spc="5" dirty="0">
                <a:latin typeface="Calibri"/>
                <a:cs typeface="Calibri"/>
              </a:rPr>
              <a:t> </a:t>
            </a:r>
            <a:r>
              <a:rPr sz="1400" spc="-5" dirty="0">
                <a:latin typeface="Calibri"/>
                <a:cs typeface="Calibri"/>
              </a:rPr>
              <a:t>sind? Was</a:t>
            </a:r>
            <a:r>
              <a:rPr sz="1400" spc="5" dirty="0">
                <a:latin typeface="Calibri"/>
                <a:cs typeface="Calibri"/>
              </a:rPr>
              <a:t> </a:t>
            </a:r>
            <a:r>
              <a:rPr sz="1400" spc="-5" dirty="0">
                <a:latin typeface="Calibri"/>
                <a:cs typeface="Calibri"/>
              </a:rPr>
              <a:t>ist</a:t>
            </a:r>
            <a:r>
              <a:rPr sz="1400" dirty="0">
                <a:latin typeface="Calibri"/>
                <a:cs typeface="Calibri"/>
              </a:rPr>
              <a:t> </a:t>
            </a:r>
            <a:r>
              <a:rPr sz="1400" spc="-5" dirty="0">
                <a:latin typeface="Calibri"/>
                <a:cs typeface="Calibri"/>
              </a:rPr>
              <a:t>die </a:t>
            </a:r>
            <a:r>
              <a:rPr sz="1400" spc="-15" dirty="0">
                <a:latin typeface="Calibri"/>
                <a:cs typeface="Calibri"/>
              </a:rPr>
              <a:t>Ursache</a:t>
            </a:r>
            <a:r>
              <a:rPr sz="1400" spc="-20" dirty="0">
                <a:latin typeface="Calibri"/>
                <a:cs typeface="Calibri"/>
              </a:rPr>
              <a:t> </a:t>
            </a:r>
            <a:r>
              <a:rPr sz="1400" spc="-10" dirty="0">
                <a:latin typeface="Calibri"/>
                <a:cs typeface="Calibri"/>
              </a:rPr>
              <a:t>dafür?</a:t>
            </a:r>
            <a:endParaRPr sz="1400" dirty="0">
              <a:latin typeface="Calibri"/>
              <a:cs typeface="Calibri"/>
            </a:endParaRPr>
          </a:p>
          <a:p>
            <a:pPr marL="680085" indent="-287020">
              <a:lnSpc>
                <a:spcPts val="1670"/>
              </a:lnSpc>
              <a:buFont typeface="Wingdings"/>
              <a:buChar char=""/>
              <a:tabLst>
                <a:tab pos="680085" algn="l"/>
                <a:tab pos="680720" algn="l"/>
              </a:tabLst>
            </a:pPr>
            <a:r>
              <a:rPr lang="de-DE" sz="1400" spc="-5" dirty="0">
                <a:latin typeface="Calibri"/>
                <a:cs typeface="Calibri"/>
              </a:rPr>
              <a:t>Wie könnten Sie eine </a:t>
            </a:r>
            <a:r>
              <a:rPr lang="de-DE" sz="1400" b="1" spc="-5" dirty="0">
                <a:latin typeface="Calibri"/>
                <a:cs typeface="Calibri"/>
              </a:rPr>
              <a:t>größere Medienvielfalt</a:t>
            </a:r>
            <a:r>
              <a:rPr lang="de-DE" sz="1400" spc="-5" dirty="0">
                <a:latin typeface="Calibri"/>
                <a:cs typeface="Calibri"/>
              </a:rPr>
              <a:t> in Ihr Leben,</a:t>
            </a:r>
          </a:p>
          <a:p>
            <a:pPr marL="393065">
              <a:lnSpc>
                <a:spcPts val="1670"/>
              </a:lnSpc>
              <a:tabLst>
                <a:tab pos="680085" algn="l"/>
                <a:tab pos="680720" algn="l"/>
              </a:tabLst>
            </a:pPr>
            <a:r>
              <a:rPr lang="de-DE" sz="1400" spc="-5" dirty="0">
                <a:latin typeface="Calibri"/>
                <a:cs typeface="Calibri"/>
              </a:rPr>
              <a:t>        Ihren Haushalt und das Leben Ihrer Kinder </a:t>
            </a:r>
            <a:r>
              <a:rPr lang="de-DE" sz="1400" b="1" spc="-5" dirty="0">
                <a:latin typeface="Calibri"/>
                <a:cs typeface="Calibri"/>
              </a:rPr>
              <a:t>einbauen</a:t>
            </a:r>
            <a:r>
              <a:rPr lang="de-DE" sz="1400" spc="-5" dirty="0">
                <a:latin typeface="Calibri"/>
                <a:cs typeface="Calibri"/>
              </a:rPr>
              <a:t>?</a:t>
            </a:r>
          </a:p>
          <a:p>
            <a:pPr marL="680085" indent="-287020">
              <a:lnSpc>
                <a:spcPts val="1670"/>
              </a:lnSpc>
              <a:buFont typeface="Wingdings"/>
              <a:buChar char=""/>
              <a:tabLst>
                <a:tab pos="680085" algn="l"/>
                <a:tab pos="680720" algn="l"/>
              </a:tabLst>
            </a:pPr>
            <a:endParaRPr sz="1300" dirty="0">
              <a:latin typeface="Calibri"/>
              <a:cs typeface="Calibri"/>
            </a:endParaRPr>
          </a:p>
          <a:p>
            <a:pPr marL="394335" marR="1157605" indent="-382270">
              <a:lnSpc>
                <a:spcPct val="100000"/>
              </a:lnSpc>
            </a:pPr>
            <a:r>
              <a:rPr sz="1400" spc="-5" dirty="0">
                <a:latin typeface="Calibri"/>
                <a:cs typeface="Calibri"/>
              </a:rPr>
              <a:t>Schritt 2:</a:t>
            </a:r>
            <a:r>
              <a:rPr sz="1400" spc="5" dirty="0">
                <a:latin typeface="Calibri"/>
                <a:cs typeface="Calibri"/>
              </a:rPr>
              <a:t> </a:t>
            </a:r>
            <a:r>
              <a:rPr sz="1400" spc="-10" dirty="0">
                <a:latin typeface="Calibri"/>
                <a:cs typeface="Calibri"/>
              </a:rPr>
              <a:t>Die</a:t>
            </a:r>
            <a:r>
              <a:rPr sz="1400" dirty="0">
                <a:latin typeface="Calibri"/>
                <a:cs typeface="Calibri"/>
              </a:rPr>
              <a:t> </a:t>
            </a:r>
            <a:r>
              <a:rPr sz="1400" spc="-5" dirty="0">
                <a:latin typeface="Calibri"/>
                <a:cs typeface="Calibri"/>
              </a:rPr>
              <a:t>Antworten</a:t>
            </a:r>
            <a:r>
              <a:rPr sz="1400" dirty="0">
                <a:latin typeface="Calibri"/>
                <a:cs typeface="Calibri"/>
              </a:rPr>
              <a:t> </a:t>
            </a:r>
            <a:r>
              <a:rPr sz="1400" spc="-5" dirty="0">
                <a:latin typeface="Calibri"/>
                <a:cs typeface="Calibri"/>
              </a:rPr>
              <a:t>können auf einem</a:t>
            </a:r>
            <a:r>
              <a:rPr sz="1400" spc="5" dirty="0">
                <a:latin typeface="Calibri"/>
                <a:cs typeface="Calibri"/>
              </a:rPr>
              <a:t> </a:t>
            </a:r>
            <a:r>
              <a:rPr sz="1400" spc="-5" dirty="0">
                <a:latin typeface="Calibri"/>
                <a:cs typeface="Calibri"/>
              </a:rPr>
              <a:t>Flipchart </a:t>
            </a:r>
            <a:r>
              <a:rPr sz="1400" spc="-305" dirty="0">
                <a:latin typeface="Calibri"/>
                <a:cs typeface="Calibri"/>
              </a:rPr>
              <a:t> </a:t>
            </a:r>
            <a:r>
              <a:rPr sz="1400" spc="-5" dirty="0">
                <a:latin typeface="Calibri"/>
                <a:cs typeface="Calibri"/>
              </a:rPr>
              <a:t>oder</a:t>
            </a:r>
            <a:r>
              <a:rPr sz="1400" spc="-20" dirty="0">
                <a:latin typeface="Calibri"/>
                <a:cs typeface="Calibri"/>
              </a:rPr>
              <a:t> </a:t>
            </a:r>
            <a:r>
              <a:rPr sz="1400" spc="-5" dirty="0">
                <a:latin typeface="Calibri"/>
                <a:cs typeface="Calibri"/>
              </a:rPr>
              <a:t>einem</a:t>
            </a:r>
            <a:r>
              <a:rPr sz="1400" spc="-10" dirty="0">
                <a:latin typeface="Calibri"/>
                <a:cs typeface="Calibri"/>
              </a:rPr>
              <a:t> Padlet-Tool</a:t>
            </a:r>
            <a:r>
              <a:rPr sz="1400" spc="-35" dirty="0">
                <a:latin typeface="Calibri"/>
                <a:cs typeface="Calibri"/>
              </a:rPr>
              <a:t> </a:t>
            </a:r>
            <a:r>
              <a:rPr sz="1400" spc="-5" dirty="0">
                <a:latin typeface="Calibri"/>
                <a:cs typeface="Calibri"/>
              </a:rPr>
              <a:t>festgehalten</a:t>
            </a:r>
            <a:r>
              <a:rPr sz="1400" spc="-20" dirty="0">
                <a:latin typeface="Calibri"/>
                <a:cs typeface="Calibri"/>
              </a:rPr>
              <a:t> </a:t>
            </a:r>
            <a:r>
              <a:rPr sz="1400" dirty="0">
                <a:latin typeface="Calibri"/>
                <a:cs typeface="Calibri"/>
              </a:rPr>
              <a:t>werden.</a:t>
            </a:r>
          </a:p>
        </p:txBody>
      </p:sp>
      <p:grpSp>
        <p:nvGrpSpPr>
          <p:cNvPr id="7" name="object 7"/>
          <p:cNvGrpSpPr/>
          <p:nvPr/>
        </p:nvGrpSpPr>
        <p:grpSpPr>
          <a:xfrm>
            <a:off x="182245" y="88900"/>
            <a:ext cx="8822690" cy="3770629"/>
            <a:chOff x="182245" y="88900"/>
            <a:chExt cx="8822690" cy="3770629"/>
          </a:xfrm>
        </p:grpSpPr>
        <p:pic>
          <p:nvPicPr>
            <p:cNvPr id="8" name="object 8"/>
            <p:cNvPicPr/>
            <p:nvPr/>
          </p:nvPicPr>
          <p:blipFill>
            <a:blip r:embed="rId2" cstate="print"/>
            <a:stretch>
              <a:fillRect/>
            </a:stretch>
          </p:blipFill>
          <p:spPr>
            <a:xfrm>
              <a:off x="182245" y="112395"/>
              <a:ext cx="1724787" cy="474979"/>
            </a:xfrm>
            <a:prstGeom prst="rect">
              <a:avLst/>
            </a:prstGeom>
          </p:spPr>
        </p:pic>
        <p:pic>
          <p:nvPicPr>
            <p:cNvPr id="9" name="object 9"/>
            <p:cNvPicPr/>
            <p:nvPr/>
          </p:nvPicPr>
          <p:blipFill>
            <a:blip r:embed="rId3" cstate="print"/>
            <a:stretch>
              <a:fillRect/>
            </a:stretch>
          </p:blipFill>
          <p:spPr>
            <a:xfrm>
              <a:off x="575945" y="1968119"/>
              <a:ext cx="2279650" cy="1891030"/>
            </a:xfrm>
            <a:prstGeom prst="rect">
              <a:avLst/>
            </a:prstGeom>
          </p:spPr>
        </p:pic>
        <p:sp>
          <p:nvSpPr>
            <p:cNvPr id="10" name="object 10"/>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8195945" y="212725"/>
              <a:ext cx="765175" cy="608329"/>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089" y="679450"/>
            <a:ext cx="4639311" cy="289823"/>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AA15"/>
                </a:solidFill>
              </a:rPr>
              <a:t>AKTIVITÄT</a:t>
            </a:r>
            <a:r>
              <a:rPr sz="1800" spc="-15" dirty="0">
                <a:solidFill>
                  <a:srgbClr val="FFAA15"/>
                </a:solidFill>
              </a:rPr>
              <a:t> </a:t>
            </a:r>
            <a:r>
              <a:rPr sz="1800" dirty="0">
                <a:solidFill>
                  <a:srgbClr val="FFAA15"/>
                </a:solidFill>
              </a:rPr>
              <a:t>4.1.3</a:t>
            </a:r>
            <a:r>
              <a:rPr lang="de-AT" sz="1800" spc="-20" dirty="0">
                <a:solidFill>
                  <a:srgbClr val="FFAA15"/>
                </a:solidFill>
              </a:rPr>
              <a:t> – </a:t>
            </a:r>
            <a:r>
              <a:rPr sz="1800" spc="-15" dirty="0">
                <a:solidFill>
                  <a:srgbClr val="FFAA15"/>
                </a:solidFill>
              </a:rPr>
              <a:t> </a:t>
            </a:r>
            <a:r>
              <a:rPr sz="1800" spc="-5" dirty="0"/>
              <a:t>VIELFÄLTIGE </a:t>
            </a:r>
            <a:r>
              <a:rPr sz="1800" spc="-15" dirty="0"/>
              <a:t>VERTRETUNG</a:t>
            </a:r>
            <a:endParaRPr sz="1800" dirty="0"/>
          </a:p>
        </p:txBody>
      </p:sp>
      <p:sp>
        <p:nvSpPr>
          <p:cNvPr id="3" name="object 3"/>
          <p:cNvSpPr txBox="1"/>
          <p:nvPr/>
        </p:nvSpPr>
        <p:spPr>
          <a:xfrm>
            <a:off x="1357375" y="1617472"/>
            <a:ext cx="6523990" cy="2708434"/>
          </a:xfrm>
          <a:prstGeom prst="rect">
            <a:avLst/>
          </a:prstGeom>
        </p:spPr>
        <p:txBody>
          <a:bodyPr vert="horz" wrap="square" lIns="0" tIns="12700" rIns="0" bIns="0" rtlCol="0">
            <a:spAutoFit/>
          </a:bodyPr>
          <a:lstStyle/>
          <a:p>
            <a:pPr marL="12700">
              <a:lnSpc>
                <a:spcPts val="1900"/>
              </a:lnSpc>
              <a:spcBef>
                <a:spcPts val="100"/>
              </a:spcBef>
            </a:pPr>
            <a:r>
              <a:rPr sz="1600" spc="-5" dirty="0">
                <a:solidFill>
                  <a:srgbClr val="FFFFFF"/>
                </a:solidFill>
                <a:latin typeface="Calibri"/>
                <a:cs typeface="Calibri"/>
              </a:rPr>
              <a:t>Schritt </a:t>
            </a:r>
            <a:r>
              <a:rPr sz="1600" dirty="0">
                <a:solidFill>
                  <a:srgbClr val="FFFFFF"/>
                </a:solidFill>
                <a:latin typeface="Calibri"/>
                <a:cs typeface="Calibri"/>
              </a:rPr>
              <a:t>1:</a:t>
            </a:r>
            <a:r>
              <a:rPr sz="1600" spc="5" dirty="0">
                <a:solidFill>
                  <a:srgbClr val="FFFFFF"/>
                </a:solidFill>
                <a:latin typeface="Calibri"/>
                <a:cs typeface="Calibri"/>
              </a:rPr>
              <a:t> </a:t>
            </a:r>
            <a:r>
              <a:rPr sz="1600" spc="-5" dirty="0">
                <a:solidFill>
                  <a:srgbClr val="FFFFFF"/>
                </a:solidFill>
                <a:latin typeface="Calibri"/>
                <a:cs typeface="Calibri"/>
              </a:rPr>
              <a:t>Nehmen</a:t>
            </a:r>
            <a:r>
              <a:rPr sz="1600" dirty="0">
                <a:solidFill>
                  <a:srgbClr val="FFFFFF"/>
                </a:solidFill>
                <a:latin typeface="Calibri"/>
                <a:cs typeface="Calibri"/>
              </a:rPr>
              <a:t> </a:t>
            </a:r>
            <a:r>
              <a:rPr sz="1600" spc="-5" dirty="0">
                <a:solidFill>
                  <a:srgbClr val="FFFFFF"/>
                </a:solidFill>
                <a:latin typeface="Calibri"/>
                <a:cs typeface="Calibri"/>
              </a:rPr>
              <a:t>Sie</a:t>
            </a:r>
            <a:r>
              <a:rPr sz="1600" spc="5" dirty="0">
                <a:solidFill>
                  <a:srgbClr val="FFFFFF"/>
                </a:solidFill>
                <a:latin typeface="Calibri"/>
                <a:cs typeface="Calibri"/>
              </a:rPr>
              <a:t> </a:t>
            </a:r>
            <a:r>
              <a:rPr sz="1600" spc="-5" dirty="0">
                <a:solidFill>
                  <a:srgbClr val="FFFFFF"/>
                </a:solidFill>
                <a:latin typeface="Calibri"/>
                <a:cs typeface="Calibri"/>
              </a:rPr>
              <a:t>sich</a:t>
            </a:r>
            <a:r>
              <a:rPr sz="1600" spc="5" dirty="0">
                <a:solidFill>
                  <a:srgbClr val="FFFFFF"/>
                </a:solidFill>
                <a:latin typeface="Calibri"/>
                <a:cs typeface="Calibri"/>
              </a:rPr>
              <a:t> </a:t>
            </a:r>
            <a:r>
              <a:rPr sz="1600" dirty="0">
                <a:solidFill>
                  <a:srgbClr val="FFFFFF"/>
                </a:solidFill>
                <a:latin typeface="Calibri"/>
                <a:cs typeface="Calibri"/>
              </a:rPr>
              <a:t>5</a:t>
            </a:r>
            <a:r>
              <a:rPr sz="1600" spc="5" dirty="0">
                <a:solidFill>
                  <a:srgbClr val="FFFFFF"/>
                </a:solidFill>
                <a:latin typeface="Calibri"/>
                <a:cs typeface="Calibri"/>
              </a:rPr>
              <a:t> </a:t>
            </a:r>
            <a:r>
              <a:rPr sz="1600" spc="-5" dirty="0">
                <a:solidFill>
                  <a:srgbClr val="FFFFFF"/>
                </a:solidFill>
                <a:latin typeface="Calibri"/>
                <a:cs typeface="Calibri"/>
              </a:rPr>
              <a:t>Minuten</a:t>
            </a:r>
            <a:r>
              <a:rPr sz="1600" spc="5" dirty="0">
                <a:solidFill>
                  <a:srgbClr val="FFFFFF"/>
                </a:solidFill>
                <a:latin typeface="Calibri"/>
                <a:cs typeface="Calibri"/>
              </a:rPr>
              <a:t> </a:t>
            </a:r>
            <a:r>
              <a:rPr sz="1600" spc="-5" dirty="0">
                <a:solidFill>
                  <a:srgbClr val="FFFFFF"/>
                </a:solidFill>
                <a:latin typeface="Calibri"/>
                <a:cs typeface="Calibri"/>
              </a:rPr>
              <a:t>Zeit,</a:t>
            </a:r>
            <a:r>
              <a:rPr sz="1600" spc="5" dirty="0">
                <a:solidFill>
                  <a:srgbClr val="FFFFFF"/>
                </a:solidFill>
                <a:latin typeface="Calibri"/>
                <a:cs typeface="Calibri"/>
              </a:rPr>
              <a:t> </a:t>
            </a:r>
            <a:r>
              <a:rPr sz="1600" spc="-5" dirty="0">
                <a:solidFill>
                  <a:srgbClr val="FFFFFF"/>
                </a:solidFill>
                <a:latin typeface="Calibri"/>
                <a:cs typeface="Calibri"/>
              </a:rPr>
              <a:t>um </a:t>
            </a:r>
            <a:r>
              <a:rPr sz="1600" dirty="0">
                <a:solidFill>
                  <a:srgbClr val="FFFFFF"/>
                </a:solidFill>
                <a:latin typeface="Calibri"/>
                <a:cs typeface="Calibri"/>
              </a:rPr>
              <a:t>Medien</a:t>
            </a:r>
            <a:r>
              <a:rPr sz="1600" spc="20" dirty="0">
                <a:solidFill>
                  <a:srgbClr val="FFFFFF"/>
                </a:solidFill>
                <a:latin typeface="Calibri"/>
                <a:cs typeface="Calibri"/>
              </a:rPr>
              <a:t> </a:t>
            </a:r>
            <a:r>
              <a:rPr sz="1600" spc="-15" dirty="0">
                <a:solidFill>
                  <a:srgbClr val="FFFFFF"/>
                </a:solidFill>
                <a:latin typeface="Calibri"/>
                <a:cs typeface="Calibri"/>
              </a:rPr>
              <a:t>online</a:t>
            </a:r>
            <a:r>
              <a:rPr sz="1600" spc="-10" dirty="0">
                <a:solidFill>
                  <a:srgbClr val="FFFFFF"/>
                </a:solidFill>
                <a:latin typeface="Calibri"/>
                <a:cs typeface="Calibri"/>
              </a:rPr>
              <a:t> </a:t>
            </a:r>
            <a:r>
              <a:rPr sz="1600" spc="-5" dirty="0">
                <a:solidFill>
                  <a:srgbClr val="FFFFFF"/>
                </a:solidFill>
                <a:latin typeface="Calibri"/>
                <a:cs typeface="Calibri"/>
              </a:rPr>
              <a:t>zu recherchieren.</a:t>
            </a:r>
            <a:endParaRPr sz="1600" dirty="0">
              <a:latin typeface="Calibri"/>
              <a:cs typeface="Calibri"/>
            </a:endParaRPr>
          </a:p>
          <a:p>
            <a:pPr marL="393700" marR="2807335">
              <a:lnSpc>
                <a:spcPts val="1910"/>
              </a:lnSpc>
              <a:spcBef>
                <a:spcPts val="55"/>
              </a:spcBef>
            </a:pPr>
            <a:r>
              <a:rPr sz="1600" spc="-5" dirty="0">
                <a:solidFill>
                  <a:srgbClr val="FFFFFF"/>
                </a:solidFill>
                <a:latin typeface="Calibri"/>
                <a:cs typeface="Calibri"/>
              </a:rPr>
              <a:t>Suchen Sie nach </a:t>
            </a:r>
            <a:r>
              <a:rPr sz="1600" dirty="0">
                <a:solidFill>
                  <a:srgbClr val="FFFFFF"/>
                </a:solidFill>
                <a:latin typeface="Calibri"/>
                <a:cs typeface="Calibri"/>
              </a:rPr>
              <a:t>einem </a:t>
            </a:r>
            <a:r>
              <a:rPr sz="1600" spc="-5" dirty="0">
                <a:solidFill>
                  <a:srgbClr val="FFFFFF"/>
                </a:solidFill>
                <a:latin typeface="Calibri"/>
                <a:cs typeface="Calibri"/>
              </a:rPr>
              <a:t>Beispiel für </a:t>
            </a:r>
            <a:r>
              <a:rPr sz="1600" dirty="0">
                <a:solidFill>
                  <a:srgbClr val="FFFFFF"/>
                </a:solidFill>
                <a:latin typeface="Calibri"/>
                <a:cs typeface="Calibri"/>
              </a:rPr>
              <a:t> </a:t>
            </a:r>
            <a:r>
              <a:rPr sz="1600" spc="-5" dirty="0">
                <a:solidFill>
                  <a:srgbClr val="FFFFFF"/>
                </a:solidFill>
                <a:latin typeface="Calibri"/>
                <a:cs typeface="Calibri"/>
              </a:rPr>
              <a:t>Privilegien</a:t>
            </a:r>
            <a:r>
              <a:rPr sz="1600" spc="-10" dirty="0">
                <a:solidFill>
                  <a:srgbClr val="FFFFFF"/>
                </a:solidFill>
                <a:latin typeface="Calibri"/>
                <a:cs typeface="Calibri"/>
              </a:rPr>
              <a:t> </a:t>
            </a:r>
            <a:r>
              <a:rPr sz="1600" spc="-5" dirty="0">
                <a:solidFill>
                  <a:srgbClr val="FFFFFF"/>
                </a:solidFill>
                <a:latin typeface="Calibri"/>
                <a:cs typeface="Calibri"/>
              </a:rPr>
              <a:t>in</a:t>
            </a:r>
            <a:r>
              <a:rPr sz="1600" spc="-10" dirty="0">
                <a:solidFill>
                  <a:srgbClr val="FFFFFF"/>
                </a:solidFill>
                <a:latin typeface="Calibri"/>
                <a:cs typeface="Calibri"/>
              </a:rPr>
              <a:t> </a:t>
            </a:r>
            <a:r>
              <a:rPr sz="1600" spc="-5" dirty="0">
                <a:solidFill>
                  <a:srgbClr val="FFFFFF"/>
                </a:solidFill>
                <a:latin typeface="Calibri"/>
                <a:cs typeface="Calibri"/>
              </a:rPr>
              <a:t>den</a:t>
            </a:r>
            <a:r>
              <a:rPr sz="1600" spc="-10" dirty="0">
                <a:solidFill>
                  <a:srgbClr val="FFFFFF"/>
                </a:solidFill>
                <a:latin typeface="Calibri"/>
                <a:cs typeface="Calibri"/>
              </a:rPr>
              <a:t> </a:t>
            </a:r>
            <a:r>
              <a:rPr sz="1600" dirty="0">
                <a:solidFill>
                  <a:srgbClr val="FFFFFF"/>
                </a:solidFill>
                <a:latin typeface="Calibri"/>
                <a:cs typeface="Calibri"/>
              </a:rPr>
              <a:t>Medien</a:t>
            </a:r>
            <a:r>
              <a:rPr sz="1600" spc="-5" dirty="0">
                <a:solidFill>
                  <a:srgbClr val="FFFFFF"/>
                </a:solidFill>
                <a:latin typeface="Calibri"/>
                <a:cs typeface="Calibri"/>
              </a:rPr>
              <a:t> und</a:t>
            </a:r>
            <a:r>
              <a:rPr sz="1600" spc="-10" dirty="0">
                <a:solidFill>
                  <a:srgbClr val="FFFFFF"/>
                </a:solidFill>
                <a:latin typeface="Calibri"/>
                <a:cs typeface="Calibri"/>
              </a:rPr>
              <a:t> </a:t>
            </a:r>
            <a:r>
              <a:rPr sz="1600" spc="-5" dirty="0">
                <a:solidFill>
                  <a:srgbClr val="FFFFFF"/>
                </a:solidFill>
                <a:latin typeface="Calibri"/>
                <a:cs typeface="Calibri"/>
              </a:rPr>
              <a:t>einem</a:t>
            </a:r>
            <a:r>
              <a:rPr sz="1600" spc="-10" dirty="0">
                <a:solidFill>
                  <a:srgbClr val="FFFFFF"/>
                </a:solidFill>
                <a:latin typeface="Calibri"/>
                <a:cs typeface="Calibri"/>
              </a:rPr>
              <a:t> </a:t>
            </a:r>
            <a:r>
              <a:rPr sz="1600" spc="-5" dirty="0">
                <a:solidFill>
                  <a:srgbClr val="FFFFFF"/>
                </a:solidFill>
                <a:latin typeface="Calibri"/>
                <a:cs typeface="Calibri"/>
              </a:rPr>
              <a:t>für</a:t>
            </a:r>
            <a:endParaRPr sz="1600" dirty="0">
              <a:latin typeface="Calibri"/>
              <a:cs typeface="Calibri"/>
            </a:endParaRPr>
          </a:p>
          <a:p>
            <a:pPr marL="393700">
              <a:lnSpc>
                <a:spcPts val="1860"/>
              </a:lnSpc>
            </a:pPr>
            <a:r>
              <a:rPr sz="1600" spc="-15" dirty="0">
                <a:solidFill>
                  <a:srgbClr val="FFFFFF"/>
                </a:solidFill>
                <a:latin typeface="Calibri"/>
                <a:cs typeface="Calibri"/>
              </a:rPr>
              <a:t>Vielfalt.</a:t>
            </a:r>
            <a:endParaRPr sz="1600" dirty="0">
              <a:latin typeface="Calibri"/>
              <a:cs typeface="Calibri"/>
            </a:endParaRPr>
          </a:p>
          <a:p>
            <a:pPr>
              <a:lnSpc>
                <a:spcPct val="100000"/>
              </a:lnSpc>
              <a:spcBef>
                <a:spcPts val="40"/>
              </a:spcBef>
            </a:pPr>
            <a:endParaRPr sz="1550" dirty="0">
              <a:latin typeface="Calibri"/>
              <a:cs typeface="Calibri"/>
            </a:endParaRPr>
          </a:p>
          <a:p>
            <a:pPr marL="393700" marR="2564130" indent="-381000">
              <a:lnSpc>
                <a:spcPct val="100000"/>
              </a:lnSpc>
            </a:pPr>
            <a:r>
              <a:rPr sz="1600" spc="-5" dirty="0">
                <a:solidFill>
                  <a:srgbClr val="FFFFFF"/>
                </a:solidFill>
                <a:latin typeface="Calibri"/>
                <a:cs typeface="Calibri"/>
              </a:rPr>
              <a:t>Schritt </a:t>
            </a:r>
            <a:r>
              <a:rPr sz="1600" dirty="0">
                <a:solidFill>
                  <a:srgbClr val="FFFFFF"/>
                </a:solidFill>
                <a:latin typeface="Calibri"/>
                <a:cs typeface="Calibri"/>
              </a:rPr>
              <a:t>2: </a:t>
            </a:r>
            <a:r>
              <a:rPr lang="de-DE" sz="1600" spc="-5" dirty="0">
                <a:solidFill>
                  <a:srgbClr val="FFFFFF"/>
                </a:solidFill>
                <a:latin typeface="Calibri"/>
                <a:cs typeface="Calibri"/>
              </a:rPr>
              <a:t>Überlegen Sie, was jede Medienquelle darstellt und welche Faktoren dazu beitragen. </a:t>
            </a:r>
          </a:p>
          <a:p>
            <a:pPr marL="393700" marR="2564130" indent="-381000">
              <a:lnSpc>
                <a:spcPct val="100000"/>
              </a:lnSpc>
            </a:pPr>
            <a:endParaRPr sz="1550" dirty="0">
              <a:latin typeface="Calibri"/>
              <a:cs typeface="Calibri"/>
            </a:endParaRPr>
          </a:p>
          <a:p>
            <a:pPr marL="12700">
              <a:lnSpc>
                <a:spcPct val="100000"/>
              </a:lnSpc>
            </a:pPr>
            <a:r>
              <a:rPr sz="1600" spc="-5" dirty="0">
                <a:solidFill>
                  <a:srgbClr val="FFFFFF"/>
                </a:solidFill>
                <a:latin typeface="Calibri"/>
                <a:cs typeface="Calibri"/>
              </a:rPr>
              <a:t>Schritt</a:t>
            </a:r>
            <a:r>
              <a:rPr sz="1600" spc="-10" dirty="0">
                <a:solidFill>
                  <a:srgbClr val="FFFFFF"/>
                </a:solidFill>
                <a:latin typeface="Calibri"/>
                <a:cs typeface="Calibri"/>
              </a:rPr>
              <a:t> </a:t>
            </a:r>
            <a:r>
              <a:rPr sz="1600" dirty="0">
                <a:solidFill>
                  <a:srgbClr val="FFFFFF"/>
                </a:solidFill>
                <a:latin typeface="Calibri"/>
                <a:cs typeface="Calibri"/>
              </a:rPr>
              <a:t>3: </a:t>
            </a:r>
            <a:r>
              <a:rPr sz="1600" spc="-5" dirty="0">
                <a:solidFill>
                  <a:srgbClr val="FFFFFF"/>
                </a:solidFill>
                <a:latin typeface="Calibri"/>
                <a:cs typeface="Calibri"/>
              </a:rPr>
              <a:t>Füllen</a:t>
            </a:r>
            <a:r>
              <a:rPr sz="1600" spc="5" dirty="0">
                <a:solidFill>
                  <a:srgbClr val="FFFFFF"/>
                </a:solidFill>
                <a:latin typeface="Calibri"/>
                <a:cs typeface="Calibri"/>
              </a:rPr>
              <a:t> </a:t>
            </a:r>
            <a:r>
              <a:rPr sz="1600" spc="-5" dirty="0">
                <a:solidFill>
                  <a:srgbClr val="FFFFFF"/>
                </a:solidFill>
                <a:latin typeface="Calibri"/>
                <a:cs typeface="Calibri"/>
              </a:rPr>
              <a:t>Sie die</a:t>
            </a:r>
            <a:r>
              <a:rPr sz="1600" spc="5" dirty="0">
                <a:solidFill>
                  <a:srgbClr val="FFFFFF"/>
                </a:solidFill>
                <a:latin typeface="Calibri"/>
                <a:cs typeface="Calibri"/>
              </a:rPr>
              <a:t> </a:t>
            </a:r>
            <a:r>
              <a:rPr sz="1600" spc="-5" dirty="0">
                <a:solidFill>
                  <a:srgbClr val="FFFFFF"/>
                </a:solidFill>
                <a:latin typeface="Calibri"/>
                <a:cs typeface="Calibri"/>
              </a:rPr>
              <a:t>Ihnen zur</a:t>
            </a:r>
            <a:r>
              <a:rPr sz="1600" spc="-10" dirty="0">
                <a:solidFill>
                  <a:srgbClr val="FFFFFF"/>
                </a:solidFill>
                <a:latin typeface="Calibri"/>
                <a:cs typeface="Calibri"/>
              </a:rPr>
              <a:t> </a:t>
            </a:r>
            <a:r>
              <a:rPr sz="1600" spc="-5" dirty="0" err="1">
                <a:solidFill>
                  <a:srgbClr val="FFFFFF"/>
                </a:solidFill>
                <a:latin typeface="Calibri"/>
                <a:cs typeface="Calibri"/>
              </a:rPr>
              <a:t>Verfügung</a:t>
            </a:r>
            <a:r>
              <a:rPr sz="1600" dirty="0">
                <a:solidFill>
                  <a:srgbClr val="FFFFFF"/>
                </a:solidFill>
                <a:latin typeface="Calibri"/>
                <a:cs typeface="Calibri"/>
              </a:rPr>
              <a:t> </a:t>
            </a:r>
            <a:r>
              <a:rPr sz="1600" spc="-5" dirty="0" err="1">
                <a:solidFill>
                  <a:srgbClr val="FFFFFF"/>
                </a:solidFill>
                <a:latin typeface="Calibri"/>
                <a:cs typeface="Calibri"/>
              </a:rPr>
              <a:t>gestellte</a:t>
            </a:r>
            <a:endParaRPr lang="de-AT" sz="1600" spc="-5" dirty="0">
              <a:solidFill>
                <a:srgbClr val="FFFFFF"/>
              </a:solidFill>
              <a:latin typeface="Calibri"/>
              <a:cs typeface="Calibri"/>
            </a:endParaRPr>
          </a:p>
          <a:p>
            <a:pPr marL="12700">
              <a:lnSpc>
                <a:spcPct val="100000"/>
              </a:lnSpc>
            </a:pPr>
            <a:r>
              <a:rPr lang="de-AT" sz="1600" spc="-5" dirty="0">
                <a:solidFill>
                  <a:srgbClr val="FFFFFF"/>
                </a:solidFill>
                <a:latin typeface="Calibri"/>
                <a:cs typeface="Calibri"/>
              </a:rPr>
              <a:t>       </a:t>
            </a:r>
            <a:r>
              <a:rPr sz="1600" spc="20" dirty="0">
                <a:solidFill>
                  <a:srgbClr val="FFFFFF"/>
                </a:solidFill>
                <a:latin typeface="Calibri"/>
                <a:cs typeface="Calibri"/>
              </a:rPr>
              <a:t> </a:t>
            </a:r>
            <a:r>
              <a:rPr sz="1600" spc="-5" dirty="0">
                <a:solidFill>
                  <a:srgbClr val="FFFFFF"/>
                </a:solidFill>
                <a:latin typeface="Calibri"/>
                <a:cs typeface="Calibri"/>
              </a:rPr>
              <a:t>Vorlage</a:t>
            </a:r>
            <a:r>
              <a:rPr sz="1600" dirty="0">
                <a:solidFill>
                  <a:srgbClr val="FFFFFF"/>
                </a:solidFill>
                <a:latin typeface="Calibri"/>
                <a:cs typeface="Calibri"/>
              </a:rPr>
              <a:t> </a:t>
            </a:r>
            <a:r>
              <a:rPr sz="1600" spc="-5" dirty="0">
                <a:solidFill>
                  <a:srgbClr val="FFFFFF"/>
                </a:solidFill>
                <a:latin typeface="Calibri"/>
                <a:cs typeface="Calibri"/>
              </a:rPr>
              <a:t>aus.</a:t>
            </a:r>
            <a:endParaRPr sz="1600" dirty="0">
              <a:latin typeface="Calibri"/>
              <a:cs typeface="Calibri"/>
            </a:endParaRPr>
          </a:p>
        </p:txBody>
      </p:sp>
      <p:pic>
        <p:nvPicPr>
          <p:cNvPr id="4" name="object 4"/>
          <p:cNvPicPr/>
          <p:nvPr/>
        </p:nvPicPr>
        <p:blipFill>
          <a:blip r:embed="rId2" cstate="print"/>
          <a:stretch>
            <a:fillRect/>
          </a:stretch>
        </p:blipFill>
        <p:spPr>
          <a:xfrm>
            <a:off x="6172200" y="2035820"/>
            <a:ext cx="2538729" cy="2531110"/>
          </a:xfrm>
          <a:prstGeom prst="rect">
            <a:avLst/>
          </a:prstGeom>
        </p:spPr>
      </p:pic>
      <p:grpSp>
        <p:nvGrpSpPr>
          <p:cNvPr id="5" name="object 5"/>
          <p:cNvGrpSpPr/>
          <p:nvPr/>
        </p:nvGrpSpPr>
        <p:grpSpPr>
          <a:xfrm>
            <a:off x="182879" y="88264"/>
            <a:ext cx="8822055" cy="853440"/>
            <a:chOff x="182879" y="88264"/>
            <a:chExt cx="8822055" cy="853440"/>
          </a:xfrm>
        </p:grpSpPr>
        <p:pic>
          <p:nvPicPr>
            <p:cNvPr id="6" name="object 6"/>
            <p:cNvPicPr/>
            <p:nvPr/>
          </p:nvPicPr>
          <p:blipFill>
            <a:blip r:embed="rId3" cstate="print"/>
            <a:stretch>
              <a:fillRect/>
            </a:stretch>
          </p:blipFill>
          <p:spPr>
            <a:xfrm>
              <a:off x="182879" y="112140"/>
              <a:ext cx="1708658" cy="470535"/>
            </a:xfrm>
            <a:prstGeom prst="rect">
              <a:avLst/>
            </a:prstGeom>
          </p:spPr>
        </p:pic>
        <p:sp>
          <p:nvSpPr>
            <p:cNvPr id="7" name="object 7"/>
            <p:cNvSpPr/>
            <p:nvPr/>
          </p:nvSpPr>
          <p:spPr>
            <a:xfrm>
              <a:off x="8151495" y="88264"/>
              <a:ext cx="853440" cy="853440"/>
            </a:xfrm>
            <a:custGeom>
              <a:avLst/>
              <a:gdLst/>
              <a:ahLst/>
              <a:cxnLst/>
              <a:rect l="l" t="t" r="r" b="b"/>
              <a:pathLst>
                <a:path w="853440" h="853440">
                  <a:moveTo>
                    <a:pt x="426720" y="0"/>
                  </a:moveTo>
                  <a:lnTo>
                    <a:pt x="379729" y="2539"/>
                  </a:lnTo>
                  <a:lnTo>
                    <a:pt x="334645" y="9525"/>
                  </a:lnTo>
                  <a:lnTo>
                    <a:pt x="291464" y="21589"/>
                  </a:lnTo>
                  <a:lnTo>
                    <a:pt x="250189" y="38100"/>
                  </a:lnTo>
                  <a:lnTo>
                    <a:pt x="210820" y="58420"/>
                  </a:lnTo>
                  <a:lnTo>
                    <a:pt x="174625" y="81914"/>
                  </a:lnTo>
                  <a:lnTo>
                    <a:pt x="140334" y="109855"/>
                  </a:lnTo>
                  <a:lnTo>
                    <a:pt x="109854" y="140970"/>
                  </a:lnTo>
                  <a:lnTo>
                    <a:pt x="81914" y="174625"/>
                  </a:lnTo>
                  <a:lnTo>
                    <a:pt x="57784" y="211455"/>
                  </a:lnTo>
                  <a:lnTo>
                    <a:pt x="37464" y="250189"/>
                  </a:lnTo>
                  <a:lnTo>
                    <a:pt x="21589" y="291464"/>
                  </a:lnTo>
                  <a:lnTo>
                    <a:pt x="9525" y="335280"/>
                  </a:lnTo>
                  <a:lnTo>
                    <a:pt x="2539" y="380364"/>
                  </a:lnTo>
                  <a:lnTo>
                    <a:pt x="0" y="426720"/>
                  </a:lnTo>
                  <a:lnTo>
                    <a:pt x="2539" y="473075"/>
                  </a:lnTo>
                  <a:lnTo>
                    <a:pt x="9525" y="518160"/>
                  </a:lnTo>
                  <a:lnTo>
                    <a:pt x="21589" y="561339"/>
                  </a:lnTo>
                  <a:lnTo>
                    <a:pt x="37464" y="602614"/>
                  </a:lnTo>
                  <a:lnTo>
                    <a:pt x="57784" y="641985"/>
                  </a:lnTo>
                  <a:lnTo>
                    <a:pt x="81914" y="678814"/>
                  </a:lnTo>
                  <a:lnTo>
                    <a:pt x="109854" y="712470"/>
                  </a:lnTo>
                  <a:lnTo>
                    <a:pt x="140334" y="743585"/>
                  </a:lnTo>
                  <a:lnTo>
                    <a:pt x="174625" y="770889"/>
                  </a:lnTo>
                  <a:lnTo>
                    <a:pt x="210820" y="795020"/>
                  </a:lnTo>
                  <a:lnTo>
                    <a:pt x="250189" y="815339"/>
                  </a:lnTo>
                  <a:lnTo>
                    <a:pt x="291464" y="831850"/>
                  </a:lnTo>
                  <a:lnTo>
                    <a:pt x="334645" y="843280"/>
                  </a:lnTo>
                  <a:lnTo>
                    <a:pt x="379729" y="850900"/>
                  </a:lnTo>
                  <a:lnTo>
                    <a:pt x="426720" y="853439"/>
                  </a:lnTo>
                  <a:lnTo>
                    <a:pt x="473075" y="850900"/>
                  </a:lnTo>
                  <a:lnTo>
                    <a:pt x="518159" y="843280"/>
                  </a:lnTo>
                  <a:lnTo>
                    <a:pt x="561339" y="831850"/>
                  </a:lnTo>
                  <a:lnTo>
                    <a:pt x="602614" y="815339"/>
                  </a:lnTo>
                  <a:lnTo>
                    <a:pt x="641984" y="795020"/>
                  </a:lnTo>
                  <a:lnTo>
                    <a:pt x="678814" y="770889"/>
                  </a:lnTo>
                  <a:lnTo>
                    <a:pt x="712470" y="743585"/>
                  </a:lnTo>
                  <a:lnTo>
                    <a:pt x="742950" y="712470"/>
                  </a:lnTo>
                  <a:lnTo>
                    <a:pt x="770889" y="678814"/>
                  </a:lnTo>
                  <a:lnTo>
                    <a:pt x="795020" y="641985"/>
                  </a:lnTo>
                  <a:lnTo>
                    <a:pt x="815339" y="602614"/>
                  </a:lnTo>
                  <a:lnTo>
                    <a:pt x="831214" y="561339"/>
                  </a:lnTo>
                  <a:lnTo>
                    <a:pt x="843279" y="518160"/>
                  </a:lnTo>
                  <a:lnTo>
                    <a:pt x="850900" y="473075"/>
                  </a:lnTo>
                  <a:lnTo>
                    <a:pt x="853439" y="426720"/>
                  </a:lnTo>
                  <a:lnTo>
                    <a:pt x="850900" y="380364"/>
                  </a:lnTo>
                  <a:lnTo>
                    <a:pt x="843279" y="335280"/>
                  </a:lnTo>
                  <a:lnTo>
                    <a:pt x="831214" y="291464"/>
                  </a:lnTo>
                  <a:lnTo>
                    <a:pt x="815339" y="250189"/>
                  </a:lnTo>
                  <a:lnTo>
                    <a:pt x="795020" y="211455"/>
                  </a:lnTo>
                  <a:lnTo>
                    <a:pt x="770889" y="174625"/>
                  </a:lnTo>
                  <a:lnTo>
                    <a:pt x="742950" y="140970"/>
                  </a:lnTo>
                  <a:lnTo>
                    <a:pt x="712470" y="109855"/>
                  </a:lnTo>
                  <a:lnTo>
                    <a:pt x="678814" y="81914"/>
                  </a:lnTo>
                  <a:lnTo>
                    <a:pt x="641984" y="58420"/>
                  </a:lnTo>
                  <a:lnTo>
                    <a:pt x="602614"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74955270"/>
              </p:ext>
            </p:extLst>
          </p:nvPr>
        </p:nvGraphicFramePr>
        <p:xfrm>
          <a:off x="1610105" y="1434339"/>
          <a:ext cx="2508885" cy="3432552"/>
        </p:xfrm>
        <a:graphic>
          <a:graphicData uri="http://schemas.openxmlformats.org/drawingml/2006/table">
            <a:tbl>
              <a:tblPr firstRow="1" bandRow="1">
                <a:tableStyleId>{2D5ABB26-0587-4C30-8999-92F81FD0307C}</a:tableStyleId>
              </a:tblPr>
              <a:tblGrid>
                <a:gridCol w="1254125">
                  <a:extLst>
                    <a:ext uri="{9D8B030D-6E8A-4147-A177-3AD203B41FA5}">
                      <a16:colId xmlns:a16="http://schemas.microsoft.com/office/drawing/2014/main" val="20000"/>
                    </a:ext>
                  </a:extLst>
                </a:gridCol>
                <a:gridCol w="1254760">
                  <a:extLst>
                    <a:ext uri="{9D8B030D-6E8A-4147-A177-3AD203B41FA5}">
                      <a16:colId xmlns:a16="http://schemas.microsoft.com/office/drawing/2014/main" val="20001"/>
                    </a:ext>
                  </a:extLst>
                </a:gridCol>
              </a:tblGrid>
              <a:tr h="228624">
                <a:tc gridSpan="2">
                  <a:txBody>
                    <a:bodyPr/>
                    <a:lstStyle/>
                    <a:p>
                      <a:pPr marL="803275">
                        <a:lnSpc>
                          <a:spcPct val="100000"/>
                        </a:lnSpc>
                        <a:spcBef>
                          <a:spcPts val="20"/>
                        </a:spcBef>
                      </a:pPr>
                      <a:r>
                        <a:rPr sz="800" b="1" spc="-5" dirty="0">
                          <a:solidFill>
                            <a:srgbClr val="FFFFFF"/>
                          </a:solidFill>
                          <a:latin typeface="Arial"/>
                          <a:cs typeface="Arial"/>
                        </a:rPr>
                        <a:t>Privilegien</a:t>
                      </a:r>
                      <a:r>
                        <a:rPr sz="800" b="1" spc="-25" dirty="0">
                          <a:solidFill>
                            <a:srgbClr val="FFFFFF"/>
                          </a:solidFill>
                          <a:latin typeface="Arial"/>
                          <a:cs typeface="Arial"/>
                        </a:rPr>
                        <a:t> </a:t>
                      </a:r>
                      <a:r>
                        <a:rPr sz="800" b="1" dirty="0">
                          <a:solidFill>
                            <a:srgbClr val="FFFFFF"/>
                          </a:solidFill>
                          <a:latin typeface="Arial"/>
                          <a:cs typeface="Arial"/>
                        </a:rPr>
                        <a:t>in</a:t>
                      </a:r>
                      <a:r>
                        <a:rPr sz="800" b="1" spc="-10" dirty="0">
                          <a:solidFill>
                            <a:srgbClr val="FFFFFF"/>
                          </a:solidFill>
                          <a:latin typeface="Arial"/>
                          <a:cs typeface="Arial"/>
                        </a:rPr>
                        <a:t> </a:t>
                      </a:r>
                      <a:r>
                        <a:rPr sz="800" b="1" spc="-5" dirty="0">
                          <a:solidFill>
                            <a:srgbClr val="FFFFFF"/>
                          </a:solidFill>
                          <a:latin typeface="Arial"/>
                          <a:cs typeface="Arial"/>
                        </a:rPr>
                        <a:t>den</a:t>
                      </a:r>
                      <a:r>
                        <a:rPr sz="800" b="1" spc="-20" dirty="0">
                          <a:solidFill>
                            <a:srgbClr val="FFFFFF"/>
                          </a:solidFill>
                          <a:latin typeface="Arial"/>
                          <a:cs typeface="Arial"/>
                        </a:rPr>
                        <a:t> </a:t>
                      </a:r>
                      <a:r>
                        <a:rPr sz="800" b="1" spc="-10" dirty="0">
                          <a:solidFill>
                            <a:srgbClr val="FFFFFF"/>
                          </a:solidFill>
                          <a:latin typeface="Arial"/>
                          <a:cs typeface="Arial"/>
                        </a:rPr>
                        <a:t>Medien</a:t>
                      </a:r>
                      <a:endParaRPr sz="800">
                        <a:latin typeface="Arial"/>
                        <a:cs typeface="Arial"/>
                      </a:endParaRPr>
                    </a:p>
                  </a:txBody>
                  <a:tcPr marL="0" marR="0" marT="2540" marB="0">
                    <a:lnL w="9525">
                      <a:solidFill>
                        <a:srgbClr val="002786"/>
                      </a:solidFill>
                      <a:prstDash val="solid"/>
                    </a:lnL>
                    <a:lnR w="9525">
                      <a:solidFill>
                        <a:srgbClr val="002786"/>
                      </a:solidFill>
                      <a:prstDash val="solid"/>
                    </a:lnR>
                    <a:lnB w="28575">
                      <a:solidFill>
                        <a:srgbClr val="FFFFFF"/>
                      </a:solidFill>
                      <a:prstDash val="solid"/>
                    </a:lnB>
                    <a:solidFill>
                      <a:srgbClr val="002986"/>
                    </a:solidFill>
                  </a:tcPr>
                </a:tc>
                <a:tc hMerge="1">
                  <a:txBody>
                    <a:bodyPr/>
                    <a:lstStyle/>
                    <a:p>
                      <a:endParaRPr/>
                    </a:p>
                  </a:txBody>
                  <a:tcPr marL="0" marR="0" marT="0" marB="0"/>
                </a:tc>
                <a:extLst>
                  <a:ext uri="{0D108BD9-81ED-4DB2-BD59-A6C34878D82A}">
                    <a16:rowId xmlns:a16="http://schemas.microsoft.com/office/drawing/2014/main" val="10000"/>
                  </a:ext>
                </a:extLst>
              </a:tr>
              <a:tr h="336472">
                <a:tc>
                  <a:txBody>
                    <a:bodyPr/>
                    <a:lstStyle/>
                    <a:p>
                      <a:pPr marL="31115">
                        <a:lnSpc>
                          <a:spcPct val="100000"/>
                        </a:lnSpc>
                      </a:pPr>
                      <a:r>
                        <a:rPr sz="800" b="1" spc="-5" dirty="0">
                          <a:latin typeface="Arial"/>
                          <a:cs typeface="Arial"/>
                        </a:rPr>
                        <a:t>Form</a:t>
                      </a:r>
                      <a:r>
                        <a:rPr sz="800" b="1" spc="-25" dirty="0">
                          <a:latin typeface="Arial"/>
                          <a:cs typeface="Arial"/>
                        </a:rPr>
                        <a:t> </a:t>
                      </a:r>
                      <a:r>
                        <a:rPr sz="800" b="1" spc="-5" dirty="0">
                          <a:latin typeface="Arial"/>
                          <a:cs typeface="Arial"/>
                        </a:rPr>
                        <a:t>der</a:t>
                      </a:r>
                      <a:r>
                        <a:rPr sz="800" b="1" spc="-30" dirty="0">
                          <a:latin typeface="Arial"/>
                          <a:cs typeface="Arial"/>
                        </a:rPr>
                        <a:t> </a:t>
                      </a:r>
                      <a:r>
                        <a:rPr sz="800" b="1" spc="-10" dirty="0">
                          <a:latin typeface="Arial"/>
                          <a:cs typeface="Arial"/>
                        </a:rPr>
                        <a:t>Medien:</a:t>
                      </a:r>
                      <a:endParaRPr sz="800">
                        <a:latin typeface="Arial"/>
                        <a:cs typeface="Arial"/>
                      </a:endParaRPr>
                    </a:p>
                  </a:txBody>
                  <a:tcPr marL="0" marR="0" marT="0" marB="0">
                    <a:lnL w="9525">
                      <a:solidFill>
                        <a:srgbClr val="002786"/>
                      </a:solidFill>
                      <a:prstDash val="solid"/>
                    </a:lnL>
                    <a:lnR w="28575">
                      <a:solidFill>
                        <a:srgbClr val="002986"/>
                      </a:solidFill>
                      <a:prstDash val="solid"/>
                    </a:lnR>
                    <a:lnT w="28575">
                      <a:solidFill>
                        <a:srgbClr val="FFFFFF"/>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28575">
                      <a:solidFill>
                        <a:srgbClr val="FFFFFF"/>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1"/>
                  </a:ext>
                </a:extLst>
              </a:tr>
              <a:tr h="532841">
                <a:tc>
                  <a:txBody>
                    <a:bodyPr/>
                    <a:lstStyle/>
                    <a:p>
                      <a:pPr marL="31115" marR="83185">
                        <a:lnSpc>
                          <a:spcPts val="850"/>
                        </a:lnSpc>
                        <a:spcBef>
                          <a:spcPts val="10"/>
                        </a:spcBef>
                      </a:pPr>
                      <a:r>
                        <a:rPr sz="800" b="1" spc="-5" dirty="0">
                          <a:latin typeface="Arial"/>
                          <a:cs typeface="Arial"/>
                        </a:rPr>
                        <a:t>Welche Form des Privilegs </a:t>
                      </a:r>
                      <a:r>
                        <a:rPr sz="800" b="1" spc="-180" dirty="0">
                          <a:latin typeface="Arial"/>
                          <a:cs typeface="Arial"/>
                        </a:rPr>
                        <a:t> </a:t>
                      </a:r>
                      <a:r>
                        <a:rPr sz="800" b="1" spc="-5" dirty="0">
                          <a:latin typeface="Arial"/>
                          <a:cs typeface="Arial"/>
                        </a:rPr>
                        <a:t>ist </a:t>
                      </a:r>
                      <a:r>
                        <a:rPr sz="800" b="1" dirty="0">
                          <a:latin typeface="Arial"/>
                          <a:cs typeface="Arial"/>
                        </a:rPr>
                        <a:t>in </a:t>
                      </a:r>
                      <a:r>
                        <a:rPr sz="800" b="1" spc="-5" dirty="0">
                          <a:latin typeface="Arial"/>
                          <a:cs typeface="Arial"/>
                        </a:rPr>
                        <a:t>dieser </a:t>
                      </a:r>
                      <a:r>
                        <a:rPr sz="800" b="1" spc="-15" dirty="0">
                          <a:latin typeface="Arial"/>
                          <a:cs typeface="Arial"/>
                        </a:rPr>
                        <a:t>Medienquelle </a:t>
                      </a:r>
                      <a:r>
                        <a:rPr sz="800" b="1" spc="-10" dirty="0">
                          <a:latin typeface="Arial"/>
                          <a:cs typeface="Arial"/>
                        </a:rPr>
                        <a:t> </a:t>
                      </a:r>
                      <a:r>
                        <a:rPr sz="800" b="1" spc="-5" dirty="0">
                          <a:latin typeface="Arial"/>
                          <a:cs typeface="Arial"/>
                        </a:rPr>
                        <a:t>vorhanden?</a:t>
                      </a:r>
                      <a:endParaRPr sz="800" dirty="0">
                        <a:latin typeface="Arial"/>
                        <a:cs typeface="Arial"/>
                      </a:endParaRPr>
                    </a:p>
                  </a:txBody>
                  <a:tcPr marL="0" marR="0" marT="127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2"/>
                  </a:ext>
                </a:extLst>
              </a:tr>
              <a:tr h="560665">
                <a:tc>
                  <a:txBody>
                    <a:bodyPr/>
                    <a:lstStyle/>
                    <a:p>
                      <a:pPr marL="31115" marR="146685">
                        <a:lnSpc>
                          <a:spcPts val="830"/>
                        </a:lnSpc>
                        <a:spcBef>
                          <a:spcPts val="25"/>
                        </a:spcBef>
                      </a:pPr>
                      <a:r>
                        <a:rPr sz="800" b="1" spc="-5" dirty="0">
                          <a:latin typeface="Arial"/>
                          <a:cs typeface="Arial"/>
                        </a:rPr>
                        <a:t>Welche Merkmale weisen </a:t>
                      </a:r>
                      <a:r>
                        <a:rPr sz="800" b="1" spc="-180" dirty="0">
                          <a:latin typeface="Arial"/>
                          <a:cs typeface="Arial"/>
                        </a:rPr>
                        <a:t> </a:t>
                      </a:r>
                      <a:r>
                        <a:rPr sz="800" b="1" spc="-5" dirty="0">
                          <a:latin typeface="Arial"/>
                          <a:cs typeface="Arial"/>
                        </a:rPr>
                        <a:t>auf</a:t>
                      </a:r>
                      <a:r>
                        <a:rPr sz="800" b="1" spc="-10" dirty="0">
                          <a:latin typeface="Arial"/>
                          <a:cs typeface="Arial"/>
                        </a:rPr>
                        <a:t> </a:t>
                      </a:r>
                      <a:r>
                        <a:rPr sz="800" b="1" spc="-5" dirty="0">
                          <a:latin typeface="Arial"/>
                          <a:cs typeface="Arial"/>
                        </a:rPr>
                        <a:t>Privilegien</a:t>
                      </a:r>
                      <a:r>
                        <a:rPr sz="800" b="1" spc="-20" dirty="0">
                          <a:latin typeface="Arial"/>
                          <a:cs typeface="Arial"/>
                        </a:rPr>
                        <a:t> </a:t>
                      </a:r>
                      <a:r>
                        <a:rPr sz="800" b="1" dirty="0">
                          <a:latin typeface="Arial"/>
                          <a:cs typeface="Arial"/>
                        </a:rPr>
                        <a:t>in</a:t>
                      </a:r>
                      <a:r>
                        <a:rPr sz="800" b="1" spc="-10" dirty="0">
                          <a:latin typeface="Arial"/>
                          <a:cs typeface="Arial"/>
                        </a:rPr>
                        <a:t> </a:t>
                      </a:r>
                      <a:r>
                        <a:rPr sz="800" b="1" spc="-5" dirty="0">
                          <a:latin typeface="Arial"/>
                          <a:cs typeface="Arial"/>
                        </a:rPr>
                        <a:t>dieser</a:t>
                      </a:r>
                      <a:endParaRPr sz="800">
                        <a:latin typeface="Arial"/>
                        <a:cs typeface="Arial"/>
                      </a:endParaRPr>
                    </a:p>
                    <a:p>
                      <a:pPr marL="31115">
                        <a:lnSpc>
                          <a:spcPts val="819"/>
                        </a:lnSpc>
                      </a:pPr>
                      <a:r>
                        <a:rPr sz="800" b="1" spc="-5" dirty="0">
                          <a:latin typeface="Arial"/>
                          <a:cs typeface="Arial"/>
                        </a:rPr>
                        <a:t>M</a:t>
                      </a:r>
                      <a:r>
                        <a:rPr sz="800" b="1" spc="-15" dirty="0">
                          <a:latin typeface="Arial"/>
                          <a:cs typeface="Arial"/>
                        </a:rPr>
                        <a:t>ed</a:t>
                      </a:r>
                      <a:r>
                        <a:rPr sz="800" b="1" spc="-10" dirty="0">
                          <a:latin typeface="Arial"/>
                          <a:cs typeface="Arial"/>
                        </a:rPr>
                        <a:t>i</a:t>
                      </a:r>
                      <a:r>
                        <a:rPr sz="800" b="1" spc="-15" dirty="0">
                          <a:latin typeface="Arial"/>
                          <a:cs typeface="Arial"/>
                        </a:rPr>
                        <a:t>enque</a:t>
                      </a:r>
                      <a:r>
                        <a:rPr sz="800" b="1" spc="-10" dirty="0">
                          <a:latin typeface="Arial"/>
                          <a:cs typeface="Arial"/>
                        </a:rPr>
                        <a:t>ll</a:t>
                      </a:r>
                      <a:r>
                        <a:rPr sz="800" b="1" dirty="0">
                          <a:latin typeface="Arial"/>
                          <a:cs typeface="Arial"/>
                        </a:rPr>
                        <a:t>e</a:t>
                      </a:r>
                      <a:r>
                        <a:rPr sz="800" b="1" spc="-20" dirty="0">
                          <a:latin typeface="Arial"/>
                          <a:cs typeface="Arial"/>
                        </a:rPr>
                        <a:t> </a:t>
                      </a:r>
                      <a:r>
                        <a:rPr sz="800" b="1" spc="-5" dirty="0">
                          <a:latin typeface="Arial"/>
                          <a:cs typeface="Arial"/>
                        </a:rPr>
                        <a:t>h</a:t>
                      </a:r>
                      <a:r>
                        <a:rPr sz="800" b="1" dirty="0">
                          <a:latin typeface="Arial"/>
                          <a:cs typeface="Arial"/>
                        </a:rPr>
                        <a:t>i</a:t>
                      </a:r>
                      <a:r>
                        <a:rPr sz="800" b="1" spc="-5" dirty="0">
                          <a:latin typeface="Arial"/>
                          <a:cs typeface="Arial"/>
                        </a:rPr>
                        <a:t>n</a:t>
                      </a:r>
                      <a:r>
                        <a:rPr sz="800" b="1" dirty="0">
                          <a:latin typeface="Arial"/>
                          <a:cs typeface="Arial"/>
                        </a:rPr>
                        <a:t>?</a:t>
                      </a:r>
                      <a:endParaRPr sz="800">
                        <a:latin typeface="Arial"/>
                        <a:cs typeface="Arial"/>
                      </a:endParaRPr>
                    </a:p>
                  </a:txBody>
                  <a:tcPr marL="0" marR="0" marT="3175"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3"/>
                  </a:ext>
                </a:extLst>
              </a:tr>
              <a:tr h="531856">
                <a:tc>
                  <a:txBody>
                    <a:bodyPr/>
                    <a:lstStyle/>
                    <a:p>
                      <a:pPr marL="31115" marR="236854">
                        <a:lnSpc>
                          <a:spcPts val="840"/>
                        </a:lnSpc>
                        <a:spcBef>
                          <a:spcPts val="15"/>
                        </a:spcBef>
                      </a:pPr>
                      <a:r>
                        <a:rPr sz="800" b="1" spc="-5" dirty="0">
                          <a:latin typeface="Arial"/>
                          <a:cs typeface="Arial"/>
                        </a:rPr>
                        <a:t>Wen </a:t>
                      </a:r>
                      <a:r>
                        <a:rPr sz="800" b="1" spc="-15" dirty="0" err="1">
                          <a:latin typeface="Arial"/>
                          <a:cs typeface="Arial"/>
                        </a:rPr>
                        <a:t>verteidigt</a:t>
                      </a:r>
                      <a:r>
                        <a:rPr sz="800" b="1" spc="-15" dirty="0">
                          <a:latin typeface="Arial"/>
                          <a:cs typeface="Arial"/>
                        </a:rPr>
                        <a:t>/</a:t>
                      </a:r>
                      <a:r>
                        <a:rPr lang="de-AT" sz="800" b="1" spc="-15" dirty="0">
                          <a:latin typeface="Arial"/>
                          <a:cs typeface="Arial"/>
                        </a:rPr>
                        <a:t> </a:t>
                      </a:r>
                      <a:r>
                        <a:rPr sz="800" b="1" spc="-15" dirty="0" err="1">
                          <a:latin typeface="Arial"/>
                          <a:cs typeface="Arial"/>
                        </a:rPr>
                        <a:t>beleidigt</a:t>
                      </a:r>
                      <a:r>
                        <a:rPr sz="800" b="1" spc="-15" dirty="0">
                          <a:latin typeface="Arial"/>
                          <a:cs typeface="Arial"/>
                        </a:rPr>
                        <a:t> </a:t>
                      </a:r>
                      <a:r>
                        <a:rPr sz="800" b="1" spc="-180" dirty="0">
                          <a:latin typeface="Arial"/>
                          <a:cs typeface="Arial"/>
                        </a:rPr>
                        <a:t> </a:t>
                      </a:r>
                      <a:r>
                        <a:rPr sz="800" b="1" spc="-5" dirty="0">
                          <a:latin typeface="Arial"/>
                          <a:cs typeface="Arial"/>
                        </a:rPr>
                        <a:t>sie?</a:t>
                      </a:r>
                      <a:endParaRPr sz="800" dirty="0">
                        <a:latin typeface="Arial"/>
                        <a:cs typeface="Arial"/>
                      </a:endParaRPr>
                    </a:p>
                  </a:txBody>
                  <a:tcPr marL="0" marR="0" marT="1905"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4"/>
                  </a:ext>
                </a:extLst>
              </a:tr>
              <a:tr h="673192">
                <a:tc>
                  <a:txBody>
                    <a:bodyPr/>
                    <a:lstStyle/>
                    <a:p>
                      <a:pPr marL="31115">
                        <a:lnSpc>
                          <a:spcPts val="830"/>
                        </a:lnSpc>
                      </a:pPr>
                      <a:r>
                        <a:rPr sz="800" b="1" spc="-5" dirty="0">
                          <a:latin typeface="Arial"/>
                          <a:cs typeface="Arial"/>
                        </a:rPr>
                        <a:t>Welche</a:t>
                      </a:r>
                      <a:r>
                        <a:rPr sz="800" b="1" spc="-15" dirty="0">
                          <a:latin typeface="Arial"/>
                          <a:cs typeface="Arial"/>
                        </a:rPr>
                        <a:t> </a:t>
                      </a:r>
                      <a:r>
                        <a:rPr sz="800" b="1" spc="-5" dirty="0">
                          <a:latin typeface="Arial"/>
                          <a:cs typeface="Arial"/>
                        </a:rPr>
                        <a:t>Wirkung</a:t>
                      </a:r>
                      <a:r>
                        <a:rPr sz="800" b="1" spc="-10" dirty="0">
                          <a:latin typeface="Arial"/>
                          <a:cs typeface="Arial"/>
                        </a:rPr>
                        <a:t> </a:t>
                      </a:r>
                      <a:r>
                        <a:rPr sz="800" b="1" spc="-5" dirty="0">
                          <a:latin typeface="Arial"/>
                          <a:cs typeface="Arial"/>
                        </a:rPr>
                        <a:t>hat</a:t>
                      </a:r>
                      <a:r>
                        <a:rPr sz="800" b="1" spc="-15" dirty="0">
                          <a:latin typeface="Arial"/>
                          <a:cs typeface="Arial"/>
                        </a:rPr>
                        <a:t> </a:t>
                      </a:r>
                      <a:r>
                        <a:rPr sz="800" b="1" spc="-5" dirty="0" err="1">
                          <a:latin typeface="Arial"/>
                          <a:cs typeface="Arial"/>
                        </a:rPr>
                        <a:t>diese</a:t>
                      </a:r>
                      <a:r>
                        <a:rPr lang="de-AT" sz="800" b="1" spc="-5" dirty="0">
                          <a:latin typeface="Arial"/>
                          <a:cs typeface="Arial"/>
                        </a:rPr>
                        <a:t> </a:t>
                      </a:r>
                      <a:r>
                        <a:rPr sz="800" b="1" spc="-5" dirty="0">
                          <a:latin typeface="Arial"/>
                          <a:cs typeface="Arial"/>
                        </a:rPr>
                        <a:t>Form von Privilegien auf </a:t>
                      </a:r>
                      <a:r>
                        <a:rPr sz="800" b="1" spc="-180" dirty="0">
                          <a:latin typeface="Arial"/>
                          <a:cs typeface="Arial"/>
                        </a:rPr>
                        <a:t> </a:t>
                      </a:r>
                      <a:r>
                        <a:rPr sz="800" b="1" spc="-5" dirty="0">
                          <a:latin typeface="Arial"/>
                          <a:cs typeface="Arial"/>
                        </a:rPr>
                        <a:t>das </a:t>
                      </a:r>
                      <a:r>
                        <a:rPr sz="800" b="1" spc="-15" dirty="0">
                          <a:latin typeface="Arial"/>
                          <a:cs typeface="Arial"/>
                        </a:rPr>
                        <a:t>Publikum?</a:t>
                      </a:r>
                      <a:endParaRPr sz="800" dirty="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5"/>
                  </a:ext>
                </a:extLst>
              </a:tr>
              <a:tr h="568902">
                <a:tc>
                  <a:txBody>
                    <a:bodyPr/>
                    <a:lstStyle/>
                    <a:p>
                      <a:pPr marL="31115" marR="141605">
                        <a:lnSpc>
                          <a:spcPct val="103600"/>
                        </a:lnSpc>
                      </a:pPr>
                      <a:r>
                        <a:rPr sz="800" b="1" spc="-5" dirty="0">
                          <a:latin typeface="Arial"/>
                          <a:cs typeface="Arial"/>
                        </a:rPr>
                        <a:t>Wie k</a:t>
                      </a:r>
                      <a:r>
                        <a:rPr sz="800" b="1" spc="-5" dirty="0">
                          <a:latin typeface="Calibri"/>
                          <a:cs typeface="Calibri"/>
                        </a:rPr>
                        <a:t>ö</a:t>
                      </a:r>
                      <a:r>
                        <a:rPr sz="800" b="1" spc="-5" dirty="0">
                          <a:latin typeface="Arial"/>
                          <a:cs typeface="Arial"/>
                        </a:rPr>
                        <a:t>nnten Sie diese </a:t>
                      </a:r>
                      <a:r>
                        <a:rPr sz="800" b="1" dirty="0">
                          <a:latin typeface="Arial"/>
                          <a:cs typeface="Arial"/>
                        </a:rPr>
                        <a:t> </a:t>
                      </a:r>
                      <a:r>
                        <a:rPr sz="800" b="1" spc="-5" dirty="0">
                          <a:latin typeface="Arial"/>
                          <a:cs typeface="Arial"/>
                        </a:rPr>
                        <a:t>Medienquelle </a:t>
                      </a:r>
                      <a:r>
                        <a:rPr sz="800" b="1" spc="-5" dirty="0">
                          <a:latin typeface="Calibri"/>
                          <a:cs typeface="Calibri"/>
                        </a:rPr>
                        <a:t>ä</a:t>
                      </a:r>
                      <a:r>
                        <a:rPr sz="800" b="1" spc="-5" dirty="0">
                          <a:latin typeface="Arial"/>
                          <a:cs typeface="Arial"/>
                        </a:rPr>
                        <a:t>ndern, um </a:t>
                      </a:r>
                      <a:r>
                        <a:rPr sz="800" b="1" spc="-180" dirty="0">
                          <a:latin typeface="Arial"/>
                          <a:cs typeface="Arial"/>
                        </a:rPr>
                        <a:t> </a:t>
                      </a:r>
                      <a:r>
                        <a:rPr sz="800" b="1" spc="-15" dirty="0">
                          <a:latin typeface="Arial"/>
                          <a:cs typeface="Arial"/>
                        </a:rPr>
                        <a:t>P</a:t>
                      </a:r>
                      <a:r>
                        <a:rPr sz="800" b="1" spc="-10" dirty="0">
                          <a:latin typeface="Arial"/>
                          <a:cs typeface="Arial"/>
                        </a:rPr>
                        <a:t>ri</a:t>
                      </a:r>
                      <a:r>
                        <a:rPr sz="800" b="1" spc="-20" dirty="0">
                          <a:latin typeface="Arial"/>
                          <a:cs typeface="Arial"/>
                        </a:rPr>
                        <a:t>v</a:t>
                      </a:r>
                      <a:r>
                        <a:rPr sz="800" b="1" spc="-10" dirty="0">
                          <a:latin typeface="Arial"/>
                          <a:cs typeface="Arial"/>
                        </a:rPr>
                        <a:t>il</a:t>
                      </a:r>
                      <a:r>
                        <a:rPr sz="800" b="1" spc="-15" dirty="0">
                          <a:latin typeface="Arial"/>
                          <a:cs typeface="Arial"/>
                        </a:rPr>
                        <a:t>eg</a:t>
                      </a:r>
                      <a:r>
                        <a:rPr sz="800" b="1" spc="-10" dirty="0">
                          <a:latin typeface="Arial"/>
                          <a:cs typeface="Arial"/>
                        </a:rPr>
                        <a:t>ie</a:t>
                      </a:r>
                      <a:r>
                        <a:rPr sz="800" b="1" dirty="0">
                          <a:latin typeface="Arial"/>
                          <a:cs typeface="Arial"/>
                        </a:rPr>
                        <a:t>n</a:t>
                      </a:r>
                      <a:r>
                        <a:rPr sz="800" b="1" spc="-25" dirty="0">
                          <a:latin typeface="Arial"/>
                          <a:cs typeface="Arial"/>
                        </a:rPr>
                        <a:t> </a:t>
                      </a:r>
                      <a:r>
                        <a:rPr sz="800" b="1" spc="-10" dirty="0">
                          <a:latin typeface="Arial"/>
                          <a:cs typeface="Arial"/>
                        </a:rPr>
                        <a:t>z</a:t>
                      </a:r>
                      <a:r>
                        <a:rPr sz="800" b="1" dirty="0">
                          <a:latin typeface="Arial"/>
                          <a:cs typeface="Arial"/>
                        </a:rPr>
                        <a:t>u</a:t>
                      </a:r>
                      <a:r>
                        <a:rPr sz="800" b="1" spc="-25" dirty="0">
                          <a:latin typeface="Arial"/>
                          <a:cs typeface="Arial"/>
                        </a:rPr>
                        <a:t> </a:t>
                      </a:r>
                      <a:r>
                        <a:rPr sz="800" b="1" spc="-5" dirty="0">
                          <a:latin typeface="Arial"/>
                          <a:cs typeface="Arial"/>
                        </a:rPr>
                        <a:t>besei</a:t>
                      </a:r>
                      <a:r>
                        <a:rPr sz="800" b="1" dirty="0">
                          <a:latin typeface="Arial"/>
                          <a:cs typeface="Arial"/>
                        </a:rPr>
                        <a:t>ti</a:t>
                      </a:r>
                      <a:r>
                        <a:rPr sz="800" b="1" spc="-5" dirty="0">
                          <a:latin typeface="Arial"/>
                          <a:cs typeface="Arial"/>
                        </a:rPr>
                        <a:t>gen</a:t>
                      </a:r>
                      <a:r>
                        <a:rPr sz="800" b="1" dirty="0">
                          <a:latin typeface="Arial"/>
                          <a:cs typeface="Arial"/>
                        </a:rPr>
                        <a:t>?</a:t>
                      </a:r>
                      <a:endParaRPr sz="800" dirty="0">
                        <a:latin typeface="Arial"/>
                        <a:cs typeface="Arial"/>
                      </a:endParaRPr>
                    </a:p>
                  </a:txBody>
                  <a:tcPr marL="0" marR="0" marT="127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dirty="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6"/>
                  </a:ext>
                </a:extLst>
              </a:tr>
            </a:tbl>
          </a:graphicData>
        </a:graphic>
      </p:graphicFrame>
      <p:graphicFrame>
        <p:nvGraphicFramePr>
          <p:cNvPr id="3" name="object 3"/>
          <p:cNvGraphicFramePr>
            <a:graphicFrameLocks noGrp="1"/>
          </p:cNvGraphicFramePr>
          <p:nvPr>
            <p:extLst>
              <p:ext uri="{D42A27DB-BD31-4B8C-83A1-F6EECF244321}">
                <p14:modId xmlns:p14="http://schemas.microsoft.com/office/powerpoint/2010/main" val="3659352679"/>
              </p:ext>
            </p:extLst>
          </p:nvPr>
        </p:nvGraphicFramePr>
        <p:xfrm>
          <a:off x="4734559" y="1431289"/>
          <a:ext cx="2600325" cy="3435602"/>
        </p:xfrm>
        <a:graphic>
          <a:graphicData uri="http://schemas.openxmlformats.org/drawingml/2006/table">
            <a:tbl>
              <a:tblPr firstRow="1" bandRow="1">
                <a:tableStyleId>{2D5ABB26-0587-4C30-8999-92F81FD0307C}</a:tableStyleId>
              </a:tblPr>
              <a:tblGrid>
                <a:gridCol w="1299845">
                  <a:extLst>
                    <a:ext uri="{9D8B030D-6E8A-4147-A177-3AD203B41FA5}">
                      <a16:colId xmlns:a16="http://schemas.microsoft.com/office/drawing/2014/main" val="20000"/>
                    </a:ext>
                  </a:extLst>
                </a:gridCol>
                <a:gridCol w="1300480">
                  <a:extLst>
                    <a:ext uri="{9D8B030D-6E8A-4147-A177-3AD203B41FA5}">
                      <a16:colId xmlns:a16="http://schemas.microsoft.com/office/drawing/2014/main" val="20001"/>
                    </a:ext>
                  </a:extLst>
                </a:gridCol>
              </a:tblGrid>
              <a:tr h="248792">
                <a:tc gridSpan="2">
                  <a:txBody>
                    <a:bodyPr/>
                    <a:lstStyle/>
                    <a:p>
                      <a:pPr marL="779145">
                        <a:lnSpc>
                          <a:spcPct val="100000"/>
                        </a:lnSpc>
                        <a:spcBef>
                          <a:spcPts val="10"/>
                        </a:spcBef>
                      </a:pPr>
                      <a:r>
                        <a:rPr sz="800" b="1" spc="-5" dirty="0">
                          <a:solidFill>
                            <a:srgbClr val="FFFFFF"/>
                          </a:solidFill>
                          <a:latin typeface="Arial"/>
                          <a:cs typeface="Arial"/>
                        </a:rPr>
                        <a:t>Vielfalt</a:t>
                      </a:r>
                      <a:r>
                        <a:rPr sz="800" b="1" spc="-15" dirty="0">
                          <a:solidFill>
                            <a:srgbClr val="FFFFFF"/>
                          </a:solidFill>
                          <a:latin typeface="Arial"/>
                          <a:cs typeface="Arial"/>
                        </a:rPr>
                        <a:t> </a:t>
                      </a:r>
                      <a:r>
                        <a:rPr sz="800" b="1" spc="-5" dirty="0">
                          <a:solidFill>
                            <a:srgbClr val="FFFFFF"/>
                          </a:solidFill>
                          <a:latin typeface="Arial"/>
                          <a:cs typeface="Arial"/>
                        </a:rPr>
                        <a:t>in</a:t>
                      </a:r>
                      <a:r>
                        <a:rPr sz="800" b="1" spc="-10" dirty="0">
                          <a:solidFill>
                            <a:srgbClr val="FFFFFF"/>
                          </a:solidFill>
                          <a:latin typeface="Arial"/>
                          <a:cs typeface="Arial"/>
                        </a:rPr>
                        <a:t> </a:t>
                      </a:r>
                      <a:r>
                        <a:rPr sz="800" b="1" spc="-5" dirty="0">
                          <a:solidFill>
                            <a:srgbClr val="FFFFFF"/>
                          </a:solidFill>
                          <a:latin typeface="Arial"/>
                          <a:cs typeface="Arial"/>
                        </a:rPr>
                        <a:t>den</a:t>
                      </a:r>
                      <a:r>
                        <a:rPr sz="800" b="1" spc="-10" dirty="0">
                          <a:solidFill>
                            <a:srgbClr val="FFFFFF"/>
                          </a:solidFill>
                          <a:latin typeface="Arial"/>
                          <a:cs typeface="Arial"/>
                        </a:rPr>
                        <a:t> </a:t>
                      </a:r>
                      <a:r>
                        <a:rPr sz="800" b="1" spc="-20" dirty="0">
                          <a:solidFill>
                            <a:srgbClr val="FFFFFF"/>
                          </a:solidFill>
                          <a:latin typeface="Arial"/>
                          <a:cs typeface="Arial"/>
                        </a:rPr>
                        <a:t>Medien</a:t>
                      </a:r>
                      <a:endParaRPr sz="800">
                        <a:latin typeface="Arial"/>
                        <a:cs typeface="Arial"/>
                      </a:endParaRPr>
                    </a:p>
                  </a:txBody>
                  <a:tcPr marL="0" marR="0" marT="1270" marB="0">
                    <a:lnL w="9525">
                      <a:solidFill>
                        <a:srgbClr val="002786"/>
                      </a:solidFill>
                      <a:prstDash val="solid"/>
                    </a:lnL>
                    <a:lnR w="9525">
                      <a:solidFill>
                        <a:srgbClr val="002786"/>
                      </a:solidFill>
                      <a:prstDash val="solid"/>
                    </a:lnR>
                    <a:lnB w="28575">
                      <a:solidFill>
                        <a:srgbClr val="FFFFFF"/>
                      </a:solidFill>
                      <a:prstDash val="solid"/>
                    </a:lnB>
                    <a:solidFill>
                      <a:srgbClr val="002986"/>
                    </a:solidFill>
                  </a:tcPr>
                </a:tc>
                <a:tc hMerge="1">
                  <a:txBody>
                    <a:bodyPr/>
                    <a:lstStyle/>
                    <a:p>
                      <a:endParaRPr/>
                    </a:p>
                  </a:txBody>
                  <a:tcPr marL="0" marR="0" marT="0" marB="0"/>
                </a:tc>
                <a:extLst>
                  <a:ext uri="{0D108BD9-81ED-4DB2-BD59-A6C34878D82A}">
                    <a16:rowId xmlns:a16="http://schemas.microsoft.com/office/drawing/2014/main" val="10000"/>
                  </a:ext>
                </a:extLst>
              </a:tr>
              <a:tr h="364617">
                <a:tc>
                  <a:txBody>
                    <a:bodyPr/>
                    <a:lstStyle/>
                    <a:p>
                      <a:pPr marL="33655" algn="l">
                        <a:lnSpc>
                          <a:spcPts val="950"/>
                        </a:lnSpc>
                      </a:pPr>
                      <a:r>
                        <a:rPr sz="800" b="1" spc="-5" dirty="0">
                          <a:latin typeface="Arial"/>
                          <a:cs typeface="Arial"/>
                        </a:rPr>
                        <a:t>Form</a:t>
                      </a:r>
                      <a:r>
                        <a:rPr sz="800" b="1" spc="-20" dirty="0">
                          <a:latin typeface="Arial"/>
                          <a:cs typeface="Arial"/>
                        </a:rPr>
                        <a:t> </a:t>
                      </a:r>
                      <a:r>
                        <a:rPr sz="800" b="1" spc="-5" dirty="0">
                          <a:latin typeface="Arial"/>
                          <a:cs typeface="Arial"/>
                        </a:rPr>
                        <a:t>der</a:t>
                      </a:r>
                      <a:r>
                        <a:rPr sz="800" b="1" spc="-15" dirty="0">
                          <a:latin typeface="Arial"/>
                          <a:cs typeface="Arial"/>
                        </a:rPr>
                        <a:t> Medien:</a:t>
                      </a:r>
                      <a:endParaRPr sz="800">
                        <a:latin typeface="Arial"/>
                        <a:cs typeface="Arial"/>
                      </a:endParaRPr>
                    </a:p>
                  </a:txBody>
                  <a:tcPr marL="0" marR="0" marT="0" marB="0">
                    <a:lnL w="9525">
                      <a:solidFill>
                        <a:srgbClr val="002786"/>
                      </a:solidFill>
                      <a:prstDash val="solid"/>
                    </a:lnL>
                    <a:lnR w="28575">
                      <a:solidFill>
                        <a:srgbClr val="002986"/>
                      </a:solidFill>
                      <a:prstDash val="solid"/>
                    </a:lnR>
                    <a:lnT w="28575">
                      <a:solidFill>
                        <a:srgbClr val="FFFFFF"/>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28575">
                      <a:solidFill>
                        <a:srgbClr val="FFFFFF"/>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1"/>
                  </a:ext>
                </a:extLst>
              </a:tr>
              <a:tr h="609853">
                <a:tc>
                  <a:txBody>
                    <a:bodyPr/>
                    <a:lstStyle/>
                    <a:p>
                      <a:pPr marL="33655" marR="185420" algn="l">
                        <a:lnSpc>
                          <a:spcPts val="950"/>
                        </a:lnSpc>
                        <a:spcBef>
                          <a:spcPts val="30"/>
                        </a:spcBef>
                      </a:pPr>
                      <a:r>
                        <a:rPr sz="800" b="1" spc="-5" dirty="0">
                          <a:latin typeface="Arial"/>
                          <a:cs typeface="Arial"/>
                        </a:rPr>
                        <a:t>Wie</a:t>
                      </a:r>
                      <a:r>
                        <a:rPr sz="800" b="1" spc="-20" dirty="0">
                          <a:latin typeface="Arial"/>
                          <a:cs typeface="Arial"/>
                        </a:rPr>
                        <a:t> </a:t>
                      </a:r>
                      <a:r>
                        <a:rPr sz="800" b="1" dirty="0">
                          <a:latin typeface="Arial"/>
                          <a:cs typeface="Arial"/>
                        </a:rPr>
                        <a:t>wird</a:t>
                      </a:r>
                      <a:r>
                        <a:rPr sz="800" b="1" spc="-10" dirty="0">
                          <a:latin typeface="Arial"/>
                          <a:cs typeface="Arial"/>
                        </a:rPr>
                        <a:t> </a:t>
                      </a:r>
                      <a:r>
                        <a:rPr sz="800" b="1" spc="-5" dirty="0">
                          <a:latin typeface="Arial"/>
                          <a:cs typeface="Arial"/>
                        </a:rPr>
                        <a:t>die</a:t>
                      </a:r>
                      <a:r>
                        <a:rPr sz="800" b="1" spc="-15" dirty="0">
                          <a:latin typeface="Arial"/>
                          <a:cs typeface="Arial"/>
                        </a:rPr>
                        <a:t> </a:t>
                      </a:r>
                      <a:r>
                        <a:rPr sz="800" b="1" spc="-5" dirty="0">
                          <a:latin typeface="Arial"/>
                          <a:cs typeface="Arial"/>
                        </a:rPr>
                        <a:t>Vielfalt</a:t>
                      </a:r>
                      <a:r>
                        <a:rPr sz="800" b="1" spc="-10" dirty="0">
                          <a:latin typeface="Arial"/>
                          <a:cs typeface="Arial"/>
                        </a:rPr>
                        <a:t> </a:t>
                      </a:r>
                      <a:r>
                        <a:rPr sz="800" b="1" spc="-5" dirty="0">
                          <a:latin typeface="Arial"/>
                          <a:cs typeface="Arial"/>
                        </a:rPr>
                        <a:t>in </a:t>
                      </a:r>
                      <a:r>
                        <a:rPr sz="800" b="1" spc="-204" dirty="0">
                          <a:latin typeface="Arial"/>
                          <a:cs typeface="Arial"/>
                        </a:rPr>
                        <a:t> </a:t>
                      </a:r>
                      <a:r>
                        <a:rPr sz="800" b="1" spc="-5" dirty="0">
                          <a:latin typeface="Arial"/>
                          <a:cs typeface="Arial"/>
                        </a:rPr>
                        <a:t>dieser Medienquelle </a:t>
                      </a:r>
                      <a:r>
                        <a:rPr sz="800" b="1" dirty="0">
                          <a:latin typeface="Arial"/>
                          <a:cs typeface="Arial"/>
                        </a:rPr>
                        <a:t> </a:t>
                      </a:r>
                      <a:r>
                        <a:rPr sz="800" b="1" spc="-5" dirty="0">
                          <a:latin typeface="Arial"/>
                          <a:cs typeface="Arial"/>
                        </a:rPr>
                        <a:t>dargestellt?</a:t>
                      </a:r>
                      <a:endParaRPr sz="800">
                        <a:latin typeface="Arial"/>
                        <a:cs typeface="Arial"/>
                      </a:endParaRPr>
                    </a:p>
                  </a:txBody>
                  <a:tcPr marL="0" marR="0" marT="381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2"/>
                  </a:ext>
                </a:extLst>
              </a:tr>
              <a:tr h="615696">
                <a:tc>
                  <a:txBody>
                    <a:bodyPr/>
                    <a:lstStyle/>
                    <a:p>
                      <a:pPr marL="33655" marR="168910" algn="l">
                        <a:lnSpc>
                          <a:spcPts val="950"/>
                        </a:lnSpc>
                      </a:pPr>
                      <a:r>
                        <a:rPr sz="800" b="1" spc="-5" dirty="0">
                          <a:latin typeface="Arial"/>
                          <a:cs typeface="Arial"/>
                        </a:rPr>
                        <a:t>Welche Merkmale </a:t>
                      </a:r>
                      <a:r>
                        <a:rPr sz="800" b="1" spc="-10" dirty="0">
                          <a:latin typeface="Arial"/>
                          <a:cs typeface="Arial"/>
                        </a:rPr>
                        <a:t>sind </a:t>
                      </a:r>
                      <a:r>
                        <a:rPr sz="800" b="1" spc="-210" dirty="0">
                          <a:latin typeface="Arial"/>
                          <a:cs typeface="Arial"/>
                        </a:rPr>
                        <a:t> </a:t>
                      </a:r>
                      <a:r>
                        <a:rPr sz="800" b="1" spc="-5" dirty="0">
                          <a:latin typeface="Arial"/>
                          <a:cs typeface="Arial"/>
                        </a:rPr>
                        <a:t>vorhanden, </a:t>
                      </a:r>
                      <a:r>
                        <a:rPr lang="de-AT" sz="800" b="1" spc="-5" dirty="0">
                          <a:latin typeface="Arial"/>
                          <a:cs typeface="Arial"/>
                        </a:rPr>
                        <a:t>welche</a:t>
                      </a:r>
                      <a:r>
                        <a:rPr sz="800" b="1" spc="-5" dirty="0">
                          <a:latin typeface="Arial"/>
                          <a:cs typeface="Arial"/>
                        </a:rPr>
                        <a:t> die </a:t>
                      </a:r>
                      <a:r>
                        <a:rPr sz="800" b="1" dirty="0">
                          <a:latin typeface="Arial"/>
                          <a:cs typeface="Arial"/>
                        </a:rPr>
                        <a:t> </a:t>
                      </a:r>
                      <a:r>
                        <a:rPr sz="800" b="1" spc="-5" dirty="0">
                          <a:latin typeface="Arial"/>
                          <a:cs typeface="Arial"/>
                        </a:rPr>
                        <a:t>Vielfalt in dieser </a:t>
                      </a:r>
                      <a:r>
                        <a:rPr sz="800" b="1" dirty="0">
                          <a:latin typeface="Arial"/>
                          <a:cs typeface="Arial"/>
                        </a:rPr>
                        <a:t> </a:t>
                      </a:r>
                      <a:r>
                        <a:rPr sz="800" b="1" spc="-15" dirty="0">
                          <a:latin typeface="Arial"/>
                          <a:cs typeface="Arial"/>
                        </a:rPr>
                        <a:t>Medienquelle </a:t>
                      </a:r>
                      <a:r>
                        <a:rPr sz="800" b="1" spc="-10" dirty="0">
                          <a:latin typeface="Arial"/>
                          <a:cs typeface="Arial"/>
                        </a:rPr>
                        <a:t> </a:t>
                      </a:r>
                      <a:r>
                        <a:rPr sz="800" b="1" spc="-5" dirty="0">
                          <a:latin typeface="Arial"/>
                          <a:cs typeface="Arial"/>
                        </a:rPr>
                        <a:t>hervorheben?</a:t>
                      </a:r>
                      <a:endParaRPr sz="800" dirty="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3"/>
                  </a:ext>
                </a:extLst>
              </a:tr>
              <a:tr h="609600">
                <a:tc>
                  <a:txBody>
                    <a:bodyPr/>
                    <a:lstStyle/>
                    <a:p>
                      <a:pPr marL="33655" marR="140970" algn="l">
                        <a:lnSpc>
                          <a:spcPts val="1000"/>
                        </a:lnSpc>
                      </a:pPr>
                      <a:r>
                        <a:rPr sz="800" b="1" spc="-5" dirty="0">
                          <a:latin typeface="Arial"/>
                          <a:cs typeface="Arial"/>
                        </a:rPr>
                        <a:t>Wen </a:t>
                      </a:r>
                      <a:r>
                        <a:rPr sz="800" b="1" spc="-10" dirty="0">
                          <a:latin typeface="Arial"/>
                          <a:cs typeface="Arial"/>
                        </a:rPr>
                        <a:t>vertritt </a:t>
                      </a:r>
                      <a:r>
                        <a:rPr sz="800" b="1" spc="-5" dirty="0">
                          <a:latin typeface="Arial"/>
                          <a:cs typeface="Arial"/>
                        </a:rPr>
                        <a:t>sie/f</a:t>
                      </a:r>
                      <a:r>
                        <a:rPr sz="800" b="1" spc="-5" dirty="0">
                          <a:latin typeface="Calibri"/>
                          <a:cs typeface="Calibri"/>
                        </a:rPr>
                        <a:t>ü</a:t>
                      </a:r>
                      <a:r>
                        <a:rPr sz="800" b="1" spc="-5" dirty="0">
                          <a:latin typeface="Arial"/>
                          <a:cs typeface="Arial"/>
                        </a:rPr>
                        <a:t>r </a:t>
                      </a:r>
                      <a:r>
                        <a:rPr sz="800" b="1" dirty="0">
                          <a:latin typeface="Arial"/>
                          <a:cs typeface="Arial"/>
                        </a:rPr>
                        <a:t>wen </a:t>
                      </a:r>
                      <a:r>
                        <a:rPr sz="800" b="1" spc="-210" dirty="0">
                          <a:latin typeface="Arial"/>
                          <a:cs typeface="Arial"/>
                        </a:rPr>
                        <a:t> </a:t>
                      </a:r>
                      <a:r>
                        <a:rPr sz="800" b="1" spc="-5" dirty="0">
                          <a:latin typeface="Arial"/>
                          <a:cs typeface="Arial"/>
                        </a:rPr>
                        <a:t>setzt</a:t>
                      </a:r>
                      <a:r>
                        <a:rPr sz="800" b="1" spc="-15" dirty="0">
                          <a:latin typeface="Arial"/>
                          <a:cs typeface="Arial"/>
                        </a:rPr>
                        <a:t> </a:t>
                      </a:r>
                      <a:r>
                        <a:rPr sz="800" b="1" spc="-5" dirty="0">
                          <a:latin typeface="Arial"/>
                          <a:cs typeface="Arial"/>
                        </a:rPr>
                        <a:t>sie</a:t>
                      </a:r>
                      <a:r>
                        <a:rPr sz="800" b="1" spc="-10" dirty="0">
                          <a:latin typeface="Arial"/>
                          <a:cs typeface="Arial"/>
                        </a:rPr>
                        <a:t> </a:t>
                      </a:r>
                      <a:r>
                        <a:rPr sz="800" b="1" spc="-5" dirty="0">
                          <a:latin typeface="Arial"/>
                          <a:cs typeface="Arial"/>
                        </a:rPr>
                        <a:t>sich</a:t>
                      </a:r>
                      <a:r>
                        <a:rPr sz="800" b="1" spc="-10" dirty="0">
                          <a:latin typeface="Arial"/>
                          <a:cs typeface="Arial"/>
                        </a:rPr>
                        <a:t> </a:t>
                      </a:r>
                      <a:r>
                        <a:rPr sz="800" b="1" spc="-5" dirty="0">
                          <a:latin typeface="Arial"/>
                          <a:cs typeface="Arial"/>
                        </a:rPr>
                        <a:t>ein?</a:t>
                      </a:r>
                      <a:endParaRPr sz="800">
                        <a:latin typeface="Arial"/>
                        <a:cs typeface="Arial"/>
                      </a:endParaRPr>
                    </a:p>
                  </a:txBody>
                  <a:tcPr marL="0" marR="0" marT="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4"/>
                  </a:ext>
                </a:extLst>
              </a:tr>
              <a:tr h="731774">
                <a:tc>
                  <a:txBody>
                    <a:bodyPr/>
                    <a:lstStyle/>
                    <a:p>
                      <a:pPr marL="33655" marR="210185" algn="l">
                        <a:lnSpc>
                          <a:spcPts val="950"/>
                        </a:lnSpc>
                        <a:spcBef>
                          <a:spcPts val="30"/>
                        </a:spcBef>
                        <a:tabLst>
                          <a:tab pos="452755" algn="l"/>
                          <a:tab pos="821690" algn="l"/>
                          <a:tab pos="929005" algn="l"/>
                        </a:tabLst>
                      </a:pPr>
                      <a:r>
                        <a:rPr sz="800" b="1" spc="-10" dirty="0" err="1">
                          <a:latin typeface="Arial"/>
                          <a:cs typeface="Arial"/>
                        </a:rPr>
                        <a:t>Welche</a:t>
                      </a:r>
                      <a:r>
                        <a:rPr lang="de-AT" sz="800" b="1" spc="-10" dirty="0">
                          <a:latin typeface="Arial"/>
                          <a:cs typeface="Arial"/>
                        </a:rPr>
                        <a:t> </a:t>
                      </a:r>
                      <a:r>
                        <a:rPr sz="800" b="1" spc="-15" dirty="0" err="1">
                          <a:latin typeface="Arial"/>
                          <a:cs typeface="Arial"/>
                        </a:rPr>
                        <a:t>A</a:t>
                      </a:r>
                      <a:r>
                        <a:rPr sz="800" b="1" dirty="0" err="1">
                          <a:latin typeface="Arial"/>
                          <a:cs typeface="Arial"/>
                        </a:rPr>
                        <a:t>u</a:t>
                      </a:r>
                      <a:r>
                        <a:rPr sz="800" b="1" spc="-5" dirty="0" err="1">
                          <a:latin typeface="Arial"/>
                          <a:cs typeface="Arial"/>
                        </a:rPr>
                        <a:t>s</a:t>
                      </a:r>
                      <a:r>
                        <a:rPr sz="800" b="1" spc="20" dirty="0" err="1">
                          <a:latin typeface="Arial"/>
                          <a:cs typeface="Arial"/>
                        </a:rPr>
                        <a:t>w</a:t>
                      </a:r>
                      <a:r>
                        <a:rPr sz="800" b="1" dirty="0" err="1">
                          <a:latin typeface="Arial"/>
                          <a:cs typeface="Arial"/>
                        </a:rPr>
                        <a:t>irkun</a:t>
                      </a:r>
                      <a:r>
                        <a:rPr sz="800" b="1" spc="-5" dirty="0" err="1">
                          <a:latin typeface="Arial"/>
                          <a:cs typeface="Arial"/>
                        </a:rPr>
                        <a:t>ge</a:t>
                      </a:r>
                      <a:r>
                        <a:rPr sz="800" b="1" dirty="0" err="1">
                          <a:latin typeface="Arial"/>
                          <a:cs typeface="Arial"/>
                        </a:rPr>
                        <a:t>n</a:t>
                      </a:r>
                      <a:r>
                        <a:rPr lang="de-AT" sz="800" b="1" dirty="0">
                          <a:latin typeface="Arial"/>
                          <a:cs typeface="Arial"/>
                        </a:rPr>
                        <a:t> </a:t>
                      </a:r>
                      <a:r>
                        <a:rPr sz="800" b="1" dirty="0">
                          <a:latin typeface="Arial"/>
                          <a:cs typeface="Arial"/>
                        </a:rPr>
                        <a:t>hat  dies</a:t>
                      </a:r>
                      <a:r>
                        <a:rPr lang="de-AT" sz="800" b="1" dirty="0">
                          <a:latin typeface="Arial"/>
                          <a:cs typeface="Arial"/>
                        </a:rPr>
                        <a:t> </a:t>
                      </a:r>
                      <a:r>
                        <a:rPr sz="800" b="1" spc="-5" dirty="0">
                          <a:latin typeface="Arial"/>
                          <a:cs typeface="Arial"/>
                        </a:rPr>
                        <a:t>au</a:t>
                      </a:r>
                      <a:r>
                        <a:rPr sz="800" b="1" dirty="0">
                          <a:latin typeface="Arial"/>
                          <a:cs typeface="Arial"/>
                        </a:rPr>
                        <a:t>f	</a:t>
                      </a:r>
                      <a:r>
                        <a:rPr sz="800" b="1" dirty="0" err="1">
                          <a:latin typeface="Arial"/>
                          <a:cs typeface="Arial"/>
                        </a:rPr>
                        <a:t>diese</a:t>
                      </a:r>
                      <a:r>
                        <a:rPr lang="de-AT" sz="800" b="0" spc="0" dirty="0">
                          <a:latin typeface="Arial"/>
                          <a:cs typeface="Arial"/>
                        </a:rPr>
                        <a:t> </a:t>
                      </a:r>
                      <a:r>
                        <a:rPr sz="800" b="1" spc="-5" dirty="0">
                          <a:latin typeface="Arial"/>
                          <a:cs typeface="Arial"/>
                        </a:rPr>
                        <a:t>Gruppe</a:t>
                      </a:r>
                      <a:r>
                        <a:rPr lang="de-AT" sz="800" b="1" spc="-5" dirty="0">
                          <a:latin typeface="Arial"/>
                          <a:cs typeface="Arial"/>
                        </a:rPr>
                        <a:t> </a:t>
                      </a:r>
                      <a:r>
                        <a:rPr sz="800" b="1" spc="-5" dirty="0">
                          <a:latin typeface="Arial"/>
                          <a:cs typeface="Arial"/>
                        </a:rPr>
                        <a:t>der</a:t>
                      </a:r>
                      <a:r>
                        <a:rPr lang="de-AT" sz="800" b="0" spc="0" dirty="0">
                          <a:latin typeface="Arial"/>
                          <a:cs typeface="Arial"/>
                        </a:rPr>
                        <a:t> </a:t>
                      </a:r>
                      <a:r>
                        <a:rPr sz="800" b="1" spc="-15" dirty="0">
                          <a:latin typeface="Arial"/>
                          <a:cs typeface="Arial"/>
                        </a:rPr>
                        <a:t>Gesellschaft?</a:t>
                      </a:r>
                      <a:endParaRPr sz="800" dirty="0">
                        <a:latin typeface="Arial"/>
                        <a:cs typeface="Arial"/>
                      </a:endParaRPr>
                    </a:p>
                  </a:txBody>
                  <a:tcPr marL="0" marR="0" marT="381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solidFill>
                      <a:srgbClr val="99A9CF"/>
                    </a:solidFill>
                  </a:tcPr>
                </a:tc>
                <a:tc>
                  <a:txBody>
                    <a:bodyPr/>
                    <a:lstStyle/>
                    <a:p>
                      <a:pPr>
                        <a:lnSpc>
                          <a:spcPct val="100000"/>
                        </a:lnSpc>
                      </a:pPr>
                      <a:endParaRPr sz="90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solidFill>
                      <a:srgbClr val="99A9CF"/>
                    </a:solidFill>
                  </a:tcPr>
                </a:tc>
                <a:extLst>
                  <a:ext uri="{0D108BD9-81ED-4DB2-BD59-A6C34878D82A}">
                    <a16:rowId xmlns:a16="http://schemas.microsoft.com/office/drawing/2014/main" val="10005"/>
                  </a:ext>
                </a:extLst>
              </a:tr>
              <a:tr h="244602">
                <a:tc>
                  <a:txBody>
                    <a:bodyPr/>
                    <a:lstStyle/>
                    <a:p>
                      <a:pPr marL="33655" algn="l">
                        <a:lnSpc>
                          <a:spcPct val="100000"/>
                        </a:lnSpc>
                      </a:pPr>
                      <a:r>
                        <a:rPr sz="800" b="1" spc="-5" dirty="0" err="1">
                          <a:latin typeface="Arial"/>
                          <a:cs typeface="Arial"/>
                        </a:rPr>
                        <a:t>Warum</a:t>
                      </a:r>
                      <a:r>
                        <a:rPr sz="800" b="1" spc="-20" dirty="0">
                          <a:latin typeface="Arial"/>
                          <a:cs typeface="Arial"/>
                        </a:rPr>
                        <a:t> </a:t>
                      </a:r>
                      <a:r>
                        <a:rPr sz="800" b="1" spc="-5" dirty="0">
                          <a:latin typeface="Arial"/>
                          <a:cs typeface="Arial"/>
                        </a:rPr>
                        <a:t>ist</a:t>
                      </a:r>
                      <a:r>
                        <a:rPr sz="800" b="1" spc="-20" dirty="0">
                          <a:latin typeface="Arial"/>
                          <a:cs typeface="Arial"/>
                        </a:rPr>
                        <a:t> </a:t>
                      </a:r>
                      <a:r>
                        <a:rPr sz="800" b="1" spc="-5" dirty="0">
                          <a:latin typeface="Arial"/>
                          <a:cs typeface="Arial"/>
                        </a:rPr>
                        <a:t>das </a:t>
                      </a:r>
                      <a:r>
                        <a:rPr sz="800" b="1" spc="-15" dirty="0">
                          <a:latin typeface="Arial"/>
                          <a:cs typeface="Arial"/>
                        </a:rPr>
                        <a:t>wichtig?</a:t>
                      </a:r>
                      <a:endParaRPr sz="800" dirty="0">
                        <a:latin typeface="Arial"/>
                        <a:cs typeface="Arial"/>
                      </a:endParaRPr>
                    </a:p>
                  </a:txBody>
                  <a:tcPr marL="0" marR="0" marT="2540" marB="0">
                    <a:lnL w="9525">
                      <a:solidFill>
                        <a:srgbClr val="002786"/>
                      </a:solidFill>
                      <a:prstDash val="solid"/>
                    </a:lnL>
                    <a:lnR w="28575">
                      <a:solidFill>
                        <a:srgbClr val="002986"/>
                      </a:solidFill>
                      <a:prstDash val="solid"/>
                    </a:lnR>
                    <a:lnT w="9525">
                      <a:solidFill>
                        <a:srgbClr val="002786"/>
                      </a:solidFill>
                      <a:prstDash val="solid"/>
                    </a:lnT>
                    <a:lnB w="9525">
                      <a:solidFill>
                        <a:srgbClr val="002786"/>
                      </a:solidFill>
                      <a:prstDash val="solid"/>
                    </a:lnB>
                  </a:tcPr>
                </a:tc>
                <a:tc>
                  <a:txBody>
                    <a:bodyPr/>
                    <a:lstStyle/>
                    <a:p>
                      <a:pPr>
                        <a:lnSpc>
                          <a:spcPct val="100000"/>
                        </a:lnSpc>
                      </a:pPr>
                      <a:endParaRPr sz="900" dirty="0">
                        <a:latin typeface="Times New Roman"/>
                        <a:cs typeface="Times New Roman"/>
                      </a:endParaRPr>
                    </a:p>
                  </a:txBody>
                  <a:tcPr marL="0" marR="0" marT="0" marB="0">
                    <a:lnL w="28575">
                      <a:solidFill>
                        <a:srgbClr val="002986"/>
                      </a:solidFill>
                      <a:prstDash val="solid"/>
                    </a:lnL>
                    <a:lnR w="9525">
                      <a:solidFill>
                        <a:srgbClr val="002786"/>
                      </a:solidFill>
                      <a:prstDash val="solid"/>
                    </a:lnR>
                    <a:lnT w="9525">
                      <a:solidFill>
                        <a:srgbClr val="002786"/>
                      </a:solidFill>
                      <a:prstDash val="solid"/>
                    </a:lnT>
                    <a:lnB w="9525">
                      <a:solidFill>
                        <a:srgbClr val="002786"/>
                      </a:solidFill>
                      <a:prstDash val="solid"/>
                    </a:lnB>
                  </a:tcPr>
                </a:tc>
                <a:extLst>
                  <a:ext uri="{0D108BD9-81ED-4DB2-BD59-A6C34878D82A}">
                    <a16:rowId xmlns:a16="http://schemas.microsoft.com/office/drawing/2014/main" val="10006"/>
                  </a:ext>
                </a:extLst>
              </a:tr>
            </a:tbl>
          </a:graphicData>
        </a:graphic>
      </p:graphicFrame>
      <p:sp>
        <p:nvSpPr>
          <p:cNvPr id="4" name="object 4"/>
          <p:cNvSpPr txBox="1"/>
          <p:nvPr/>
        </p:nvSpPr>
        <p:spPr>
          <a:xfrm>
            <a:off x="229234" y="2080260"/>
            <a:ext cx="1219200" cy="1821653"/>
          </a:xfrm>
          <a:prstGeom prst="rect">
            <a:avLst/>
          </a:prstGeom>
          <a:solidFill>
            <a:srgbClr val="FFFFFF"/>
          </a:solidFill>
          <a:ln w="25400">
            <a:solidFill>
              <a:srgbClr val="002986"/>
            </a:solidFill>
          </a:ln>
        </p:spPr>
        <p:txBody>
          <a:bodyPr vert="horz" wrap="square" lIns="0" tIns="20955" rIns="0" bIns="0" rtlCol="0">
            <a:spAutoFit/>
          </a:bodyPr>
          <a:lstStyle/>
          <a:p>
            <a:pPr marL="77470" marR="104139">
              <a:lnSpc>
                <a:spcPct val="100000"/>
              </a:lnSpc>
              <a:spcBef>
                <a:spcPts val="165"/>
              </a:spcBef>
            </a:pPr>
            <a:r>
              <a:rPr sz="1300" spc="-5" dirty="0">
                <a:latin typeface="Calibri"/>
                <a:cs typeface="Calibri"/>
              </a:rPr>
              <a:t>1. Suchen </a:t>
            </a:r>
            <a:r>
              <a:rPr sz="1300" spc="-10" dirty="0">
                <a:latin typeface="Calibri"/>
                <a:cs typeface="Calibri"/>
              </a:rPr>
              <a:t>Sie </a:t>
            </a:r>
            <a:r>
              <a:rPr sz="1300" spc="-5" dirty="0">
                <a:latin typeface="Calibri"/>
                <a:cs typeface="Calibri"/>
              </a:rPr>
              <a:t> online nach </a:t>
            </a:r>
            <a:r>
              <a:rPr sz="1300" dirty="0">
                <a:latin typeface="Calibri"/>
                <a:cs typeface="Calibri"/>
              </a:rPr>
              <a:t> </a:t>
            </a:r>
            <a:r>
              <a:rPr sz="1300" b="1" spc="-10" dirty="0">
                <a:latin typeface="Calibri"/>
                <a:cs typeface="Calibri"/>
              </a:rPr>
              <a:t>einer </a:t>
            </a:r>
            <a:r>
              <a:rPr sz="1300" b="1" spc="-5" dirty="0">
                <a:latin typeface="Calibri"/>
                <a:cs typeface="Calibri"/>
              </a:rPr>
              <a:t>Quelle </a:t>
            </a:r>
            <a:r>
              <a:rPr sz="1300" b="1" dirty="0">
                <a:latin typeface="Calibri"/>
                <a:cs typeface="Calibri"/>
              </a:rPr>
              <a:t> </a:t>
            </a:r>
            <a:r>
              <a:rPr sz="1300" b="1" spc="-10" dirty="0">
                <a:latin typeface="Calibri"/>
                <a:cs typeface="Calibri"/>
              </a:rPr>
              <a:t>fü</a:t>
            </a:r>
            <a:r>
              <a:rPr sz="1300" b="1" spc="-5" dirty="0">
                <a:latin typeface="Calibri"/>
                <a:cs typeface="Calibri"/>
              </a:rPr>
              <a:t>r</a:t>
            </a:r>
            <a:r>
              <a:rPr sz="1300" b="1" dirty="0">
                <a:latin typeface="Calibri"/>
                <a:cs typeface="Calibri"/>
              </a:rPr>
              <a:t> </a:t>
            </a:r>
            <a:r>
              <a:rPr sz="1300" b="1" spc="-10" dirty="0">
                <a:latin typeface="Calibri"/>
                <a:cs typeface="Calibri"/>
              </a:rPr>
              <a:t>Privil</a:t>
            </a:r>
            <a:r>
              <a:rPr sz="1300" b="1" spc="-5" dirty="0">
                <a:latin typeface="Calibri"/>
                <a:cs typeface="Calibri"/>
              </a:rPr>
              <a:t>e</a:t>
            </a:r>
            <a:r>
              <a:rPr sz="1300" b="1" spc="-10" dirty="0">
                <a:latin typeface="Calibri"/>
                <a:cs typeface="Calibri"/>
              </a:rPr>
              <a:t>gi</a:t>
            </a:r>
            <a:r>
              <a:rPr sz="1300" b="1" spc="-5" dirty="0">
                <a:latin typeface="Calibri"/>
                <a:cs typeface="Calibri"/>
              </a:rPr>
              <a:t>en  </a:t>
            </a:r>
            <a:r>
              <a:rPr sz="1300" spc="-5" dirty="0">
                <a:latin typeface="Calibri"/>
                <a:cs typeface="Calibri"/>
              </a:rPr>
              <a:t>in den </a:t>
            </a:r>
            <a:r>
              <a:rPr sz="1300" dirty="0">
                <a:latin typeface="Calibri"/>
                <a:cs typeface="Calibri"/>
              </a:rPr>
              <a:t> </a:t>
            </a:r>
            <a:r>
              <a:rPr sz="1300" spc="-5" dirty="0">
                <a:latin typeface="Calibri"/>
                <a:cs typeface="Calibri"/>
              </a:rPr>
              <a:t>Medien, </a:t>
            </a:r>
            <a:r>
              <a:rPr sz="1300" spc="-10" dirty="0">
                <a:latin typeface="Calibri"/>
                <a:cs typeface="Calibri"/>
              </a:rPr>
              <a:t>die </a:t>
            </a:r>
            <a:r>
              <a:rPr sz="1300" spc="-5" dirty="0">
                <a:latin typeface="Calibri"/>
                <a:cs typeface="Calibri"/>
              </a:rPr>
              <a:t> Sie </a:t>
            </a:r>
            <a:r>
              <a:rPr sz="1300" spc="-15" dirty="0" err="1">
                <a:latin typeface="Calibri"/>
                <a:cs typeface="Calibri"/>
              </a:rPr>
              <a:t>ausfindig</a:t>
            </a:r>
            <a:r>
              <a:rPr sz="1300" spc="-15" dirty="0">
                <a:latin typeface="Calibri"/>
                <a:cs typeface="Calibri"/>
              </a:rPr>
              <a:t> </a:t>
            </a:r>
            <a:r>
              <a:rPr sz="1300" spc="-10" dirty="0">
                <a:latin typeface="Calibri"/>
                <a:cs typeface="Calibri"/>
              </a:rPr>
              <a:t> </a:t>
            </a:r>
            <a:r>
              <a:rPr sz="1300" spc="-15" dirty="0" err="1">
                <a:latin typeface="Calibri"/>
                <a:cs typeface="Calibri"/>
              </a:rPr>
              <a:t>gemacht</a:t>
            </a:r>
            <a:r>
              <a:rPr lang="de-AT" sz="1300" spc="-15" dirty="0">
                <a:latin typeface="Calibri"/>
                <a:cs typeface="Calibri"/>
              </a:rPr>
              <a:t> haben.</a:t>
            </a:r>
            <a:endParaRPr sz="1300" dirty="0">
              <a:latin typeface="Calibri"/>
              <a:cs typeface="Calibri"/>
            </a:endParaRPr>
          </a:p>
        </p:txBody>
      </p:sp>
      <p:sp>
        <p:nvSpPr>
          <p:cNvPr id="6" name="object 6"/>
          <p:cNvSpPr txBox="1"/>
          <p:nvPr/>
        </p:nvSpPr>
        <p:spPr>
          <a:xfrm>
            <a:off x="7696834" y="2080260"/>
            <a:ext cx="1219200" cy="1536703"/>
          </a:xfrm>
          <a:prstGeom prst="rect">
            <a:avLst/>
          </a:prstGeom>
          <a:solidFill>
            <a:srgbClr val="FFFFFF"/>
          </a:solidFill>
          <a:ln w="25400">
            <a:solidFill>
              <a:srgbClr val="002986"/>
            </a:solidFill>
          </a:ln>
        </p:spPr>
        <p:txBody>
          <a:bodyPr vert="horz" wrap="square" lIns="0" tIns="20955" rIns="0" bIns="0" rtlCol="0">
            <a:spAutoFit/>
          </a:bodyPr>
          <a:lstStyle/>
          <a:p>
            <a:pPr marL="78105">
              <a:lnSpc>
                <a:spcPts val="1675"/>
              </a:lnSpc>
              <a:spcBef>
                <a:spcPts val="165"/>
              </a:spcBef>
            </a:pPr>
            <a:r>
              <a:rPr lang="de-DE" sz="1300" spc="-5" dirty="0">
                <a:latin typeface="Calibri"/>
                <a:cs typeface="Calibri"/>
              </a:rPr>
              <a:t>2. Recherchieren Sie online und nennen Sie </a:t>
            </a:r>
            <a:r>
              <a:rPr lang="de-DE" sz="1300" b="1" spc="-5" dirty="0">
                <a:latin typeface="Calibri"/>
                <a:cs typeface="Calibri"/>
              </a:rPr>
              <a:t>eine Quelle für Vielfalt </a:t>
            </a:r>
            <a:r>
              <a:rPr lang="de-DE" sz="1300" spc="-5" dirty="0">
                <a:latin typeface="Calibri"/>
                <a:cs typeface="Calibri"/>
              </a:rPr>
              <a:t>in den Medien, die Sie gefunden haben. </a:t>
            </a:r>
            <a:endParaRPr sz="1300" dirty="0">
              <a:latin typeface="Calibri"/>
              <a:cs typeface="Calibri"/>
            </a:endParaRPr>
          </a:p>
        </p:txBody>
      </p:sp>
      <p:sp>
        <p:nvSpPr>
          <p:cNvPr id="9" name="object 9"/>
          <p:cNvSpPr txBox="1">
            <a:spLocks noGrp="1"/>
          </p:cNvSpPr>
          <p:nvPr>
            <p:ph type="title"/>
          </p:nvPr>
        </p:nvSpPr>
        <p:spPr>
          <a:xfrm>
            <a:off x="2371089" y="679450"/>
            <a:ext cx="4410711" cy="289823"/>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AA14"/>
                </a:solidFill>
              </a:rPr>
              <a:t>AKTIVITÄT</a:t>
            </a:r>
            <a:r>
              <a:rPr sz="1800" spc="-15" dirty="0">
                <a:solidFill>
                  <a:srgbClr val="FFAA14"/>
                </a:solidFill>
              </a:rPr>
              <a:t> </a:t>
            </a:r>
            <a:r>
              <a:rPr sz="1800" dirty="0">
                <a:solidFill>
                  <a:srgbClr val="FFAA14"/>
                </a:solidFill>
              </a:rPr>
              <a:t>4.1.3</a:t>
            </a:r>
            <a:r>
              <a:rPr sz="1800" spc="-20" dirty="0">
                <a:solidFill>
                  <a:srgbClr val="FFAA14"/>
                </a:solidFill>
              </a:rPr>
              <a:t> </a:t>
            </a:r>
            <a:r>
              <a:rPr lang="de-AT" sz="1800" spc="-20" dirty="0">
                <a:solidFill>
                  <a:srgbClr val="FFAA14"/>
                </a:solidFill>
              </a:rPr>
              <a:t>–</a:t>
            </a:r>
            <a:r>
              <a:rPr sz="1800" spc="-15" dirty="0">
                <a:solidFill>
                  <a:srgbClr val="FFAA14"/>
                </a:solidFill>
              </a:rPr>
              <a:t> </a:t>
            </a:r>
            <a:r>
              <a:rPr sz="1800" spc="-5" dirty="0"/>
              <a:t>VIELFÄLTIGE </a:t>
            </a:r>
            <a:r>
              <a:rPr sz="1800" spc="-15" dirty="0"/>
              <a:t>VERTRETUNG</a:t>
            </a:r>
            <a:endParaRPr sz="1800" dirty="0"/>
          </a:p>
        </p:txBody>
      </p:sp>
      <p:pic>
        <p:nvPicPr>
          <p:cNvPr id="10" name="object 10"/>
          <p:cNvPicPr/>
          <p:nvPr/>
        </p:nvPicPr>
        <p:blipFill>
          <a:blip r:embed="rId2" cstate="print"/>
          <a:stretch>
            <a:fillRect/>
          </a:stretch>
        </p:blipFill>
        <p:spPr>
          <a:xfrm>
            <a:off x="182879" y="112140"/>
            <a:ext cx="1708658" cy="470535"/>
          </a:xfrm>
          <a:prstGeom prst="rect">
            <a:avLst/>
          </a:prstGeom>
        </p:spPr>
      </p:pic>
      <p:grpSp>
        <p:nvGrpSpPr>
          <p:cNvPr id="11" name="object 11"/>
          <p:cNvGrpSpPr/>
          <p:nvPr/>
        </p:nvGrpSpPr>
        <p:grpSpPr>
          <a:xfrm>
            <a:off x="8151494" y="88264"/>
            <a:ext cx="853440" cy="853440"/>
            <a:chOff x="8151494" y="88264"/>
            <a:chExt cx="853440" cy="853440"/>
          </a:xfrm>
        </p:grpSpPr>
        <p:sp>
          <p:nvSpPr>
            <p:cNvPr id="12" name="object 12"/>
            <p:cNvSpPr/>
            <p:nvPr/>
          </p:nvSpPr>
          <p:spPr>
            <a:xfrm>
              <a:off x="8151494"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1915"/>
                  </a:lnTo>
                  <a:lnTo>
                    <a:pt x="140335" y="109855"/>
                  </a:lnTo>
                  <a:lnTo>
                    <a:pt x="109855" y="140970"/>
                  </a:lnTo>
                  <a:lnTo>
                    <a:pt x="81915" y="174625"/>
                  </a:lnTo>
                  <a:lnTo>
                    <a:pt x="57785" y="211454"/>
                  </a:lnTo>
                  <a:lnTo>
                    <a:pt x="37465" y="250190"/>
                  </a:lnTo>
                  <a:lnTo>
                    <a:pt x="21590" y="291465"/>
                  </a:lnTo>
                  <a:lnTo>
                    <a:pt x="9525" y="335280"/>
                  </a:lnTo>
                  <a:lnTo>
                    <a:pt x="2540" y="380365"/>
                  </a:lnTo>
                  <a:lnTo>
                    <a:pt x="0" y="426720"/>
                  </a:lnTo>
                  <a:lnTo>
                    <a:pt x="2540" y="473075"/>
                  </a:lnTo>
                  <a:lnTo>
                    <a:pt x="9525" y="518159"/>
                  </a:lnTo>
                  <a:lnTo>
                    <a:pt x="21590" y="561340"/>
                  </a:lnTo>
                  <a:lnTo>
                    <a:pt x="37465" y="602615"/>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2615"/>
                  </a:lnTo>
                  <a:lnTo>
                    <a:pt x="831215" y="561340"/>
                  </a:lnTo>
                  <a:lnTo>
                    <a:pt x="843280" y="518159"/>
                  </a:lnTo>
                  <a:lnTo>
                    <a:pt x="850900" y="473075"/>
                  </a:lnTo>
                  <a:lnTo>
                    <a:pt x="853440" y="426720"/>
                  </a:lnTo>
                  <a:lnTo>
                    <a:pt x="850900" y="380365"/>
                  </a:lnTo>
                  <a:lnTo>
                    <a:pt x="843280" y="335280"/>
                  </a:lnTo>
                  <a:lnTo>
                    <a:pt x="831215" y="291465"/>
                  </a:lnTo>
                  <a:lnTo>
                    <a:pt x="815340" y="250190"/>
                  </a:lnTo>
                  <a:lnTo>
                    <a:pt x="795020" y="211454"/>
                  </a:lnTo>
                  <a:lnTo>
                    <a:pt x="770890" y="174625"/>
                  </a:lnTo>
                  <a:lnTo>
                    <a:pt x="742950" y="140970"/>
                  </a:lnTo>
                  <a:lnTo>
                    <a:pt x="712470" y="109855"/>
                  </a:lnTo>
                  <a:lnTo>
                    <a:pt x="678815" y="81915"/>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3" name="object 13"/>
            <p:cNvPicPr/>
            <p:nvPr/>
          </p:nvPicPr>
          <p:blipFill>
            <a:blip r:embed="rId3" cstate="print"/>
            <a:stretch>
              <a:fillRect/>
            </a:stretch>
          </p:blipFill>
          <p:spPr>
            <a:xfrm>
              <a:off x="8195944" y="212089"/>
              <a:ext cx="765175" cy="608329"/>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498"/>
            <a:chOff x="0" y="0"/>
            <a:chExt cx="9144000" cy="5143498"/>
          </a:xfrm>
        </p:grpSpPr>
        <p:pic>
          <p:nvPicPr>
            <p:cNvPr id="3" name="object 3"/>
            <p:cNvPicPr/>
            <p:nvPr/>
          </p:nvPicPr>
          <p:blipFill>
            <a:blip r:embed="rId2" cstate="print"/>
            <a:stretch>
              <a:fillRect/>
            </a:stretch>
          </p:blipFill>
          <p:spPr>
            <a:xfrm>
              <a:off x="0" y="0"/>
              <a:ext cx="9144000" cy="5143498"/>
            </a:xfrm>
            <a:prstGeom prst="rect">
              <a:avLst/>
            </a:prstGeom>
          </p:spPr>
        </p:pic>
        <p:sp>
          <p:nvSpPr>
            <p:cNvPr id="4" name="object 4"/>
            <p:cNvSpPr/>
            <p:nvPr/>
          </p:nvSpPr>
          <p:spPr>
            <a:xfrm>
              <a:off x="1849119" y="3057525"/>
              <a:ext cx="2458717" cy="891157"/>
            </a:xfrm>
            <a:custGeom>
              <a:avLst/>
              <a:gdLst/>
              <a:ahLst/>
              <a:cxnLst/>
              <a:rect l="l" t="t" r="r" b="b"/>
              <a:pathLst>
                <a:path w="2156460" h="1039495">
                  <a:moveTo>
                    <a:pt x="2156460" y="0"/>
                  </a:moveTo>
                  <a:lnTo>
                    <a:pt x="0" y="0"/>
                  </a:lnTo>
                  <a:lnTo>
                    <a:pt x="0" y="1039494"/>
                  </a:lnTo>
                  <a:lnTo>
                    <a:pt x="2156460" y="1039494"/>
                  </a:lnTo>
                  <a:lnTo>
                    <a:pt x="2156460" y="0"/>
                  </a:lnTo>
                  <a:close/>
                </a:path>
              </a:pathLst>
            </a:custGeom>
            <a:solidFill>
              <a:srgbClr val="FFF8C4">
                <a:alpha val="90194"/>
              </a:srgbClr>
            </a:solidFill>
          </p:spPr>
          <p:txBody>
            <a:bodyPr wrap="square" lIns="0" tIns="0" rIns="0" bIns="0" rtlCol="0"/>
            <a:lstStyle/>
            <a:p>
              <a:endParaRPr/>
            </a:p>
          </p:txBody>
        </p:sp>
        <p:sp>
          <p:nvSpPr>
            <p:cNvPr id="5" name="object 5"/>
            <p:cNvSpPr/>
            <p:nvPr/>
          </p:nvSpPr>
          <p:spPr>
            <a:xfrm>
              <a:off x="1849120" y="3057525"/>
              <a:ext cx="2458716" cy="891157"/>
            </a:xfrm>
            <a:custGeom>
              <a:avLst/>
              <a:gdLst/>
              <a:ahLst/>
              <a:cxnLst/>
              <a:rect l="l" t="t" r="r" b="b"/>
              <a:pathLst>
                <a:path w="2156460" h="1039495">
                  <a:moveTo>
                    <a:pt x="0" y="1039494"/>
                  </a:moveTo>
                  <a:lnTo>
                    <a:pt x="2156460" y="1039494"/>
                  </a:lnTo>
                  <a:lnTo>
                    <a:pt x="2156460" y="0"/>
                  </a:lnTo>
                  <a:lnTo>
                    <a:pt x="0" y="0"/>
                  </a:lnTo>
                  <a:lnTo>
                    <a:pt x="0" y="1039494"/>
                  </a:lnTo>
                  <a:close/>
                </a:path>
              </a:pathLst>
            </a:custGeom>
            <a:ln w="25399">
              <a:solidFill>
                <a:srgbClr val="FFFFFF"/>
              </a:solidFill>
            </a:ln>
          </p:spPr>
          <p:txBody>
            <a:bodyPr wrap="square" lIns="0" tIns="0" rIns="0" bIns="0" rtlCol="0"/>
            <a:lstStyle/>
            <a:p>
              <a:endParaRPr/>
            </a:p>
          </p:txBody>
        </p:sp>
      </p:grpSp>
      <p:sp>
        <p:nvSpPr>
          <p:cNvPr id="6" name="object 6"/>
          <p:cNvSpPr txBox="1"/>
          <p:nvPr/>
        </p:nvSpPr>
        <p:spPr>
          <a:xfrm>
            <a:off x="1849120" y="3052572"/>
            <a:ext cx="2418080" cy="866391"/>
          </a:xfrm>
          <a:prstGeom prst="rect">
            <a:avLst/>
          </a:prstGeom>
        </p:spPr>
        <p:txBody>
          <a:bodyPr vert="horz" wrap="square" lIns="0" tIns="8255" rIns="0" bIns="0" rtlCol="0">
            <a:spAutoFit/>
          </a:bodyPr>
          <a:lstStyle/>
          <a:p>
            <a:pPr marL="170180" marR="161290" indent="-2540" algn="ctr">
              <a:lnSpc>
                <a:spcPct val="101800"/>
              </a:lnSpc>
              <a:spcBef>
                <a:spcPts val="65"/>
              </a:spcBef>
            </a:pPr>
            <a:r>
              <a:rPr sz="1300" b="1" spc="-5" dirty="0" err="1">
                <a:latin typeface="Calibri"/>
                <a:cs typeface="Calibri"/>
              </a:rPr>
              <a:t>Explizite</a:t>
            </a:r>
            <a:r>
              <a:rPr sz="1300" b="1" spc="-5" dirty="0">
                <a:latin typeface="Calibri"/>
                <a:cs typeface="Calibri"/>
              </a:rPr>
              <a:t> </a:t>
            </a:r>
            <a:r>
              <a:rPr sz="1300" b="1" spc="-25" dirty="0" err="1">
                <a:latin typeface="Calibri"/>
                <a:cs typeface="Calibri"/>
              </a:rPr>
              <a:t>Voreingenommenheit</a:t>
            </a:r>
            <a:endParaRPr sz="1300" dirty="0">
              <a:latin typeface="Calibri"/>
              <a:cs typeface="Calibri"/>
            </a:endParaRPr>
          </a:p>
          <a:p>
            <a:pPr marL="12065" marR="5080" algn="ctr">
              <a:lnSpc>
                <a:spcPts val="1500"/>
              </a:lnSpc>
              <a:spcBef>
                <a:spcPts val="620"/>
              </a:spcBef>
            </a:pPr>
            <a:r>
              <a:rPr sz="1300" spc="-5" dirty="0">
                <a:latin typeface="Calibri"/>
                <a:cs typeface="Calibri"/>
              </a:rPr>
              <a:t>Direkt ausgedrückte </a:t>
            </a:r>
            <a:r>
              <a:rPr sz="1300" dirty="0">
                <a:latin typeface="Calibri"/>
                <a:cs typeface="Calibri"/>
              </a:rPr>
              <a:t> </a:t>
            </a:r>
            <a:r>
              <a:rPr sz="1300" spc="-5" dirty="0">
                <a:latin typeface="Calibri"/>
                <a:cs typeface="Calibri"/>
              </a:rPr>
              <a:t>Voreingenommenheit, die </a:t>
            </a:r>
            <a:r>
              <a:rPr sz="1300" spc="-305" dirty="0">
                <a:latin typeface="Calibri"/>
                <a:cs typeface="Calibri"/>
              </a:rPr>
              <a:t> </a:t>
            </a:r>
            <a:r>
              <a:rPr sz="1300" spc="-10" dirty="0">
                <a:latin typeface="Calibri"/>
                <a:cs typeface="Calibri"/>
              </a:rPr>
              <a:t>bewusst</a:t>
            </a:r>
            <a:r>
              <a:rPr sz="1300" spc="-5" dirty="0">
                <a:latin typeface="Calibri"/>
                <a:cs typeface="Calibri"/>
              </a:rPr>
              <a:t> </a:t>
            </a:r>
            <a:r>
              <a:rPr sz="1300" spc="-10" dirty="0">
                <a:latin typeface="Calibri"/>
                <a:cs typeface="Calibri"/>
              </a:rPr>
              <a:t>betrieben</a:t>
            </a:r>
            <a:r>
              <a:rPr sz="1300" spc="5" dirty="0">
                <a:latin typeface="Calibri"/>
                <a:cs typeface="Calibri"/>
              </a:rPr>
              <a:t> </a:t>
            </a:r>
            <a:r>
              <a:rPr sz="1300" spc="-5" dirty="0">
                <a:latin typeface="Calibri"/>
                <a:cs typeface="Calibri"/>
              </a:rPr>
              <a:t>wird.</a:t>
            </a:r>
            <a:endParaRPr sz="1300" dirty="0">
              <a:latin typeface="Calibri"/>
              <a:cs typeface="Calibri"/>
            </a:endParaRPr>
          </a:p>
        </p:txBody>
      </p:sp>
      <p:sp>
        <p:nvSpPr>
          <p:cNvPr id="7" name="object 7"/>
          <p:cNvSpPr txBox="1"/>
          <p:nvPr/>
        </p:nvSpPr>
        <p:spPr>
          <a:xfrm>
            <a:off x="4668519" y="3080913"/>
            <a:ext cx="2156460" cy="838050"/>
          </a:xfrm>
          <a:prstGeom prst="rect">
            <a:avLst/>
          </a:prstGeom>
          <a:solidFill>
            <a:srgbClr val="7BFFAF">
              <a:alpha val="50195"/>
            </a:srgbClr>
          </a:solidFill>
          <a:ln w="25400">
            <a:solidFill>
              <a:srgbClr val="FFFFFF"/>
            </a:solidFill>
          </a:ln>
        </p:spPr>
        <p:txBody>
          <a:bodyPr vert="horz" wrap="square" lIns="0" tIns="6985" rIns="0" bIns="0" rtlCol="0">
            <a:spAutoFit/>
          </a:bodyPr>
          <a:lstStyle/>
          <a:p>
            <a:pPr algn="ctr">
              <a:lnSpc>
                <a:spcPct val="100000"/>
              </a:lnSpc>
              <a:spcBef>
                <a:spcPts val="55"/>
              </a:spcBef>
            </a:pPr>
            <a:r>
              <a:rPr sz="1300" b="1" spc="-5" dirty="0">
                <a:solidFill>
                  <a:srgbClr val="FFFFFF"/>
                </a:solidFill>
                <a:latin typeface="Calibri"/>
                <a:cs typeface="Calibri"/>
              </a:rPr>
              <a:t>Implizite</a:t>
            </a:r>
            <a:r>
              <a:rPr sz="1300" b="1" spc="-30" dirty="0">
                <a:solidFill>
                  <a:srgbClr val="FFFFFF"/>
                </a:solidFill>
                <a:latin typeface="Calibri"/>
                <a:cs typeface="Calibri"/>
              </a:rPr>
              <a:t> </a:t>
            </a:r>
            <a:r>
              <a:rPr sz="1300" b="1" spc="-20" dirty="0">
                <a:solidFill>
                  <a:srgbClr val="FFFFFF"/>
                </a:solidFill>
                <a:latin typeface="Calibri"/>
                <a:cs typeface="Calibri"/>
              </a:rPr>
              <a:t>Vorurteile</a:t>
            </a:r>
            <a:endParaRPr sz="1300" dirty="0">
              <a:latin typeface="Calibri"/>
              <a:cs typeface="Calibri"/>
            </a:endParaRPr>
          </a:p>
          <a:p>
            <a:pPr marL="112395" marR="104775" indent="-2540" algn="ctr">
              <a:lnSpc>
                <a:spcPct val="89500"/>
              </a:lnSpc>
              <a:spcBef>
                <a:spcPts val="600"/>
              </a:spcBef>
            </a:pPr>
            <a:r>
              <a:rPr sz="1300" spc="-5" dirty="0">
                <a:solidFill>
                  <a:srgbClr val="FFFFFF"/>
                </a:solidFill>
                <a:latin typeface="Calibri"/>
                <a:cs typeface="Calibri"/>
              </a:rPr>
              <a:t>Indirekt ausgedrückte </a:t>
            </a:r>
            <a:r>
              <a:rPr sz="1300" dirty="0">
                <a:solidFill>
                  <a:srgbClr val="FFFFFF"/>
                </a:solidFill>
                <a:latin typeface="Calibri"/>
                <a:cs typeface="Calibri"/>
              </a:rPr>
              <a:t> </a:t>
            </a:r>
            <a:r>
              <a:rPr sz="1300" spc="-5" dirty="0">
                <a:solidFill>
                  <a:srgbClr val="FFFFFF"/>
                </a:solidFill>
                <a:latin typeface="Calibri"/>
                <a:cs typeface="Calibri"/>
              </a:rPr>
              <a:t>Voreingenommenheit, die </a:t>
            </a:r>
            <a:r>
              <a:rPr sz="1300" dirty="0">
                <a:solidFill>
                  <a:srgbClr val="FFFFFF"/>
                </a:solidFill>
                <a:latin typeface="Calibri"/>
                <a:cs typeface="Calibri"/>
              </a:rPr>
              <a:t> </a:t>
            </a:r>
            <a:r>
              <a:rPr sz="1300" spc="-15" dirty="0">
                <a:solidFill>
                  <a:srgbClr val="FFFFFF"/>
                </a:solidFill>
                <a:latin typeface="Calibri"/>
                <a:cs typeface="Calibri"/>
              </a:rPr>
              <a:t>unbewusst</a:t>
            </a:r>
            <a:r>
              <a:rPr sz="1300" spc="-25" dirty="0">
                <a:solidFill>
                  <a:srgbClr val="FFFFFF"/>
                </a:solidFill>
                <a:latin typeface="Calibri"/>
                <a:cs typeface="Calibri"/>
              </a:rPr>
              <a:t> </a:t>
            </a:r>
            <a:r>
              <a:rPr sz="1300" spc="-10" dirty="0">
                <a:solidFill>
                  <a:srgbClr val="FFFFFF"/>
                </a:solidFill>
                <a:latin typeface="Calibri"/>
                <a:cs typeface="Calibri"/>
              </a:rPr>
              <a:t>betrieben</a:t>
            </a:r>
            <a:r>
              <a:rPr sz="1300" dirty="0">
                <a:solidFill>
                  <a:srgbClr val="FFFFFF"/>
                </a:solidFill>
                <a:latin typeface="Calibri"/>
                <a:cs typeface="Calibri"/>
              </a:rPr>
              <a:t> </a:t>
            </a:r>
            <a:r>
              <a:rPr sz="1300" spc="-5" dirty="0">
                <a:solidFill>
                  <a:srgbClr val="FFFFFF"/>
                </a:solidFill>
                <a:latin typeface="Calibri"/>
                <a:cs typeface="Calibri"/>
              </a:rPr>
              <a:t>wird</a:t>
            </a:r>
            <a:r>
              <a:rPr sz="1400" spc="-5" dirty="0">
                <a:solidFill>
                  <a:srgbClr val="FFFFFF"/>
                </a:solidFill>
                <a:latin typeface="Calibri"/>
                <a:cs typeface="Calibri"/>
              </a:rPr>
              <a:t>.</a:t>
            </a:r>
            <a:endParaRPr sz="1400" dirty="0">
              <a:latin typeface="Calibri"/>
              <a:cs typeface="Calibri"/>
            </a:endParaRPr>
          </a:p>
        </p:txBody>
      </p:sp>
      <p:sp>
        <p:nvSpPr>
          <p:cNvPr id="8" name="object 8"/>
          <p:cNvSpPr txBox="1">
            <a:spLocks noGrp="1"/>
          </p:cNvSpPr>
          <p:nvPr>
            <p:ph type="title"/>
          </p:nvPr>
        </p:nvSpPr>
        <p:spPr>
          <a:xfrm>
            <a:off x="3786123" y="619252"/>
            <a:ext cx="241617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1.2</a:t>
            </a:r>
            <a:r>
              <a:rPr sz="1800" spc="-10" dirty="0">
                <a:solidFill>
                  <a:srgbClr val="FFAA14"/>
                </a:solidFill>
              </a:rPr>
              <a:t> </a:t>
            </a:r>
            <a:r>
              <a:rPr sz="1800" spc="-25" dirty="0">
                <a:solidFill>
                  <a:srgbClr val="FFAA14"/>
                </a:solidFill>
              </a:rPr>
              <a:t>MEDIENVERBINDUNG</a:t>
            </a:r>
            <a:endParaRPr sz="1800"/>
          </a:p>
        </p:txBody>
      </p:sp>
      <p:sp>
        <p:nvSpPr>
          <p:cNvPr id="9" name="object 9"/>
          <p:cNvSpPr txBox="1"/>
          <p:nvPr/>
        </p:nvSpPr>
        <p:spPr>
          <a:xfrm>
            <a:off x="955039" y="1110741"/>
            <a:ext cx="6973570" cy="1746568"/>
          </a:xfrm>
          <a:prstGeom prst="rect">
            <a:avLst/>
          </a:prstGeom>
        </p:spPr>
        <p:txBody>
          <a:bodyPr vert="horz" wrap="square" lIns="0" tIns="12065" rIns="0" bIns="0" rtlCol="0">
            <a:spAutoFit/>
          </a:bodyPr>
          <a:lstStyle/>
          <a:p>
            <a:pPr marL="12700">
              <a:lnSpc>
                <a:spcPct val="100000"/>
              </a:lnSpc>
              <a:spcBef>
                <a:spcPts val="95"/>
              </a:spcBef>
            </a:pPr>
            <a:r>
              <a:rPr sz="1400" b="1" spc="-5" dirty="0">
                <a:solidFill>
                  <a:srgbClr val="FFAA14"/>
                </a:solidFill>
                <a:latin typeface="Calibri"/>
                <a:cs typeface="Calibri"/>
              </a:rPr>
              <a:t>Was</a:t>
            </a:r>
            <a:r>
              <a:rPr sz="1400" b="1" spc="-15" dirty="0">
                <a:solidFill>
                  <a:srgbClr val="FFAA14"/>
                </a:solidFill>
                <a:latin typeface="Calibri"/>
                <a:cs typeface="Calibri"/>
              </a:rPr>
              <a:t> </a:t>
            </a:r>
            <a:r>
              <a:rPr sz="1400" b="1" spc="-5" dirty="0">
                <a:solidFill>
                  <a:srgbClr val="FFAA14"/>
                </a:solidFill>
                <a:latin typeface="Calibri"/>
                <a:cs typeface="Calibri"/>
              </a:rPr>
              <a:t>ist </a:t>
            </a:r>
            <a:r>
              <a:rPr sz="1400" b="1" spc="-15" dirty="0">
                <a:solidFill>
                  <a:srgbClr val="FFAA14"/>
                </a:solidFill>
                <a:latin typeface="Calibri"/>
                <a:cs typeface="Calibri"/>
              </a:rPr>
              <a:t>Voreingenommenheit?</a:t>
            </a:r>
            <a:endParaRPr sz="1400" dirty="0">
              <a:latin typeface="Calibri"/>
              <a:cs typeface="Calibri"/>
            </a:endParaRPr>
          </a:p>
          <a:p>
            <a:pPr marL="12700">
              <a:lnSpc>
                <a:spcPct val="100000"/>
              </a:lnSpc>
              <a:spcBef>
                <a:spcPts val="20"/>
              </a:spcBef>
            </a:pPr>
            <a:r>
              <a:rPr sz="1400" spc="-5" dirty="0">
                <a:solidFill>
                  <a:srgbClr val="FFFFFF"/>
                </a:solidFill>
                <a:latin typeface="Calibri"/>
                <a:cs typeface="Calibri"/>
              </a:rPr>
              <a:t>Voreingenommenheit</a:t>
            </a:r>
            <a:r>
              <a:rPr sz="1400" spc="5" dirty="0">
                <a:solidFill>
                  <a:srgbClr val="FFFFFF"/>
                </a:solidFill>
                <a:latin typeface="Calibri"/>
                <a:cs typeface="Calibri"/>
              </a:rPr>
              <a:t> </a:t>
            </a:r>
            <a:r>
              <a:rPr sz="1400" spc="-5" dirty="0">
                <a:solidFill>
                  <a:srgbClr val="FFFFFF"/>
                </a:solidFill>
                <a:latin typeface="Calibri"/>
                <a:cs typeface="Calibri"/>
              </a:rPr>
              <a:t>ist</a:t>
            </a:r>
            <a:r>
              <a:rPr sz="1400" dirty="0">
                <a:solidFill>
                  <a:srgbClr val="FFFFFF"/>
                </a:solidFill>
                <a:latin typeface="Calibri"/>
                <a:cs typeface="Calibri"/>
              </a:rPr>
              <a:t> ein</a:t>
            </a:r>
            <a:r>
              <a:rPr sz="1400" spc="15" dirty="0">
                <a:solidFill>
                  <a:srgbClr val="FFFFFF"/>
                </a:solidFill>
                <a:latin typeface="Calibri"/>
                <a:cs typeface="Calibri"/>
              </a:rPr>
              <a:t> </a:t>
            </a:r>
            <a:r>
              <a:rPr sz="1400" i="1" spc="-5" dirty="0">
                <a:solidFill>
                  <a:srgbClr val="FFFFFF"/>
                </a:solidFill>
                <a:latin typeface="Calibri"/>
                <a:cs typeface="Calibri"/>
              </a:rPr>
              <a:t>Vorurteil</a:t>
            </a:r>
            <a:r>
              <a:rPr sz="1400" i="1" spc="5" dirty="0">
                <a:solidFill>
                  <a:srgbClr val="FFFFFF"/>
                </a:solidFill>
                <a:latin typeface="Calibri"/>
                <a:cs typeface="Calibri"/>
              </a:rPr>
              <a:t> </a:t>
            </a:r>
            <a:r>
              <a:rPr sz="1400" i="1" spc="-5" dirty="0">
                <a:solidFill>
                  <a:srgbClr val="FFFFFF"/>
                </a:solidFill>
                <a:latin typeface="Calibri"/>
                <a:cs typeface="Calibri"/>
              </a:rPr>
              <a:t>für</a:t>
            </a:r>
            <a:r>
              <a:rPr sz="1400" i="1" spc="5" dirty="0">
                <a:solidFill>
                  <a:srgbClr val="FFFFFF"/>
                </a:solidFill>
                <a:latin typeface="Calibri"/>
                <a:cs typeface="Calibri"/>
              </a:rPr>
              <a:t> </a:t>
            </a:r>
            <a:r>
              <a:rPr sz="1400" i="1" spc="-5" dirty="0">
                <a:solidFill>
                  <a:srgbClr val="FFFFFF"/>
                </a:solidFill>
                <a:latin typeface="Calibri"/>
                <a:cs typeface="Calibri"/>
              </a:rPr>
              <a:t>oder</a:t>
            </a:r>
            <a:r>
              <a:rPr sz="1400" i="1" dirty="0">
                <a:solidFill>
                  <a:srgbClr val="FFFFFF"/>
                </a:solidFill>
                <a:latin typeface="Calibri"/>
                <a:cs typeface="Calibri"/>
              </a:rPr>
              <a:t> </a:t>
            </a:r>
            <a:r>
              <a:rPr sz="1400" i="1" spc="-5" dirty="0">
                <a:solidFill>
                  <a:srgbClr val="FFFFFF"/>
                </a:solidFill>
                <a:latin typeface="Calibri"/>
                <a:cs typeface="Calibri"/>
              </a:rPr>
              <a:t>gegen</a:t>
            </a:r>
            <a:r>
              <a:rPr sz="1400" i="1" dirty="0">
                <a:solidFill>
                  <a:srgbClr val="FFFFFF"/>
                </a:solidFill>
                <a:latin typeface="Calibri"/>
                <a:cs typeface="Calibri"/>
              </a:rPr>
              <a:t> </a:t>
            </a:r>
            <a:r>
              <a:rPr sz="1400" i="1" spc="-5" dirty="0">
                <a:solidFill>
                  <a:srgbClr val="FFFFFF"/>
                </a:solidFill>
                <a:latin typeface="Calibri"/>
                <a:cs typeface="Calibri"/>
              </a:rPr>
              <a:t>eine</a:t>
            </a:r>
            <a:r>
              <a:rPr sz="1400" i="1" spc="5" dirty="0">
                <a:solidFill>
                  <a:srgbClr val="FFFFFF"/>
                </a:solidFill>
                <a:latin typeface="Calibri"/>
                <a:cs typeface="Calibri"/>
              </a:rPr>
              <a:t> </a:t>
            </a:r>
            <a:r>
              <a:rPr sz="1400" i="1" spc="-5" dirty="0">
                <a:solidFill>
                  <a:srgbClr val="FFFFFF"/>
                </a:solidFill>
                <a:latin typeface="Calibri"/>
                <a:cs typeface="Calibri"/>
              </a:rPr>
              <a:t>Person</a:t>
            </a:r>
            <a:r>
              <a:rPr sz="1400" i="1" dirty="0">
                <a:solidFill>
                  <a:srgbClr val="FFFFFF"/>
                </a:solidFill>
                <a:latin typeface="Calibri"/>
                <a:cs typeface="Calibri"/>
              </a:rPr>
              <a:t> </a:t>
            </a:r>
            <a:r>
              <a:rPr sz="1400" i="1" spc="-5" dirty="0">
                <a:solidFill>
                  <a:srgbClr val="FFFFFF"/>
                </a:solidFill>
                <a:latin typeface="Calibri"/>
                <a:cs typeface="Calibri"/>
              </a:rPr>
              <a:t>oder</a:t>
            </a:r>
            <a:r>
              <a:rPr sz="1400" i="1" dirty="0">
                <a:solidFill>
                  <a:srgbClr val="FFFFFF"/>
                </a:solidFill>
                <a:latin typeface="Calibri"/>
                <a:cs typeface="Calibri"/>
              </a:rPr>
              <a:t> </a:t>
            </a:r>
            <a:r>
              <a:rPr sz="1400" i="1" spc="-5" dirty="0">
                <a:solidFill>
                  <a:srgbClr val="FFFFFF"/>
                </a:solidFill>
                <a:latin typeface="Calibri"/>
                <a:cs typeface="Calibri"/>
              </a:rPr>
              <a:t>Gruppe</a:t>
            </a:r>
            <a:r>
              <a:rPr sz="1400" i="1" spc="20" dirty="0">
                <a:solidFill>
                  <a:srgbClr val="FFFFFF"/>
                </a:solidFill>
                <a:latin typeface="Calibri"/>
                <a:cs typeface="Calibri"/>
              </a:rPr>
              <a:t> </a:t>
            </a:r>
            <a:r>
              <a:rPr sz="1400" spc="-5" dirty="0">
                <a:solidFill>
                  <a:srgbClr val="FFFFFF"/>
                </a:solidFill>
                <a:latin typeface="Calibri"/>
                <a:cs typeface="Calibri"/>
              </a:rPr>
              <a:t>(Oxford,</a:t>
            </a:r>
            <a:r>
              <a:rPr sz="1400" spc="10" dirty="0">
                <a:solidFill>
                  <a:srgbClr val="FFFFFF"/>
                </a:solidFill>
                <a:latin typeface="Calibri"/>
                <a:cs typeface="Calibri"/>
              </a:rPr>
              <a:t> </a:t>
            </a:r>
            <a:r>
              <a:rPr sz="1400" spc="-15" dirty="0">
                <a:solidFill>
                  <a:srgbClr val="FFFFFF"/>
                </a:solidFill>
                <a:latin typeface="Calibri"/>
                <a:cs typeface="Calibri"/>
              </a:rPr>
              <a:t>2020).</a:t>
            </a:r>
            <a:endParaRPr sz="1400" dirty="0">
              <a:latin typeface="Calibri"/>
              <a:cs typeface="Calibri"/>
            </a:endParaRPr>
          </a:p>
          <a:p>
            <a:pPr>
              <a:lnSpc>
                <a:spcPct val="100000"/>
              </a:lnSpc>
              <a:spcBef>
                <a:spcPts val="20"/>
              </a:spcBef>
            </a:pPr>
            <a:endParaRPr sz="1350" dirty="0">
              <a:latin typeface="Calibri"/>
              <a:cs typeface="Calibri"/>
            </a:endParaRPr>
          </a:p>
          <a:p>
            <a:pPr marL="12700">
              <a:lnSpc>
                <a:spcPts val="1670"/>
              </a:lnSpc>
            </a:pPr>
            <a:r>
              <a:rPr sz="1400" b="1" spc="-5" dirty="0">
                <a:solidFill>
                  <a:srgbClr val="FFAA14"/>
                </a:solidFill>
                <a:latin typeface="Calibri"/>
                <a:cs typeface="Calibri"/>
              </a:rPr>
              <a:t>Was ist</a:t>
            </a:r>
            <a:r>
              <a:rPr sz="1400" b="1" dirty="0">
                <a:solidFill>
                  <a:srgbClr val="FFAA14"/>
                </a:solidFill>
                <a:latin typeface="Calibri"/>
                <a:cs typeface="Calibri"/>
              </a:rPr>
              <a:t> </a:t>
            </a:r>
            <a:r>
              <a:rPr sz="1400" b="1" spc="-15" dirty="0">
                <a:solidFill>
                  <a:srgbClr val="FFAA14"/>
                </a:solidFill>
                <a:latin typeface="Calibri"/>
                <a:cs typeface="Calibri"/>
              </a:rPr>
              <a:t>Voreingenommenheit</a:t>
            </a:r>
            <a:r>
              <a:rPr sz="1400" b="1" spc="-20" dirty="0">
                <a:solidFill>
                  <a:srgbClr val="FFAA14"/>
                </a:solidFill>
                <a:latin typeface="Calibri"/>
                <a:cs typeface="Calibri"/>
              </a:rPr>
              <a:t> </a:t>
            </a:r>
            <a:r>
              <a:rPr sz="1400" b="1" spc="-10" dirty="0">
                <a:solidFill>
                  <a:srgbClr val="FFAA14"/>
                </a:solidFill>
                <a:latin typeface="Calibri"/>
                <a:cs typeface="Calibri"/>
              </a:rPr>
              <a:t>der</a:t>
            </a:r>
            <a:r>
              <a:rPr sz="1400" b="1" spc="-25" dirty="0">
                <a:solidFill>
                  <a:srgbClr val="FFAA14"/>
                </a:solidFill>
                <a:latin typeface="Calibri"/>
                <a:cs typeface="Calibri"/>
              </a:rPr>
              <a:t> </a:t>
            </a:r>
            <a:r>
              <a:rPr sz="1400" b="1" spc="-5" dirty="0">
                <a:solidFill>
                  <a:srgbClr val="FFAA14"/>
                </a:solidFill>
                <a:latin typeface="Calibri"/>
                <a:cs typeface="Calibri"/>
              </a:rPr>
              <a:t>Medien?</a:t>
            </a:r>
            <a:endParaRPr sz="1400" dirty="0">
              <a:latin typeface="Calibri"/>
              <a:cs typeface="Calibri"/>
            </a:endParaRPr>
          </a:p>
          <a:p>
            <a:pPr marL="12700" marR="5080">
              <a:lnSpc>
                <a:spcPts val="1670"/>
              </a:lnSpc>
              <a:spcBef>
                <a:spcPts val="50"/>
              </a:spcBef>
            </a:pPr>
            <a:r>
              <a:rPr lang="de-DE" sz="1400" spc="-5" dirty="0">
                <a:solidFill>
                  <a:srgbClr val="FFFFFF"/>
                </a:solidFill>
                <a:latin typeface="Calibri"/>
                <a:cs typeface="Calibri"/>
              </a:rPr>
              <a:t>Voreingenommenheit</a:t>
            </a:r>
            <a:r>
              <a:rPr lang="de-DE" sz="1400" spc="80" dirty="0">
                <a:solidFill>
                  <a:srgbClr val="FFFFFF"/>
                </a:solidFill>
                <a:latin typeface="Calibri"/>
                <a:cs typeface="Calibri"/>
              </a:rPr>
              <a:t> </a:t>
            </a:r>
            <a:r>
              <a:rPr lang="de-DE" sz="1400" spc="-5" dirty="0">
                <a:solidFill>
                  <a:srgbClr val="FFFFFF"/>
                </a:solidFill>
                <a:latin typeface="Calibri"/>
                <a:cs typeface="Calibri"/>
              </a:rPr>
              <a:t>der</a:t>
            </a:r>
            <a:r>
              <a:rPr lang="de-DE" sz="1400" spc="80" dirty="0">
                <a:solidFill>
                  <a:srgbClr val="FFFFFF"/>
                </a:solidFill>
                <a:latin typeface="Calibri"/>
                <a:cs typeface="Calibri"/>
              </a:rPr>
              <a:t> </a:t>
            </a:r>
            <a:r>
              <a:rPr lang="de-DE" sz="1400" spc="-5" dirty="0">
                <a:solidFill>
                  <a:srgbClr val="FFFFFF"/>
                </a:solidFill>
                <a:latin typeface="Calibri"/>
                <a:cs typeface="Calibri"/>
              </a:rPr>
              <a:t>Medien</a:t>
            </a:r>
            <a:r>
              <a:rPr lang="de-DE" sz="1400" spc="80" dirty="0">
                <a:solidFill>
                  <a:srgbClr val="FFFFFF"/>
                </a:solidFill>
                <a:latin typeface="Calibri"/>
                <a:cs typeface="Calibri"/>
              </a:rPr>
              <a:t> </a:t>
            </a:r>
            <a:r>
              <a:rPr lang="de-DE" sz="1400" spc="-5" dirty="0">
                <a:solidFill>
                  <a:srgbClr val="FFFFFF"/>
                </a:solidFill>
                <a:latin typeface="Calibri"/>
                <a:cs typeface="Calibri"/>
              </a:rPr>
              <a:t>ist</a:t>
            </a:r>
            <a:r>
              <a:rPr lang="de-DE" sz="1400" spc="85" dirty="0">
                <a:solidFill>
                  <a:srgbClr val="FFFFFF"/>
                </a:solidFill>
                <a:latin typeface="Calibri"/>
                <a:cs typeface="Calibri"/>
              </a:rPr>
              <a:t> </a:t>
            </a:r>
            <a:r>
              <a:rPr lang="de-DE" sz="1400" spc="-5" dirty="0">
                <a:solidFill>
                  <a:srgbClr val="FFFFFF"/>
                </a:solidFill>
                <a:latin typeface="Calibri"/>
                <a:cs typeface="Calibri"/>
              </a:rPr>
              <a:t>die</a:t>
            </a:r>
            <a:r>
              <a:rPr lang="de-DE" sz="1400" spc="85" dirty="0">
                <a:solidFill>
                  <a:srgbClr val="FFFFFF"/>
                </a:solidFill>
                <a:latin typeface="Calibri"/>
                <a:cs typeface="Calibri"/>
              </a:rPr>
              <a:t> </a:t>
            </a:r>
            <a:r>
              <a:rPr lang="de-DE" sz="1400" spc="-10" dirty="0">
                <a:solidFill>
                  <a:srgbClr val="FFFFFF"/>
                </a:solidFill>
                <a:latin typeface="Calibri"/>
                <a:cs typeface="Calibri"/>
              </a:rPr>
              <a:t>Erstellung</a:t>
            </a:r>
            <a:r>
              <a:rPr lang="de-DE" sz="1400" spc="80" dirty="0">
                <a:solidFill>
                  <a:srgbClr val="FFFFFF"/>
                </a:solidFill>
                <a:latin typeface="Calibri"/>
                <a:cs typeface="Calibri"/>
              </a:rPr>
              <a:t> </a:t>
            </a:r>
            <a:r>
              <a:rPr lang="de-DE" sz="1400" spc="-5" dirty="0">
                <a:solidFill>
                  <a:srgbClr val="FFFFFF"/>
                </a:solidFill>
                <a:latin typeface="Calibri"/>
                <a:cs typeface="Calibri"/>
              </a:rPr>
              <a:t>von</a:t>
            </a:r>
            <a:r>
              <a:rPr lang="de-DE" sz="1400" spc="110" dirty="0">
                <a:solidFill>
                  <a:srgbClr val="FFFFFF"/>
                </a:solidFill>
                <a:latin typeface="Calibri"/>
                <a:cs typeface="Calibri"/>
              </a:rPr>
              <a:t> </a:t>
            </a:r>
            <a:r>
              <a:rPr lang="de-DE" sz="1400" spc="-5" dirty="0">
                <a:solidFill>
                  <a:srgbClr val="FFFFFF"/>
                </a:solidFill>
                <a:latin typeface="Calibri"/>
                <a:cs typeface="Calibri"/>
              </a:rPr>
              <a:t>Informationen</a:t>
            </a:r>
            <a:r>
              <a:rPr lang="de-DE" sz="1400" spc="85" dirty="0">
                <a:solidFill>
                  <a:srgbClr val="FFFFFF"/>
                </a:solidFill>
                <a:latin typeface="Calibri"/>
                <a:cs typeface="Calibri"/>
              </a:rPr>
              <a:t> </a:t>
            </a:r>
            <a:r>
              <a:rPr lang="de-DE" sz="1400" spc="-5" dirty="0">
                <a:solidFill>
                  <a:srgbClr val="FFFFFF"/>
                </a:solidFill>
                <a:latin typeface="Calibri"/>
                <a:cs typeface="Calibri"/>
              </a:rPr>
              <a:t>in</a:t>
            </a:r>
            <a:r>
              <a:rPr lang="de-DE" sz="1400" spc="75" dirty="0">
                <a:solidFill>
                  <a:srgbClr val="FFFFFF"/>
                </a:solidFill>
                <a:latin typeface="Calibri"/>
                <a:cs typeface="Calibri"/>
              </a:rPr>
              <a:t> </a:t>
            </a:r>
            <a:r>
              <a:rPr lang="de-DE" sz="1400" spc="-5" dirty="0">
                <a:solidFill>
                  <a:srgbClr val="FFFFFF"/>
                </a:solidFill>
                <a:latin typeface="Calibri"/>
                <a:cs typeface="Calibri"/>
              </a:rPr>
              <a:t>den</a:t>
            </a:r>
            <a:r>
              <a:rPr lang="de-DE" sz="1400" spc="80" dirty="0">
                <a:solidFill>
                  <a:srgbClr val="FFFFFF"/>
                </a:solidFill>
                <a:latin typeface="Calibri"/>
                <a:cs typeface="Calibri"/>
              </a:rPr>
              <a:t> </a:t>
            </a:r>
            <a:r>
              <a:rPr lang="de-DE" sz="1400" spc="-5" dirty="0">
                <a:solidFill>
                  <a:srgbClr val="FFFFFF"/>
                </a:solidFill>
                <a:latin typeface="Calibri"/>
                <a:cs typeface="Calibri"/>
              </a:rPr>
              <a:t>Medien,</a:t>
            </a:r>
            <a:r>
              <a:rPr lang="de-DE" sz="1400" spc="80" dirty="0">
                <a:solidFill>
                  <a:srgbClr val="FFFFFF"/>
                </a:solidFill>
                <a:latin typeface="Calibri"/>
                <a:cs typeface="Calibri"/>
              </a:rPr>
              <a:t> </a:t>
            </a:r>
            <a:r>
              <a:rPr lang="de-DE" sz="1400" spc="-10" dirty="0">
                <a:solidFill>
                  <a:srgbClr val="FFFFFF"/>
                </a:solidFill>
                <a:latin typeface="Calibri"/>
                <a:cs typeface="Calibri"/>
              </a:rPr>
              <a:t>die</a:t>
            </a:r>
            <a:r>
              <a:rPr lang="de-DE" sz="1400" spc="80" dirty="0">
                <a:solidFill>
                  <a:srgbClr val="FFFFFF"/>
                </a:solidFill>
                <a:latin typeface="Calibri"/>
                <a:cs typeface="Calibri"/>
              </a:rPr>
              <a:t> </a:t>
            </a:r>
            <a:r>
              <a:rPr lang="de-DE" sz="1400" dirty="0">
                <a:solidFill>
                  <a:srgbClr val="FFFFFF"/>
                </a:solidFill>
                <a:latin typeface="Calibri"/>
                <a:cs typeface="Calibri"/>
              </a:rPr>
              <a:t>eine </a:t>
            </a:r>
            <a:r>
              <a:rPr lang="de-DE" sz="1400" spc="-300" dirty="0">
                <a:solidFill>
                  <a:srgbClr val="FFFFFF"/>
                </a:solidFill>
                <a:latin typeface="Calibri"/>
                <a:cs typeface="Calibri"/>
              </a:rPr>
              <a:t> </a:t>
            </a:r>
            <a:r>
              <a:rPr lang="de-DE" sz="1400" spc="-5" dirty="0">
                <a:solidFill>
                  <a:srgbClr val="FFFFFF"/>
                </a:solidFill>
                <a:latin typeface="Calibri"/>
                <a:cs typeface="Calibri"/>
              </a:rPr>
              <a:t>einseitige</a:t>
            </a:r>
            <a:r>
              <a:rPr lang="de-DE" sz="1400" spc="295" dirty="0">
                <a:solidFill>
                  <a:srgbClr val="FFFFFF"/>
                </a:solidFill>
                <a:latin typeface="Calibri"/>
                <a:cs typeface="Calibri"/>
              </a:rPr>
              <a:t> </a:t>
            </a:r>
            <a:r>
              <a:rPr lang="de-DE" sz="1400" spc="-5" dirty="0">
                <a:solidFill>
                  <a:srgbClr val="FFFFFF"/>
                </a:solidFill>
                <a:latin typeface="Calibri"/>
                <a:cs typeface="Calibri"/>
              </a:rPr>
              <a:t>oder</a:t>
            </a:r>
            <a:r>
              <a:rPr lang="de-DE" sz="1400" spc="295" dirty="0">
                <a:solidFill>
                  <a:srgbClr val="FFFFFF"/>
                </a:solidFill>
                <a:latin typeface="Calibri"/>
                <a:cs typeface="Calibri"/>
              </a:rPr>
              <a:t> </a:t>
            </a:r>
            <a:r>
              <a:rPr lang="de-DE" sz="1400" spc="-5" dirty="0">
                <a:solidFill>
                  <a:srgbClr val="FFFFFF"/>
                </a:solidFill>
                <a:latin typeface="Calibri"/>
                <a:cs typeface="Calibri"/>
              </a:rPr>
              <a:t>voreingenommene</a:t>
            </a:r>
            <a:r>
              <a:rPr lang="de-DE" sz="1400" spc="300" dirty="0">
                <a:solidFill>
                  <a:srgbClr val="FFFFFF"/>
                </a:solidFill>
                <a:latin typeface="Calibri"/>
                <a:cs typeface="Calibri"/>
              </a:rPr>
              <a:t> </a:t>
            </a:r>
            <a:r>
              <a:rPr lang="de-DE" sz="1400" spc="-5" dirty="0">
                <a:solidFill>
                  <a:srgbClr val="FFFFFF"/>
                </a:solidFill>
                <a:latin typeface="Calibri"/>
                <a:cs typeface="Calibri"/>
              </a:rPr>
              <a:t>Sichtweise</a:t>
            </a:r>
            <a:r>
              <a:rPr lang="de-DE" sz="1400" spc="295" dirty="0">
                <a:solidFill>
                  <a:srgbClr val="FFFFFF"/>
                </a:solidFill>
                <a:latin typeface="Calibri"/>
                <a:cs typeface="Calibri"/>
              </a:rPr>
              <a:t> </a:t>
            </a:r>
            <a:r>
              <a:rPr lang="de-DE" sz="1400" spc="-5" dirty="0">
                <a:solidFill>
                  <a:srgbClr val="FFFFFF"/>
                </a:solidFill>
                <a:latin typeface="Calibri"/>
                <a:cs typeface="Calibri"/>
              </a:rPr>
              <a:t>haben.</a:t>
            </a:r>
            <a:r>
              <a:rPr lang="de-DE" sz="1400" spc="300" dirty="0">
                <a:solidFill>
                  <a:srgbClr val="FFFFFF"/>
                </a:solidFill>
                <a:latin typeface="Calibri"/>
                <a:cs typeface="Calibri"/>
              </a:rPr>
              <a:t> </a:t>
            </a:r>
            <a:r>
              <a:rPr lang="de-DE" sz="1400" spc="-10" dirty="0">
                <a:solidFill>
                  <a:srgbClr val="FFFFFF"/>
                </a:solidFill>
                <a:latin typeface="Calibri"/>
                <a:cs typeface="Calibri"/>
              </a:rPr>
              <a:t>Die Voreingenommenheit der Medien ist oft das Ergebnis von Medieninhaber*innen, staatlicher Zensur, mangelnden journalistischen Standards, Fakten und der Auswahl von Geschichten. </a:t>
            </a:r>
            <a:endParaRPr lang="de-DE" sz="1400" dirty="0">
              <a:latin typeface="Calibri"/>
              <a:cs typeface="Calibri"/>
            </a:endParaRPr>
          </a:p>
        </p:txBody>
      </p:sp>
      <p:grpSp>
        <p:nvGrpSpPr>
          <p:cNvPr id="10" name="object 10"/>
          <p:cNvGrpSpPr/>
          <p:nvPr/>
        </p:nvGrpSpPr>
        <p:grpSpPr>
          <a:xfrm>
            <a:off x="182879" y="88900"/>
            <a:ext cx="8822055" cy="4805680"/>
            <a:chOff x="182879" y="88900"/>
            <a:chExt cx="8822055" cy="4805680"/>
          </a:xfrm>
        </p:grpSpPr>
        <p:pic>
          <p:nvPicPr>
            <p:cNvPr id="11" name="object 11"/>
            <p:cNvPicPr/>
            <p:nvPr/>
          </p:nvPicPr>
          <p:blipFill>
            <a:blip r:embed="rId3" cstate="print"/>
            <a:stretch>
              <a:fillRect/>
            </a:stretch>
          </p:blipFill>
          <p:spPr>
            <a:xfrm>
              <a:off x="182879" y="112141"/>
              <a:ext cx="1708658" cy="470535"/>
            </a:xfrm>
            <a:prstGeom prst="rect">
              <a:avLst/>
            </a:prstGeom>
          </p:spPr>
        </p:pic>
        <p:pic>
          <p:nvPicPr>
            <p:cNvPr id="12" name="object 12"/>
            <p:cNvPicPr/>
            <p:nvPr/>
          </p:nvPicPr>
          <p:blipFill>
            <a:blip r:embed="rId4" cstate="print"/>
            <a:stretch>
              <a:fillRect/>
            </a:stretch>
          </p:blipFill>
          <p:spPr>
            <a:xfrm>
              <a:off x="7110729" y="3431565"/>
              <a:ext cx="1672589" cy="1462532"/>
            </a:xfrm>
            <a:prstGeom prst="rect">
              <a:avLst/>
            </a:prstGeom>
          </p:spPr>
        </p:pic>
        <p:sp>
          <p:nvSpPr>
            <p:cNvPr id="13" name="object 13"/>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2225"/>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709"/>
                  </a:lnTo>
                  <a:lnTo>
                    <a:pt x="9525" y="518795"/>
                  </a:lnTo>
                  <a:lnTo>
                    <a:pt x="21590" y="561975"/>
                  </a:lnTo>
                  <a:lnTo>
                    <a:pt x="37465" y="603250"/>
                  </a:lnTo>
                  <a:lnTo>
                    <a:pt x="57785" y="642620"/>
                  </a:lnTo>
                  <a:lnTo>
                    <a:pt x="81915" y="678815"/>
                  </a:lnTo>
                  <a:lnTo>
                    <a:pt x="109855" y="713105"/>
                  </a:lnTo>
                  <a:lnTo>
                    <a:pt x="140335" y="743585"/>
                  </a:lnTo>
                  <a:lnTo>
                    <a:pt x="174625" y="771525"/>
                  </a:lnTo>
                  <a:lnTo>
                    <a:pt x="210820" y="795655"/>
                  </a:lnTo>
                  <a:lnTo>
                    <a:pt x="250190" y="815975"/>
                  </a:lnTo>
                  <a:lnTo>
                    <a:pt x="291465" y="831850"/>
                  </a:lnTo>
                  <a:lnTo>
                    <a:pt x="334645" y="843915"/>
                  </a:lnTo>
                  <a:lnTo>
                    <a:pt x="379730" y="850900"/>
                  </a:lnTo>
                  <a:lnTo>
                    <a:pt x="426720" y="853440"/>
                  </a:lnTo>
                  <a:lnTo>
                    <a:pt x="473075" y="850900"/>
                  </a:lnTo>
                  <a:lnTo>
                    <a:pt x="518160" y="843915"/>
                  </a:lnTo>
                  <a:lnTo>
                    <a:pt x="561340" y="831850"/>
                  </a:lnTo>
                  <a:lnTo>
                    <a:pt x="602615" y="815975"/>
                  </a:lnTo>
                  <a:lnTo>
                    <a:pt x="641985" y="795655"/>
                  </a:lnTo>
                  <a:lnTo>
                    <a:pt x="678815" y="771525"/>
                  </a:lnTo>
                  <a:lnTo>
                    <a:pt x="712470" y="743585"/>
                  </a:lnTo>
                  <a:lnTo>
                    <a:pt x="742950" y="713105"/>
                  </a:lnTo>
                  <a:lnTo>
                    <a:pt x="770890" y="678815"/>
                  </a:lnTo>
                  <a:lnTo>
                    <a:pt x="795020" y="642620"/>
                  </a:lnTo>
                  <a:lnTo>
                    <a:pt x="815340" y="603250"/>
                  </a:lnTo>
                  <a:lnTo>
                    <a:pt x="831215" y="561975"/>
                  </a:lnTo>
                  <a:lnTo>
                    <a:pt x="843280" y="518795"/>
                  </a:lnTo>
                  <a:lnTo>
                    <a:pt x="850900" y="473709"/>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2225"/>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14" name="object 14"/>
            <p:cNvPicPr/>
            <p:nvPr/>
          </p:nvPicPr>
          <p:blipFill>
            <a:blip r:embed="rId5" cstate="print"/>
            <a:stretch>
              <a:fillRect/>
            </a:stretch>
          </p:blipFill>
          <p:spPr>
            <a:xfrm>
              <a:off x="8195945" y="212089"/>
              <a:ext cx="765175" cy="608329"/>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3999" cy="5143498"/>
            <a:chOff x="0" y="0"/>
            <a:chExt cx="9143999" cy="5143498"/>
          </a:xfrm>
        </p:grpSpPr>
        <p:pic>
          <p:nvPicPr>
            <p:cNvPr id="3" name="object 3"/>
            <p:cNvPicPr/>
            <p:nvPr/>
          </p:nvPicPr>
          <p:blipFill>
            <a:blip r:embed="rId2" cstate="print"/>
            <a:stretch>
              <a:fillRect/>
            </a:stretch>
          </p:blipFill>
          <p:spPr>
            <a:xfrm>
              <a:off x="0" y="0"/>
              <a:ext cx="9143999" cy="5143498"/>
            </a:xfrm>
            <a:prstGeom prst="rect">
              <a:avLst/>
            </a:prstGeom>
          </p:spPr>
        </p:pic>
        <p:sp>
          <p:nvSpPr>
            <p:cNvPr id="4" name="object 4"/>
            <p:cNvSpPr/>
            <p:nvPr/>
          </p:nvSpPr>
          <p:spPr>
            <a:xfrm>
              <a:off x="758190" y="1036319"/>
              <a:ext cx="6899275" cy="3759835"/>
            </a:xfrm>
            <a:custGeom>
              <a:avLst/>
              <a:gdLst/>
              <a:ahLst/>
              <a:cxnLst/>
              <a:rect l="l" t="t" r="r" b="b"/>
              <a:pathLst>
                <a:path w="6899275" h="3759835">
                  <a:moveTo>
                    <a:pt x="6899275" y="0"/>
                  </a:moveTo>
                  <a:lnTo>
                    <a:pt x="0" y="0"/>
                  </a:lnTo>
                  <a:lnTo>
                    <a:pt x="0" y="3759835"/>
                  </a:lnTo>
                  <a:lnTo>
                    <a:pt x="6899275" y="3759835"/>
                  </a:lnTo>
                  <a:lnTo>
                    <a:pt x="6899275" y="0"/>
                  </a:lnTo>
                  <a:close/>
                </a:path>
              </a:pathLst>
            </a:custGeom>
            <a:solidFill>
              <a:srgbClr val="FFFADF"/>
            </a:solidFill>
          </p:spPr>
          <p:txBody>
            <a:bodyPr wrap="square" lIns="0" tIns="0" rIns="0" bIns="0" rtlCol="0"/>
            <a:lstStyle/>
            <a:p>
              <a:endParaRPr/>
            </a:p>
          </p:txBody>
        </p:sp>
        <p:sp>
          <p:nvSpPr>
            <p:cNvPr id="5" name="object 5"/>
            <p:cNvSpPr/>
            <p:nvPr/>
          </p:nvSpPr>
          <p:spPr>
            <a:xfrm>
              <a:off x="758190" y="1036319"/>
              <a:ext cx="6899275" cy="3759835"/>
            </a:xfrm>
            <a:custGeom>
              <a:avLst/>
              <a:gdLst/>
              <a:ahLst/>
              <a:cxnLst/>
              <a:rect l="l" t="t" r="r" b="b"/>
              <a:pathLst>
                <a:path w="6899275" h="3759835">
                  <a:moveTo>
                    <a:pt x="0" y="3759835"/>
                  </a:moveTo>
                  <a:lnTo>
                    <a:pt x="6899275" y="3759835"/>
                  </a:lnTo>
                  <a:lnTo>
                    <a:pt x="6899275" y="0"/>
                  </a:lnTo>
                  <a:lnTo>
                    <a:pt x="0" y="0"/>
                  </a:lnTo>
                  <a:lnTo>
                    <a:pt x="0" y="3759835"/>
                  </a:lnTo>
                  <a:close/>
                </a:path>
              </a:pathLst>
            </a:custGeom>
            <a:ln w="25400">
              <a:solidFill>
                <a:srgbClr val="001B6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6458586" y="1064260"/>
              <a:ext cx="1847214" cy="1150620"/>
            </a:xfrm>
            <a:prstGeom prst="rect">
              <a:avLst/>
            </a:prstGeom>
          </p:spPr>
        </p:pic>
      </p:grpSp>
      <p:sp>
        <p:nvSpPr>
          <p:cNvPr id="7" name="object 7"/>
          <p:cNvSpPr txBox="1">
            <a:spLocks noGrp="1"/>
          </p:cNvSpPr>
          <p:nvPr>
            <p:ph type="title"/>
          </p:nvPr>
        </p:nvSpPr>
        <p:spPr>
          <a:xfrm>
            <a:off x="2199639" y="471170"/>
            <a:ext cx="475932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AA15"/>
                </a:solidFill>
              </a:rPr>
              <a:t>ARTEN</a:t>
            </a:r>
            <a:r>
              <a:rPr sz="1800" spc="-5" dirty="0">
                <a:solidFill>
                  <a:srgbClr val="FFAA15"/>
                </a:solidFill>
              </a:rPr>
              <a:t> DER </a:t>
            </a:r>
            <a:r>
              <a:rPr sz="1800" spc="-25" dirty="0">
                <a:solidFill>
                  <a:srgbClr val="FFAA15"/>
                </a:solidFill>
              </a:rPr>
              <a:t>VOREINGENOMMENHEIT</a:t>
            </a:r>
            <a:r>
              <a:rPr sz="1800" spc="-45" dirty="0">
                <a:solidFill>
                  <a:srgbClr val="FFAA15"/>
                </a:solidFill>
              </a:rPr>
              <a:t> </a:t>
            </a:r>
            <a:r>
              <a:rPr sz="1800" spc="-15" dirty="0">
                <a:solidFill>
                  <a:srgbClr val="FFAA15"/>
                </a:solidFill>
              </a:rPr>
              <a:t>DER</a:t>
            </a:r>
            <a:r>
              <a:rPr sz="1800" spc="-35" dirty="0">
                <a:solidFill>
                  <a:srgbClr val="FFAA15"/>
                </a:solidFill>
              </a:rPr>
              <a:t> </a:t>
            </a:r>
            <a:r>
              <a:rPr sz="1800" spc="-5" dirty="0">
                <a:solidFill>
                  <a:srgbClr val="FFAA15"/>
                </a:solidFill>
              </a:rPr>
              <a:t>MEDIEN</a:t>
            </a:r>
            <a:endParaRPr sz="1800"/>
          </a:p>
        </p:txBody>
      </p:sp>
      <p:sp>
        <p:nvSpPr>
          <p:cNvPr id="8" name="object 8"/>
          <p:cNvSpPr txBox="1"/>
          <p:nvPr/>
        </p:nvSpPr>
        <p:spPr>
          <a:xfrm>
            <a:off x="838200" y="1076325"/>
            <a:ext cx="7086600" cy="3648306"/>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FFAA15"/>
                </a:solidFill>
                <a:latin typeface="Calibri"/>
                <a:cs typeface="Calibri"/>
              </a:rPr>
              <a:t>Wie</a:t>
            </a:r>
            <a:r>
              <a:rPr sz="1400" b="1" spc="-15" dirty="0">
                <a:solidFill>
                  <a:srgbClr val="FFAA15"/>
                </a:solidFill>
                <a:latin typeface="Calibri"/>
                <a:cs typeface="Calibri"/>
              </a:rPr>
              <a:t> </a:t>
            </a:r>
            <a:r>
              <a:rPr sz="1400" b="1" dirty="0">
                <a:solidFill>
                  <a:srgbClr val="FFAA15"/>
                </a:solidFill>
                <a:latin typeface="Calibri"/>
                <a:cs typeface="Calibri"/>
              </a:rPr>
              <a:t>sieht</a:t>
            </a:r>
            <a:r>
              <a:rPr sz="1400" b="1" spc="-20" dirty="0">
                <a:solidFill>
                  <a:srgbClr val="FFAA15"/>
                </a:solidFill>
                <a:latin typeface="Calibri"/>
                <a:cs typeface="Calibri"/>
              </a:rPr>
              <a:t> </a:t>
            </a:r>
            <a:r>
              <a:rPr sz="1400" b="1" dirty="0">
                <a:solidFill>
                  <a:srgbClr val="FFAA15"/>
                </a:solidFill>
                <a:latin typeface="Calibri"/>
                <a:cs typeface="Calibri"/>
              </a:rPr>
              <a:t>die</a:t>
            </a:r>
            <a:r>
              <a:rPr sz="1400" b="1" spc="-10" dirty="0">
                <a:solidFill>
                  <a:srgbClr val="FFAA15"/>
                </a:solidFill>
                <a:latin typeface="Calibri"/>
                <a:cs typeface="Calibri"/>
              </a:rPr>
              <a:t> </a:t>
            </a:r>
            <a:r>
              <a:rPr sz="1400" b="1" spc="-5" dirty="0">
                <a:solidFill>
                  <a:srgbClr val="FFAA15"/>
                </a:solidFill>
                <a:latin typeface="Calibri"/>
                <a:cs typeface="Calibri"/>
              </a:rPr>
              <a:t>Voreingenommenheit</a:t>
            </a:r>
            <a:r>
              <a:rPr sz="1400" b="1" spc="-15" dirty="0">
                <a:solidFill>
                  <a:srgbClr val="FFAA15"/>
                </a:solidFill>
                <a:latin typeface="Calibri"/>
                <a:cs typeface="Calibri"/>
              </a:rPr>
              <a:t> </a:t>
            </a:r>
            <a:r>
              <a:rPr sz="1400" b="1" dirty="0">
                <a:solidFill>
                  <a:srgbClr val="FFAA15"/>
                </a:solidFill>
                <a:latin typeface="Calibri"/>
                <a:cs typeface="Calibri"/>
              </a:rPr>
              <a:t>aus?</a:t>
            </a:r>
            <a:endParaRPr sz="1400" dirty="0">
              <a:latin typeface="Calibri"/>
              <a:cs typeface="Calibri"/>
            </a:endParaRPr>
          </a:p>
          <a:p>
            <a:pPr marL="12700">
              <a:lnSpc>
                <a:spcPct val="100000"/>
              </a:lnSpc>
              <a:spcBef>
                <a:spcPts val="10"/>
              </a:spcBef>
            </a:pPr>
            <a:r>
              <a:rPr sz="1400" spc="-5" dirty="0">
                <a:latin typeface="Calibri"/>
                <a:cs typeface="Calibri"/>
              </a:rPr>
              <a:t>Voreingenommenheit </a:t>
            </a:r>
            <a:r>
              <a:rPr sz="1400" dirty="0">
                <a:latin typeface="Calibri"/>
                <a:cs typeface="Calibri"/>
              </a:rPr>
              <a:t>in </a:t>
            </a:r>
            <a:r>
              <a:rPr sz="1400" spc="-5" dirty="0">
                <a:latin typeface="Calibri"/>
                <a:cs typeface="Calibri"/>
              </a:rPr>
              <a:t>den Medien</a:t>
            </a:r>
            <a:r>
              <a:rPr sz="1400" dirty="0">
                <a:latin typeface="Calibri"/>
                <a:cs typeface="Calibri"/>
              </a:rPr>
              <a:t> kann</a:t>
            </a:r>
            <a:r>
              <a:rPr sz="1400" spc="-5" dirty="0">
                <a:latin typeface="Calibri"/>
                <a:cs typeface="Calibri"/>
              </a:rPr>
              <a:t> viele</a:t>
            </a:r>
            <a:r>
              <a:rPr sz="1400" spc="10" dirty="0">
                <a:latin typeface="Calibri"/>
                <a:cs typeface="Calibri"/>
              </a:rPr>
              <a:t> </a:t>
            </a:r>
            <a:r>
              <a:rPr sz="1400" spc="-15" dirty="0">
                <a:latin typeface="Calibri"/>
                <a:cs typeface="Calibri"/>
              </a:rPr>
              <a:t>Formen</a:t>
            </a:r>
            <a:r>
              <a:rPr sz="1400" spc="-20" dirty="0">
                <a:latin typeface="Calibri"/>
                <a:cs typeface="Calibri"/>
              </a:rPr>
              <a:t> </a:t>
            </a:r>
            <a:r>
              <a:rPr sz="1400" spc="-5" dirty="0">
                <a:latin typeface="Calibri"/>
                <a:cs typeface="Calibri"/>
              </a:rPr>
              <a:t>annehmen.</a:t>
            </a:r>
            <a:endParaRPr sz="1400" dirty="0">
              <a:latin typeface="Calibri"/>
              <a:cs typeface="Calibri"/>
            </a:endParaRPr>
          </a:p>
          <a:p>
            <a:pPr>
              <a:lnSpc>
                <a:spcPct val="100000"/>
              </a:lnSpc>
              <a:spcBef>
                <a:spcPts val="30"/>
              </a:spcBef>
            </a:pPr>
            <a:endParaRPr sz="1050" dirty="0">
              <a:latin typeface="Calibri"/>
              <a:cs typeface="Calibri"/>
            </a:endParaRPr>
          </a:p>
          <a:p>
            <a:pPr marL="12700">
              <a:lnSpc>
                <a:spcPct val="100000"/>
              </a:lnSpc>
            </a:pPr>
            <a:r>
              <a:rPr sz="1200" spc="-5" dirty="0">
                <a:solidFill>
                  <a:srgbClr val="FFAA15"/>
                </a:solidFill>
                <a:latin typeface="Calibri"/>
                <a:cs typeface="Calibri"/>
              </a:rPr>
              <a:t>Parteiliche</a:t>
            </a:r>
            <a:r>
              <a:rPr sz="1200" dirty="0">
                <a:solidFill>
                  <a:srgbClr val="FFAA15"/>
                </a:solidFill>
                <a:latin typeface="Calibri"/>
                <a:cs typeface="Calibri"/>
              </a:rPr>
              <a:t> </a:t>
            </a:r>
            <a:r>
              <a:rPr sz="1200" spc="-25" dirty="0">
                <a:solidFill>
                  <a:srgbClr val="FFAA15"/>
                </a:solidFill>
                <a:latin typeface="Calibri"/>
                <a:cs typeface="Calibri"/>
              </a:rPr>
              <a:t>Voreingenommenheit</a:t>
            </a:r>
            <a:endParaRPr sz="1200" dirty="0">
              <a:latin typeface="Calibri"/>
              <a:cs typeface="Calibri"/>
            </a:endParaRPr>
          </a:p>
          <a:p>
            <a:pPr marL="12700">
              <a:lnSpc>
                <a:spcPct val="100000"/>
              </a:lnSpc>
              <a:spcBef>
                <a:spcPts val="15"/>
              </a:spcBef>
            </a:pPr>
            <a:r>
              <a:rPr sz="1200" spc="-5" dirty="0">
                <a:latin typeface="Calibri"/>
                <a:cs typeface="Calibri"/>
              </a:rPr>
              <a:t>Voreingenommenheit,</a:t>
            </a:r>
            <a:r>
              <a:rPr sz="1200" spc="10" dirty="0">
                <a:latin typeface="Calibri"/>
                <a:cs typeface="Calibri"/>
              </a:rPr>
              <a:t> </a:t>
            </a:r>
            <a:r>
              <a:rPr sz="1200" spc="-5" dirty="0">
                <a:latin typeface="Calibri"/>
                <a:cs typeface="Calibri"/>
              </a:rPr>
              <a:t>die</a:t>
            </a:r>
            <a:r>
              <a:rPr sz="1200" spc="10" dirty="0">
                <a:latin typeface="Calibri"/>
                <a:cs typeface="Calibri"/>
              </a:rPr>
              <a:t> </a:t>
            </a:r>
            <a:r>
              <a:rPr sz="1200" spc="-5" dirty="0">
                <a:latin typeface="Calibri"/>
                <a:cs typeface="Calibri"/>
              </a:rPr>
              <a:t>die</a:t>
            </a:r>
            <a:r>
              <a:rPr sz="1200" spc="5" dirty="0">
                <a:latin typeface="Calibri"/>
                <a:cs typeface="Calibri"/>
              </a:rPr>
              <a:t> </a:t>
            </a:r>
            <a:r>
              <a:rPr sz="1200" spc="-5" dirty="0">
                <a:latin typeface="Calibri"/>
                <a:cs typeface="Calibri"/>
              </a:rPr>
              <a:t>politischen</a:t>
            </a:r>
            <a:r>
              <a:rPr sz="1200" spc="20" dirty="0">
                <a:latin typeface="Calibri"/>
                <a:cs typeface="Calibri"/>
              </a:rPr>
              <a:t> </a:t>
            </a:r>
            <a:r>
              <a:rPr sz="1200" spc="-15" dirty="0" err="1">
                <a:latin typeface="Calibri"/>
                <a:cs typeface="Calibri"/>
              </a:rPr>
              <a:t>Ansichten</a:t>
            </a:r>
            <a:r>
              <a:rPr sz="1200" spc="-10" dirty="0">
                <a:latin typeface="Calibri"/>
                <a:cs typeface="Calibri"/>
              </a:rPr>
              <a:t> </a:t>
            </a:r>
            <a:r>
              <a:rPr sz="1200" spc="-5" dirty="0">
                <a:latin typeface="Calibri"/>
                <a:cs typeface="Calibri"/>
              </a:rPr>
              <a:t>de</a:t>
            </a:r>
            <a:r>
              <a:rPr lang="de-AT" sz="1200" spc="-5" dirty="0">
                <a:latin typeface="Calibri"/>
                <a:cs typeface="Calibri"/>
              </a:rPr>
              <a:t>r</a:t>
            </a:r>
            <a:r>
              <a:rPr sz="1200" spc="10" dirty="0">
                <a:latin typeface="Calibri"/>
                <a:cs typeface="Calibri"/>
              </a:rPr>
              <a:t> </a:t>
            </a:r>
            <a:r>
              <a:rPr sz="1200" spc="-5" dirty="0">
                <a:latin typeface="Calibri"/>
                <a:cs typeface="Calibri"/>
              </a:rPr>
              <a:t>Journalist</a:t>
            </a:r>
            <a:r>
              <a:rPr lang="de-AT" sz="1200" spc="-5" dirty="0">
                <a:latin typeface="Calibri"/>
                <a:cs typeface="Calibri"/>
              </a:rPr>
              <a:t>*innen</a:t>
            </a:r>
            <a:r>
              <a:rPr sz="1200" spc="15" dirty="0">
                <a:latin typeface="Calibri"/>
                <a:cs typeface="Calibri"/>
              </a:rPr>
              <a:t> </a:t>
            </a:r>
            <a:r>
              <a:rPr sz="1200" spc="-5" dirty="0">
                <a:latin typeface="Calibri"/>
                <a:cs typeface="Calibri"/>
              </a:rPr>
              <a:t>einbezieht.</a:t>
            </a:r>
            <a:endParaRPr sz="1200" dirty="0">
              <a:latin typeface="Calibri"/>
              <a:cs typeface="Calibri"/>
            </a:endParaRPr>
          </a:p>
          <a:p>
            <a:pPr>
              <a:lnSpc>
                <a:spcPct val="100000"/>
              </a:lnSpc>
              <a:spcBef>
                <a:spcPts val="25"/>
              </a:spcBef>
            </a:pPr>
            <a:endParaRPr sz="1050" dirty="0">
              <a:latin typeface="Calibri"/>
              <a:cs typeface="Calibri"/>
            </a:endParaRPr>
          </a:p>
          <a:p>
            <a:pPr marL="12700">
              <a:lnSpc>
                <a:spcPct val="100000"/>
              </a:lnSpc>
              <a:spcBef>
                <a:spcPts val="5"/>
              </a:spcBef>
            </a:pPr>
            <a:r>
              <a:rPr lang="de-AT" sz="1200" spc="-5" dirty="0">
                <a:solidFill>
                  <a:srgbClr val="FFAA15"/>
                </a:solidFill>
                <a:latin typeface="Calibri"/>
                <a:cs typeface="Calibri"/>
              </a:rPr>
              <a:t>Geschäftliche Voreingenommenheit</a:t>
            </a:r>
            <a:endParaRPr sz="1200" dirty="0">
              <a:latin typeface="Calibri"/>
              <a:cs typeface="Calibri"/>
            </a:endParaRPr>
          </a:p>
          <a:p>
            <a:pPr marL="12700">
              <a:lnSpc>
                <a:spcPct val="100000"/>
              </a:lnSpc>
              <a:spcBef>
                <a:spcPts val="10"/>
              </a:spcBef>
            </a:pPr>
            <a:r>
              <a:rPr sz="1200" spc="-5" dirty="0">
                <a:latin typeface="Calibri"/>
                <a:cs typeface="Calibri"/>
              </a:rPr>
              <a:t>Voreingenommenheit,</a:t>
            </a:r>
            <a:r>
              <a:rPr sz="1200" dirty="0">
                <a:latin typeface="Calibri"/>
                <a:cs typeface="Calibri"/>
              </a:rPr>
              <a:t> </a:t>
            </a:r>
            <a:r>
              <a:rPr sz="1200" spc="-5" dirty="0">
                <a:latin typeface="Calibri"/>
                <a:cs typeface="Calibri"/>
              </a:rPr>
              <a:t>die</a:t>
            </a:r>
            <a:r>
              <a:rPr sz="1200" spc="5" dirty="0">
                <a:latin typeface="Calibri"/>
                <a:cs typeface="Calibri"/>
              </a:rPr>
              <a:t> </a:t>
            </a:r>
            <a:r>
              <a:rPr sz="1200" dirty="0">
                <a:latin typeface="Calibri"/>
                <a:cs typeface="Calibri"/>
              </a:rPr>
              <a:t>von</a:t>
            </a:r>
            <a:r>
              <a:rPr sz="1200" spc="10" dirty="0">
                <a:latin typeface="Calibri"/>
                <a:cs typeface="Calibri"/>
              </a:rPr>
              <a:t> </a:t>
            </a:r>
            <a:r>
              <a:rPr sz="1200" spc="-5" dirty="0">
                <a:latin typeface="Calibri"/>
                <a:cs typeface="Calibri"/>
              </a:rPr>
              <a:t>Unternehmen</a:t>
            </a:r>
            <a:r>
              <a:rPr sz="1200" dirty="0">
                <a:latin typeface="Calibri"/>
                <a:cs typeface="Calibri"/>
              </a:rPr>
              <a:t> </a:t>
            </a:r>
            <a:r>
              <a:rPr sz="1200" spc="-5" dirty="0">
                <a:latin typeface="Calibri"/>
                <a:cs typeface="Calibri"/>
              </a:rPr>
              <a:t>darüber</a:t>
            </a:r>
            <a:r>
              <a:rPr sz="1200" spc="5" dirty="0">
                <a:latin typeface="Calibri"/>
                <a:cs typeface="Calibri"/>
              </a:rPr>
              <a:t> </a:t>
            </a:r>
            <a:r>
              <a:rPr sz="1200" spc="-5" dirty="0">
                <a:latin typeface="Calibri"/>
                <a:cs typeface="Calibri"/>
              </a:rPr>
              <a:t>beeinflusst</a:t>
            </a:r>
            <a:r>
              <a:rPr sz="1200" spc="10" dirty="0">
                <a:latin typeface="Calibri"/>
                <a:cs typeface="Calibri"/>
              </a:rPr>
              <a:t> </a:t>
            </a:r>
            <a:r>
              <a:rPr sz="1200" dirty="0">
                <a:latin typeface="Calibri"/>
                <a:cs typeface="Calibri"/>
              </a:rPr>
              <a:t>wird,</a:t>
            </a:r>
            <a:r>
              <a:rPr sz="1200" spc="10" dirty="0">
                <a:latin typeface="Calibri"/>
                <a:cs typeface="Calibri"/>
              </a:rPr>
              <a:t> </a:t>
            </a:r>
            <a:r>
              <a:rPr sz="1200" spc="-5" dirty="0" err="1">
                <a:latin typeface="Calibri"/>
                <a:cs typeface="Calibri"/>
              </a:rPr>
              <a:t>wie</a:t>
            </a:r>
            <a:r>
              <a:rPr sz="1200" spc="15" dirty="0">
                <a:latin typeface="Calibri"/>
                <a:cs typeface="Calibri"/>
              </a:rPr>
              <a:t> </a:t>
            </a:r>
            <a:r>
              <a:rPr lang="de-AT" sz="1200" spc="15" dirty="0">
                <a:latin typeface="Calibri"/>
                <a:cs typeface="Calibri"/>
              </a:rPr>
              <a:t>–</a:t>
            </a:r>
            <a:r>
              <a:rPr sz="1200" spc="5" dirty="0">
                <a:latin typeface="Calibri"/>
                <a:cs typeface="Calibri"/>
              </a:rPr>
              <a:t> </a:t>
            </a:r>
            <a:r>
              <a:rPr sz="1200" spc="-5" dirty="0">
                <a:latin typeface="Calibri"/>
                <a:cs typeface="Calibri"/>
              </a:rPr>
              <a:t>oder</a:t>
            </a:r>
            <a:r>
              <a:rPr sz="1200" spc="10" dirty="0">
                <a:latin typeface="Calibri"/>
                <a:cs typeface="Calibri"/>
              </a:rPr>
              <a:t> </a:t>
            </a:r>
            <a:r>
              <a:rPr sz="1200" spc="-5" dirty="0" err="1">
                <a:latin typeface="Calibri"/>
                <a:cs typeface="Calibri"/>
              </a:rPr>
              <a:t>ob</a:t>
            </a:r>
            <a:r>
              <a:rPr sz="1200" spc="5" dirty="0">
                <a:latin typeface="Calibri"/>
                <a:cs typeface="Calibri"/>
              </a:rPr>
              <a:t> </a:t>
            </a:r>
            <a:r>
              <a:rPr lang="de-AT" sz="1200" spc="5" dirty="0">
                <a:latin typeface="Calibri"/>
                <a:cs typeface="Calibri"/>
              </a:rPr>
              <a:t>–</a:t>
            </a:r>
            <a:r>
              <a:rPr sz="1200" spc="5" dirty="0">
                <a:latin typeface="Calibri"/>
                <a:cs typeface="Calibri"/>
              </a:rPr>
              <a:t> </a:t>
            </a:r>
            <a:r>
              <a:rPr sz="1200" spc="-5" dirty="0">
                <a:latin typeface="Calibri"/>
                <a:cs typeface="Calibri"/>
              </a:rPr>
              <a:t>über</a:t>
            </a:r>
            <a:r>
              <a:rPr sz="1200" spc="10" dirty="0">
                <a:latin typeface="Calibri"/>
                <a:cs typeface="Calibri"/>
              </a:rPr>
              <a:t> </a:t>
            </a:r>
            <a:r>
              <a:rPr sz="1200" dirty="0">
                <a:latin typeface="Calibri"/>
                <a:cs typeface="Calibri"/>
              </a:rPr>
              <a:t>eine</a:t>
            </a:r>
            <a:r>
              <a:rPr sz="1200" spc="5" dirty="0">
                <a:latin typeface="Calibri"/>
                <a:cs typeface="Calibri"/>
              </a:rPr>
              <a:t> </a:t>
            </a:r>
            <a:r>
              <a:rPr sz="1200" spc="-5" dirty="0">
                <a:latin typeface="Calibri"/>
                <a:cs typeface="Calibri"/>
              </a:rPr>
              <a:t>Geschichte</a:t>
            </a:r>
            <a:r>
              <a:rPr sz="1200" spc="10" dirty="0">
                <a:latin typeface="Calibri"/>
                <a:cs typeface="Calibri"/>
              </a:rPr>
              <a:t> </a:t>
            </a:r>
            <a:r>
              <a:rPr sz="1200" spc="-15" dirty="0">
                <a:latin typeface="Calibri"/>
                <a:cs typeface="Calibri"/>
              </a:rPr>
              <a:t>berichtet wird.</a:t>
            </a:r>
            <a:endParaRPr sz="1200" dirty="0">
              <a:latin typeface="Calibri"/>
              <a:cs typeface="Calibri"/>
            </a:endParaRPr>
          </a:p>
          <a:p>
            <a:pPr>
              <a:lnSpc>
                <a:spcPct val="100000"/>
              </a:lnSpc>
              <a:spcBef>
                <a:spcPts val="20"/>
              </a:spcBef>
            </a:pPr>
            <a:endParaRPr sz="1000" dirty="0">
              <a:latin typeface="Calibri"/>
              <a:cs typeface="Calibri"/>
            </a:endParaRPr>
          </a:p>
          <a:p>
            <a:pPr marL="12700">
              <a:lnSpc>
                <a:spcPct val="100000"/>
              </a:lnSpc>
            </a:pPr>
            <a:r>
              <a:rPr sz="1200" spc="-5" dirty="0">
                <a:solidFill>
                  <a:srgbClr val="FFAA15"/>
                </a:solidFill>
                <a:latin typeface="Calibri"/>
                <a:cs typeface="Calibri"/>
              </a:rPr>
              <a:t>Demografische</a:t>
            </a:r>
            <a:r>
              <a:rPr sz="1200" spc="-10" dirty="0">
                <a:solidFill>
                  <a:srgbClr val="FFAA15"/>
                </a:solidFill>
                <a:latin typeface="Calibri"/>
                <a:cs typeface="Calibri"/>
              </a:rPr>
              <a:t> </a:t>
            </a:r>
            <a:r>
              <a:rPr sz="1200" spc="-25" dirty="0">
                <a:solidFill>
                  <a:srgbClr val="FFAA15"/>
                </a:solidFill>
                <a:latin typeface="Calibri"/>
                <a:cs typeface="Calibri"/>
              </a:rPr>
              <a:t>Verzerrung</a:t>
            </a:r>
            <a:endParaRPr sz="1200" dirty="0">
              <a:latin typeface="Calibri"/>
              <a:cs typeface="Calibri"/>
            </a:endParaRPr>
          </a:p>
          <a:p>
            <a:pPr marL="12700" marR="350520">
              <a:lnSpc>
                <a:spcPct val="100800"/>
              </a:lnSpc>
              <a:spcBef>
                <a:spcPts val="5"/>
              </a:spcBef>
            </a:pPr>
            <a:r>
              <a:rPr sz="1200" spc="-5" dirty="0">
                <a:latin typeface="Calibri"/>
                <a:cs typeface="Calibri"/>
              </a:rPr>
              <a:t>Voreingenommenheit,</a:t>
            </a:r>
            <a:r>
              <a:rPr sz="1200" spc="10" dirty="0">
                <a:latin typeface="Calibri"/>
                <a:cs typeface="Calibri"/>
              </a:rPr>
              <a:t> </a:t>
            </a:r>
            <a:r>
              <a:rPr sz="1200" dirty="0" err="1">
                <a:latin typeface="Calibri"/>
                <a:cs typeface="Calibri"/>
              </a:rPr>
              <a:t>wenn</a:t>
            </a:r>
            <a:r>
              <a:rPr sz="1200" spc="15" dirty="0">
                <a:latin typeface="Calibri"/>
                <a:cs typeface="Calibri"/>
              </a:rPr>
              <a:t> </a:t>
            </a:r>
            <a:r>
              <a:rPr lang="de-AT" sz="1200" spc="-5" dirty="0">
                <a:latin typeface="Calibri"/>
                <a:cs typeface="Calibri"/>
              </a:rPr>
              <a:t>Herkunft</a:t>
            </a:r>
            <a:r>
              <a:rPr sz="1200" spc="-5" dirty="0">
                <a:latin typeface="Calibri"/>
                <a:cs typeface="Calibri"/>
              </a:rPr>
              <a:t>,</a:t>
            </a:r>
            <a:r>
              <a:rPr sz="1200" spc="20" dirty="0">
                <a:latin typeface="Calibri"/>
                <a:cs typeface="Calibri"/>
              </a:rPr>
              <a:t> </a:t>
            </a:r>
            <a:r>
              <a:rPr sz="1200" spc="-5" dirty="0">
                <a:latin typeface="Calibri"/>
                <a:cs typeface="Calibri"/>
              </a:rPr>
              <a:t>Geschlecht,</a:t>
            </a:r>
            <a:r>
              <a:rPr sz="1200" spc="10" dirty="0">
                <a:latin typeface="Calibri"/>
                <a:cs typeface="Calibri"/>
              </a:rPr>
              <a:t> </a:t>
            </a:r>
            <a:r>
              <a:rPr sz="1200" spc="-5" dirty="0">
                <a:latin typeface="Calibri"/>
                <a:cs typeface="Calibri"/>
              </a:rPr>
              <a:t>Sexualität,</a:t>
            </a:r>
            <a:r>
              <a:rPr sz="1200" spc="15" dirty="0">
                <a:latin typeface="Calibri"/>
                <a:cs typeface="Calibri"/>
              </a:rPr>
              <a:t> </a:t>
            </a:r>
            <a:r>
              <a:rPr sz="1200" spc="-5" dirty="0">
                <a:latin typeface="Calibri"/>
                <a:cs typeface="Calibri"/>
              </a:rPr>
              <a:t>ethnische</a:t>
            </a:r>
            <a:r>
              <a:rPr sz="1200" spc="15" dirty="0">
                <a:latin typeface="Calibri"/>
                <a:cs typeface="Calibri"/>
              </a:rPr>
              <a:t> </a:t>
            </a:r>
            <a:r>
              <a:rPr sz="1200" spc="-5" dirty="0">
                <a:latin typeface="Calibri"/>
                <a:cs typeface="Calibri"/>
              </a:rPr>
              <a:t>Zugehörigkeit</a:t>
            </a:r>
            <a:r>
              <a:rPr sz="1200" spc="15" dirty="0">
                <a:latin typeface="Calibri"/>
                <a:cs typeface="Calibri"/>
              </a:rPr>
              <a:t> </a:t>
            </a:r>
            <a:r>
              <a:rPr sz="1200" spc="-5" dirty="0">
                <a:latin typeface="Calibri"/>
                <a:cs typeface="Calibri"/>
              </a:rPr>
              <a:t>usw.</a:t>
            </a:r>
            <a:r>
              <a:rPr sz="1200" spc="10" dirty="0">
                <a:latin typeface="Calibri"/>
                <a:cs typeface="Calibri"/>
              </a:rPr>
              <a:t> </a:t>
            </a:r>
            <a:r>
              <a:rPr sz="1200" spc="-5" dirty="0">
                <a:latin typeface="Calibri"/>
                <a:cs typeface="Calibri"/>
              </a:rPr>
              <a:t>die</a:t>
            </a:r>
            <a:r>
              <a:rPr sz="1200" spc="30" dirty="0">
                <a:latin typeface="Calibri"/>
                <a:cs typeface="Calibri"/>
              </a:rPr>
              <a:t> </a:t>
            </a:r>
            <a:r>
              <a:rPr sz="1200" spc="-15" dirty="0">
                <a:latin typeface="Calibri"/>
                <a:cs typeface="Calibri"/>
              </a:rPr>
              <a:t>Medienberichterstattung </a:t>
            </a:r>
            <a:r>
              <a:rPr sz="1200" spc="-280" dirty="0">
                <a:latin typeface="Calibri"/>
                <a:cs typeface="Calibri"/>
              </a:rPr>
              <a:t> </a:t>
            </a:r>
            <a:r>
              <a:rPr sz="1200" spc="-5" dirty="0">
                <a:latin typeface="Calibri"/>
                <a:cs typeface="Calibri"/>
              </a:rPr>
              <a:t>beeinflussen.</a:t>
            </a:r>
            <a:endParaRPr sz="1200" dirty="0">
              <a:latin typeface="Calibri"/>
              <a:cs typeface="Calibri"/>
            </a:endParaRPr>
          </a:p>
          <a:p>
            <a:pPr>
              <a:lnSpc>
                <a:spcPct val="100000"/>
              </a:lnSpc>
              <a:spcBef>
                <a:spcPts val="30"/>
              </a:spcBef>
            </a:pPr>
            <a:endParaRPr sz="1050" dirty="0">
              <a:latin typeface="Calibri"/>
              <a:cs typeface="Calibri"/>
            </a:endParaRPr>
          </a:p>
          <a:p>
            <a:pPr marL="12700">
              <a:lnSpc>
                <a:spcPct val="100000"/>
              </a:lnSpc>
            </a:pPr>
            <a:r>
              <a:rPr lang="de-DE" sz="1200" dirty="0">
                <a:solidFill>
                  <a:srgbClr val="FFAA15"/>
                </a:solidFill>
                <a:latin typeface="Calibri"/>
                <a:cs typeface="Calibri"/>
              </a:rPr>
              <a:t>„</a:t>
            </a:r>
            <a:r>
              <a:rPr sz="1200" dirty="0" err="1">
                <a:solidFill>
                  <a:srgbClr val="FFAA15"/>
                </a:solidFill>
                <a:latin typeface="Calibri"/>
                <a:cs typeface="Calibri"/>
              </a:rPr>
              <a:t>Große</a:t>
            </a:r>
            <a:r>
              <a:rPr sz="1200" spc="-10" dirty="0">
                <a:solidFill>
                  <a:srgbClr val="FFAA15"/>
                </a:solidFill>
                <a:latin typeface="Calibri"/>
                <a:cs typeface="Calibri"/>
              </a:rPr>
              <a:t> </a:t>
            </a:r>
            <a:r>
              <a:rPr sz="1200" spc="-5" dirty="0" err="1">
                <a:solidFill>
                  <a:srgbClr val="FFAA15"/>
                </a:solidFill>
                <a:latin typeface="Calibri"/>
                <a:cs typeface="Calibri"/>
              </a:rPr>
              <a:t>Geschichte</a:t>
            </a:r>
            <a:r>
              <a:rPr lang="de-AT" sz="1200" spc="-5" dirty="0">
                <a:solidFill>
                  <a:srgbClr val="FFAA15"/>
                </a:solidFill>
                <a:latin typeface="Calibri"/>
                <a:cs typeface="Calibri"/>
              </a:rPr>
              <a:t>“</a:t>
            </a:r>
            <a:r>
              <a:rPr sz="1200" spc="-5" dirty="0">
                <a:solidFill>
                  <a:srgbClr val="FFAA15"/>
                </a:solidFill>
                <a:latin typeface="Calibri"/>
                <a:cs typeface="Calibri"/>
              </a:rPr>
              <a:t> </a:t>
            </a:r>
            <a:r>
              <a:rPr sz="1200" spc="-25" dirty="0">
                <a:solidFill>
                  <a:srgbClr val="FFAA15"/>
                </a:solidFill>
                <a:latin typeface="Calibri"/>
                <a:cs typeface="Calibri"/>
              </a:rPr>
              <a:t>Vorurteil</a:t>
            </a:r>
            <a:endParaRPr sz="1200" dirty="0">
              <a:latin typeface="Calibri"/>
              <a:cs typeface="Calibri"/>
            </a:endParaRPr>
          </a:p>
          <a:p>
            <a:pPr marL="12700">
              <a:lnSpc>
                <a:spcPct val="100000"/>
              </a:lnSpc>
              <a:spcBef>
                <a:spcPts val="15"/>
              </a:spcBef>
            </a:pPr>
            <a:r>
              <a:rPr sz="1200" spc="-5" dirty="0">
                <a:latin typeface="Calibri"/>
                <a:cs typeface="Calibri"/>
              </a:rPr>
              <a:t>Voreingenommenheit,</a:t>
            </a:r>
            <a:r>
              <a:rPr sz="1200" spc="5" dirty="0">
                <a:latin typeface="Calibri"/>
                <a:cs typeface="Calibri"/>
              </a:rPr>
              <a:t> </a:t>
            </a:r>
            <a:r>
              <a:rPr sz="1200" spc="-5" dirty="0">
                <a:latin typeface="Calibri"/>
                <a:cs typeface="Calibri"/>
              </a:rPr>
              <a:t>die</a:t>
            </a:r>
            <a:r>
              <a:rPr sz="1200" spc="5" dirty="0">
                <a:latin typeface="Calibri"/>
                <a:cs typeface="Calibri"/>
              </a:rPr>
              <a:t> </a:t>
            </a:r>
            <a:r>
              <a:rPr sz="1200" spc="-5" dirty="0">
                <a:latin typeface="Calibri"/>
                <a:cs typeface="Calibri"/>
              </a:rPr>
              <a:t>aufgrund</a:t>
            </a:r>
            <a:r>
              <a:rPr sz="1200" spc="5" dirty="0">
                <a:latin typeface="Calibri"/>
                <a:cs typeface="Calibri"/>
              </a:rPr>
              <a:t> </a:t>
            </a:r>
            <a:r>
              <a:rPr sz="1200" spc="-5" dirty="0">
                <a:latin typeface="Calibri"/>
                <a:cs typeface="Calibri"/>
              </a:rPr>
              <a:t>der</a:t>
            </a:r>
            <a:r>
              <a:rPr sz="1200" spc="15" dirty="0">
                <a:latin typeface="Calibri"/>
                <a:cs typeface="Calibri"/>
              </a:rPr>
              <a:t> </a:t>
            </a:r>
            <a:r>
              <a:rPr sz="1200" spc="-15" dirty="0" err="1">
                <a:latin typeface="Calibri"/>
                <a:cs typeface="Calibri"/>
              </a:rPr>
              <a:t>Wahrnehmung</a:t>
            </a:r>
            <a:r>
              <a:rPr sz="1200" spc="-10" dirty="0">
                <a:latin typeface="Calibri"/>
                <a:cs typeface="Calibri"/>
              </a:rPr>
              <a:t> de</a:t>
            </a:r>
            <a:r>
              <a:rPr lang="de-AT" sz="1200" spc="-10" dirty="0">
                <a:latin typeface="Calibri"/>
                <a:cs typeface="Calibri"/>
              </a:rPr>
              <a:t>r</a:t>
            </a:r>
            <a:r>
              <a:rPr sz="1200" spc="-20" dirty="0">
                <a:latin typeface="Calibri"/>
                <a:cs typeface="Calibri"/>
              </a:rPr>
              <a:t> </a:t>
            </a:r>
            <a:r>
              <a:rPr sz="1200" dirty="0">
                <a:latin typeface="Calibri"/>
                <a:cs typeface="Calibri"/>
              </a:rPr>
              <a:t>Journalist</a:t>
            </a:r>
            <a:r>
              <a:rPr lang="de-AT" sz="1200" dirty="0">
                <a:latin typeface="Calibri"/>
                <a:cs typeface="Calibri"/>
              </a:rPr>
              <a:t>*innen </a:t>
            </a:r>
            <a:r>
              <a:rPr sz="1200" spc="-5" dirty="0" err="1">
                <a:latin typeface="Calibri"/>
                <a:cs typeface="Calibri"/>
              </a:rPr>
              <a:t>wichtige</a:t>
            </a:r>
            <a:r>
              <a:rPr sz="1200" spc="10" dirty="0">
                <a:latin typeface="Calibri"/>
                <a:cs typeface="Calibri"/>
              </a:rPr>
              <a:t> </a:t>
            </a:r>
            <a:r>
              <a:rPr sz="1200" spc="-5" dirty="0" err="1">
                <a:latin typeface="Calibri"/>
                <a:cs typeface="Calibri"/>
              </a:rPr>
              <a:t>Informationen</a:t>
            </a:r>
            <a:r>
              <a:rPr sz="1200" spc="5" dirty="0">
                <a:latin typeface="Calibri"/>
                <a:cs typeface="Calibri"/>
              </a:rPr>
              <a:t> </a:t>
            </a:r>
            <a:r>
              <a:rPr sz="1200" spc="-5" dirty="0" err="1">
                <a:latin typeface="Calibri"/>
                <a:cs typeface="Calibri"/>
              </a:rPr>
              <a:t>oder</a:t>
            </a:r>
            <a:r>
              <a:rPr lang="de-AT" sz="1200" spc="-5" dirty="0">
                <a:latin typeface="Calibri"/>
                <a:cs typeface="Calibri"/>
              </a:rPr>
              <a:t>      </a:t>
            </a:r>
            <a:r>
              <a:rPr sz="1200" dirty="0">
                <a:latin typeface="Calibri"/>
                <a:cs typeface="Calibri"/>
              </a:rPr>
              <a:t> </a:t>
            </a:r>
            <a:r>
              <a:rPr sz="1200" spc="-5" dirty="0">
                <a:latin typeface="Calibri"/>
                <a:cs typeface="Calibri"/>
              </a:rPr>
              <a:t>Fakten</a:t>
            </a:r>
            <a:r>
              <a:rPr sz="1200" spc="5" dirty="0">
                <a:latin typeface="Calibri"/>
                <a:cs typeface="Calibri"/>
              </a:rPr>
              <a:t> </a:t>
            </a:r>
            <a:r>
              <a:rPr sz="1200" dirty="0">
                <a:latin typeface="Calibri"/>
                <a:cs typeface="Calibri"/>
              </a:rPr>
              <a:t>auslässt.</a:t>
            </a:r>
          </a:p>
          <a:p>
            <a:pPr>
              <a:lnSpc>
                <a:spcPct val="100000"/>
              </a:lnSpc>
              <a:spcBef>
                <a:spcPts val="20"/>
              </a:spcBef>
            </a:pPr>
            <a:endParaRPr sz="1050" dirty="0">
              <a:latin typeface="Calibri"/>
              <a:cs typeface="Calibri"/>
            </a:endParaRPr>
          </a:p>
          <a:p>
            <a:pPr marL="12700">
              <a:lnSpc>
                <a:spcPct val="100000"/>
              </a:lnSpc>
            </a:pPr>
            <a:r>
              <a:rPr sz="1200" spc="-5" dirty="0">
                <a:solidFill>
                  <a:srgbClr val="FFAA15"/>
                </a:solidFill>
                <a:latin typeface="Calibri"/>
                <a:cs typeface="Calibri"/>
              </a:rPr>
              <a:t>Neutral</a:t>
            </a:r>
            <a:r>
              <a:rPr lang="de-AT" sz="1200" spc="-5" dirty="0">
                <a:solidFill>
                  <a:srgbClr val="FFAA15"/>
                </a:solidFill>
                <a:latin typeface="Calibri"/>
                <a:cs typeface="Calibri"/>
              </a:rPr>
              <a:t>e</a:t>
            </a:r>
            <a:r>
              <a:rPr sz="1200" spc="5" dirty="0">
                <a:solidFill>
                  <a:srgbClr val="FFAA15"/>
                </a:solidFill>
                <a:latin typeface="Calibri"/>
                <a:cs typeface="Calibri"/>
              </a:rPr>
              <a:t> </a:t>
            </a:r>
            <a:r>
              <a:rPr sz="1200" spc="-25" dirty="0">
                <a:solidFill>
                  <a:srgbClr val="FFAA15"/>
                </a:solidFill>
                <a:latin typeface="Calibri"/>
                <a:cs typeface="Calibri"/>
              </a:rPr>
              <a:t>Voreingenommenheit</a:t>
            </a:r>
            <a:endParaRPr sz="1200" dirty="0">
              <a:latin typeface="Calibri"/>
              <a:cs typeface="Calibri"/>
            </a:endParaRPr>
          </a:p>
          <a:p>
            <a:pPr marL="12700">
              <a:lnSpc>
                <a:spcPct val="100000"/>
              </a:lnSpc>
              <a:spcBef>
                <a:spcPts val="15"/>
              </a:spcBef>
            </a:pPr>
            <a:r>
              <a:rPr sz="1200" spc="-5" dirty="0">
                <a:latin typeface="Calibri"/>
                <a:cs typeface="Calibri"/>
              </a:rPr>
              <a:t>Voreingenommenheit,</a:t>
            </a:r>
            <a:r>
              <a:rPr sz="1200" spc="5" dirty="0">
                <a:latin typeface="Calibri"/>
                <a:cs typeface="Calibri"/>
              </a:rPr>
              <a:t> </a:t>
            </a:r>
            <a:r>
              <a:rPr sz="1200" spc="-5" dirty="0">
                <a:latin typeface="Calibri"/>
                <a:cs typeface="Calibri"/>
              </a:rPr>
              <a:t>die</a:t>
            </a:r>
            <a:r>
              <a:rPr sz="1200" spc="5" dirty="0">
                <a:latin typeface="Calibri"/>
                <a:cs typeface="Calibri"/>
              </a:rPr>
              <a:t> </a:t>
            </a:r>
            <a:r>
              <a:rPr sz="1200" spc="-5" dirty="0">
                <a:latin typeface="Calibri"/>
                <a:cs typeface="Calibri"/>
              </a:rPr>
              <a:t>sich</a:t>
            </a:r>
            <a:r>
              <a:rPr sz="1200" spc="15" dirty="0">
                <a:latin typeface="Calibri"/>
                <a:cs typeface="Calibri"/>
              </a:rPr>
              <a:t> </a:t>
            </a:r>
            <a:r>
              <a:rPr sz="1200" spc="-5" dirty="0">
                <a:latin typeface="Calibri"/>
                <a:cs typeface="Calibri"/>
              </a:rPr>
              <a:t>so</a:t>
            </a:r>
            <a:r>
              <a:rPr sz="1200" dirty="0">
                <a:latin typeface="Calibri"/>
                <a:cs typeface="Calibri"/>
              </a:rPr>
              <a:t> </a:t>
            </a:r>
            <a:r>
              <a:rPr sz="1200" spc="-5" dirty="0">
                <a:latin typeface="Calibri"/>
                <a:cs typeface="Calibri"/>
              </a:rPr>
              <a:t>sehr</a:t>
            </a:r>
            <a:r>
              <a:rPr sz="1200" spc="15" dirty="0">
                <a:latin typeface="Calibri"/>
                <a:cs typeface="Calibri"/>
              </a:rPr>
              <a:t> </a:t>
            </a:r>
            <a:r>
              <a:rPr sz="1200" spc="-5" dirty="0">
                <a:latin typeface="Calibri"/>
                <a:cs typeface="Calibri"/>
              </a:rPr>
              <a:t>darauf</a:t>
            </a:r>
            <a:r>
              <a:rPr sz="1200" dirty="0">
                <a:latin typeface="Calibri"/>
                <a:cs typeface="Calibri"/>
              </a:rPr>
              <a:t> </a:t>
            </a:r>
            <a:r>
              <a:rPr sz="1200" spc="-5" dirty="0">
                <a:latin typeface="Calibri"/>
                <a:cs typeface="Calibri"/>
              </a:rPr>
              <a:t>konzentriert,</a:t>
            </a:r>
            <a:r>
              <a:rPr sz="1200" spc="15" dirty="0">
                <a:latin typeface="Calibri"/>
                <a:cs typeface="Calibri"/>
              </a:rPr>
              <a:t> </a:t>
            </a:r>
            <a:r>
              <a:rPr lang="de-AT" sz="1200" spc="-5" dirty="0">
                <a:latin typeface="Calibri"/>
                <a:cs typeface="Calibri"/>
              </a:rPr>
              <a:t>„</a:t>
            </a:r>
            <a:r>
              <a:rPr sz="1200" spc="-5" dirty="0">
                <a:latin typeface="Calibri"/>
                <a:cs typeface="Calibri"/>
              </a:rPr>
              <a:t>neutral</a:t>
            </a:r>
            <a:r>
              <a:rPr lang="de-AT" sz="1200" spc="-5" dirty="0">
                <a:latin typeface="Calibri"/>
                <a:cs typeface="Calibri"/>
              </a:rPr>
              <a:t>“</a:t>
            </a:r>
            <a:r>
              <a:rPr sz="1200" dirty="0">
                <a:latin typeface="Calibri"/>
                <a:cs typeface="Calibri"/>
              </a:rPr>
              <a:t> </a:t>
            </a:r>
            <a:r>
              <a:rPr sz="1200" spc="-5" dirty="0">
                <a:latin typeface="Calibri"/>
                <a:cs typeface="Calibri"/>
              </a:rPr>
              <a:t>zu</a:t>
            </a:r>
            <a:r>
              <a:rPr sz="1200" spc="10" dirty="0">
                <a:latin typeface="Calibri"/>
                <a:cs typeface="Calibri"/>
              </a:rPr>
              <a:t> </a:t>
            </a:r>
            <a:r>
              <a:rPr sz="1200" spc="-5" dirty="0">
                <a:latin typeface="Calibri"/>
                <a:cs typeface="Calibri"/>
              </a:rPr>
              <a:t>sein,</a:t>
            </a:r>
            <a:r>
              <a:rPr sz="1200" spc="10" dirty="0">
                <a:latin typeface="Calibri"/>
                <a:cs typeface="Calibri"/>
              </a:rPr>
              <a:t> </a:t>
            </a:r>
            <a:r>
              <a:rPr sz="1200" spc="-5" dirty="0">
                <a:latin typeface="Calibri"/>
                <a:cs typeface="Calibri"/>
              </a:rPr>
              <a:t>dass</a:t>
            </a:r>
            <a:r>
              <a:rPr sz="1200" spc="10" dirty="0">
                <a:latin typeface="Calibri"/>
                <a:cs typeface="Calibri"/>
              </a:rPr>
              <a:t> </a:t>
            </a:r>
            <a:r>
              <a:rPr sz="1200" spc="-5" dirty="0">
                <a:latin typeface="Calibri"/>
                <a:cs typeface="Calibri"/>
              </a:rPr>
              <a:t>sie</a:t>
            </a:r>
            <a:r>
              <a:rPr sz="1200" spc="20" dirty="0">
                <a:latin typeface="Calibri"/>
                <a:cs typeface="Calibri"/>
              </a:rPr>
              <a:t> </a:t>
            </a:r>
            <a:r>
              <a:rPr sz="1200" spc="-15" dirty="0">
                <a:latin typeface="Calibri"/>
                <a:cs typeface="Calibri"/>
              </a:rPr>
              <a:t>Fakten </a:t>
            </a:r>
            <a:r>
              <a:rPr sz="1200" spc="-5" dirty="0">
                <a:latin typeface="Calibri"/>
                <a:cs typeface="Calibri"/>
              </a:rPr>
              <a:t>falsch</a:t>
            </a:r>
            <a:r>
              <a:rPr sz="1200" spc="5" dirty="0">
                <a:latin typeface="Calibri"/>
                <a:cs typeface="Calibri"/>
              </a:rPr>
              <a:t> </a:t>
            </a:r>
            <a:r>
              <a:rPr sz="1200" spc="-5" dirty="0">
                <a:latin typeface="Calibri"/>
                <a:cs typeface="Calibri"/>
              </a:rPr>
              <a:t>wiedergibt.</a:t>
            </a:r>
            <a:endParaRPr sz="1200" dirty="0">
              <a:latin typeface="Calibri"/>
              <a:cs typeface="Calibri"/>
            </a:endParaRPr>
          </a:p>
        </p:txBody>
      </p:sp>
      <p:grpSp>
        <p:nvGrpSpPr>
          <p:cNvPr id="9" name="object 9"/>
          <p:cNvGrpSpPr/>
          <p:nvPr/>
        </p:nvGrpSpPr>
        <p:grpSpPr>
          <a:xfrm>
            <a:off x="182245" y="89535"/>
            <a:ext cx="8822690" cy="853440"/>
            <a:chOff x="182245" y="89535"/>
            <a:chExt cx="8822690" cy="853440"/>
          </a:xfrm>
        </p:grpSpPr>
        <p:pic>
          <p:nvPicPr>
            <p:cNvPr id="10" name="object 10"/>
            <p:cNvPicPr/>
            <p:nvPr/>
          </p:nvPicPr>
          <p:blipFill>
            <a:blip r:embed="rId4" cstate="print"/>
            <a:stretch>
              <a:fillRect/>
            </a:stretch>
          </p:blipFill>
          <p:spPr>
            <a:xfrm>
              <a:off x="182245" y="113157"/>
              <a:ext cx="1724787" cy="474979"/>
            </a:xfrm>
            <a:prstGeom prst="rect">
              <a:avLst/>
            </a:prstGeom>
          </p:spPr>
        </p:pic>
        <p:sp>
          <p:nvSpPr>
            <p:cNvPr id="11" name="object 11"/>
            <p:cNvSpPr/>
            <p:nvPr/>
          </p:nvSpPr>
          <p:spPr>
            <a:xfrm>
              <a:off x="8151495" y="89535"/>
              <a:ext cx="853440" cy="853440"/>
            </a:xfrm>
            <a:custGeom>
              <a:avLst/>
              <a:gdLst/>
              <a:ahLst/>
              <a:cxnLst/>
              <a:rect l="l" t="t" r="r" b="b"/>
              <a:pathLst>
                <a:path w="853440" h="853440">
                  <a:moveTo>
                    <a:pt x="426720" y="0"/>
                  </a:moveTo>
                  <a:lnTo>
                    <a:pt x="379729" y="2539"/>
                  </a:lnTo>
                  <a:lnTo>
                    <a:pt x="334645" y="10160"/>
                  </a:lnTo>
                  <a:lnTo>
                    <a:pt x="291464" y="21589"/>
                  </a:lnTo>
                  <a:lnTo>
                    <a:pt x="250189" y="38100"/>
                  </a:lnTo>
                  <a:lnTo>
                    <a:pt x="210820" y="58419"/>
                  </a:lnTo>
                  <a:lnTo>
                    <a:pt x="174625" y="82550"/>
                  </a:lnTo>
                  <a:lnTo>
                    <a:pt x="140334" y="109854"/>
                  </a:lnTo>
                  <a:lnTo>
                    <a:pt x="109854" y="140969"/>
                  </a:lnTo>
                  <a:lnTo>
                    <a:pt x="81914" y="174625"/>
                  </a:lnTo>
                  <a:lnTo>
                    <a:pt x="57784" y="211454"/>
                  </a:lnTo>
                  <a:lnTo>
                    <a:pt x="37464" y="250825"/>
                  </a:lnTo>
                  <a:lnTo>
                    <a:pt x="21589" y="292100"/>
                  </a:lnTo>
                  <a:lnTo>
                    <a:pt x="9525" y="335279"/>
                  </a:lnTo>
                  <a:lnTo>
                    <a:pt x="2539" y="380364"/>
                  </a:lnTo>
                  <a:lnTo>
                    <a:pt x="0" y="426719"/>
                  </a:lnTo>
                  <a:lnTo>
                    <a:pt x="2539" y="473075"/>
                  </a:lnTo>
                  <a:lnTo>
                    <a:pt x="9525" y="518160"/>
                  </a:lnTo>
                  <a:lnTo>
                    <a:pt x="21589" y="561975"/>
                  </a:lnTo>
                  <a:lnTo>
                    <a:pt x="37464" y="603250"/>
                  </a:lnTo>
                  <a:lnTo>
                    <a:pt x="57784" y="641985"/>
                  </a:lnTo>
                  <a:lnTo>
                    <a:pt x="81914" y="678814"/>
                  </a:lnTo>
                  <a:lnTo>
                    <a:pt x="109854" y="712469"/>
                  </a:lnTo>
                  <a:lnTo>
                    <a:pt x="140334" y="743585"/>
                  </a:lnTo>
                  <a:lnTo>
                    <a:pt x="174625" y="771525"/>
                  </a:lnTo>
                  <a:lnTo>
                    <a:pt x="210820" y="795019"/>
                  </a:lnTo>
                  <a:lnTo>
                    <a:pt x="250189" y="815339"/>
                  </a:lnTo>
                  <a:lnTo>
                    <a:pt x="291464" y="831850"/>
                  </a:lnTo>
                  <a:lnTo>
                    <a:pt x="334645" y="843914"/>
                  </a:lnTo>
                  <a:lnTo>
                    <a:pt x="379729" y="850900"/>
                  </a:lnTo>
                  <a:lnTo>
                    <a:pt x="426720" y="853439"/>
                  </a:lnTo>
                  <a:lnTo>
                    <a:pt x="473075" y="850900"/>
                  </a:lnTo>
                  <a:lnTo>
                    <a:pt x="518159" y="843914"/>
                  </a:lnTo>
                  <a:lnTo>
                    <a:pt x="561339" y="831850"/>
                  </a:lnTo>
                  <a:lnTo>
                    <a:pt x="602614" y="815339"/>
                  </a:lnTo>
                  <a:lnTo>
                    <a:pt x="641984" y="795019"/>
                  </a:lnTo>
                  <a:lnTo>
                    <a:pt x="678814" y="771525"/>
                  </a:lnTo>
                  <a:lnTo>
                    <a:pt x="712470" y="743585"/>
                  </a:lnTo>
                  <a:lnTo>
                    <a:pt x="742950" y="712469"/>
                  </a:lnTo>
                  <a:lnTo>
                    <a:pt x="770889" y="678814"/>
                  </a:lnTo>
                  <a:lnTo>
                    <a:pt x="795020" y="641985"/>
                  </a:lnTo>
                  <a:lnTo>
                    <a:pt x="815339" y="603250"/>
                  </a:lnTo>
                  <a:lnTo>
                    <a:pt x="831214" y="561975"/>
                  </a:lnTo>
                  <a:lnTo>
                    <a:pt x="843279" y="518160"/>
                  </a:lnTo>
                  <a:lnTo>
                    <a:pt x="850900" y="473075"/>
                  </a:lnTo>
                  <a:lnTo>
                    <a:pt x="853439" y="426719"/>
                  </a:lnTo>
                  <a:lnTo>
                    <a:pt x="850900" y="380364"/>
                  </a:lnTo>
                  <a:lnTo>
                    <a:pt x="843279" y="335279"/>
                  </a:lnTo>
                  <a:lnTo>
                    <a:pt x="831214" y="292100"/>
                  </a:lnTo>
                  <a:lnTo>
                    <a:pt x="815339" y="250825"/>
                  </a:lnTo>
                  <a:lnTo>
                    <a:pt x="795020" y="211454"/>
                  </a:lnTo>
                  <a:lnTo>
                    <a:pt x="770889" y="174625"/>
                  </a:lnTo>
                  <a:lnTo>
                    <a:pt x="742950" y="140969"/>
                  </a:lnTo>
                  <a:lnTo>
                    <a:pt x="712470" y="109854"/>
                  </a:lnTo>
                  <a:lnTo>
                    <a:pt x="678814" y="82550"/>
                  </a:lnTo>
                  <a:lnTo>
                    <a:pt x="641984" y="58419"/>
                  </a:lnTo>
                  <a:lnTo>
                    <a:pt x="602614" y="38100"/>
                  </a:lnTo>
                  <a:lnTo>
                    <a:pt x="561339" y="21589"/>
                  </a:lnTo>
                  <a:lnTo>
                    <a:pt x="518159" y="10160"/>
                  </a:lnTo>
                  <a:lnTo>
                    <a:pt x="473075" y="2539"/>
                  </a:lnTo>
                  <a:lnTo>
                    <a:pt x="426720" y="0"/>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3999" cy="5143498"/>
            <a:chOff x="0" y="0"/>
            <a:chExt cx="9143999" cy="5143498"/>
          </a:xfrm>
        </p:grpSpPr>
        <p:pic>
          <p:nvPicPr>
            <p:cNvPr id="3" name="object 3"/>
            <p:cNvPicPr/>
            <p:nvPr/>
          </p:nvPicPr>
          <p:blipFill>
            <a:blip r:embed="rId2" cstate="print"/>
            <a:stretch>
              <a:fillRect/>
            </a:stretch>
          </p:blipFill>
          <p:spPr>
            <a:xfrm>
              <a:off x="0" y="0"/>
              <a:ext cx="9143999" cy="5143498"/>
            </a:xfrm>
            <a:prstGeom prst="rect">
              <a:avLst/>
            </a:prstGeom>
          </p:spPr>
        </p:pic>
        <p:sp>
          <p:nvSpPr>
            <p:cNvPr id="4" name="object 4"/>
            <p:cNvSpPr/>
            <p:nvPr/>
          </p:nvSpPr>
          <p:spPr>
            <a:xfrm>
              <a:off x="672465" y="827405"/>
              <a:ext cx="6899275" cy="4224655"/>
            </a:xfrm>
            <a:custGeom>
              <a:avLst/>
              <a:gdLst/>
              <a:ahLst/>
              <a:cxnLst/>
              <a:rect l="l" t="t" r="r" b="b"/>
              <a:pathLst>
                <a:path w="6899275" h="4224655">
                  <a:moveTo>
                    <a:pt x="6899275" y="0"/>
                  </a:moveTo>
                  <a:lnTo>
                    <a:pt x="0" y="0"/>
                  </a:lnTo>
                  <a:lnTo>
                    <a:pt x="0" y="4224655"/>
                  </a:lnTo>
                  <a:lnTo>
                    <a:pt x="6899275" y="4224655"/>
                  </a:lnTo>
                  <a:lnTo>
                    <a:pt x="6899275" y="0"/>
                  </a:lnTo>
                  <a:close/>
                </a:path>
              </a:pathLst>
            </a:custGeom>
            <a:solidFill>
              <a:srgbClr val="FFFADF"/>
            </a:solidFill>
          </p:spPr>
          <p:txBody>
            <a:bodyPr wrap="square" lIns="0" tIns="0" rIns="0" bIns="0" rtlCol="0"/>
            <a:lstStyle/>
            <a:p>
              <a:endParaRPr/>
            </a:p>
          </p:txBody>
        </p:sp>
        <p:sp>
          <p:nvSpPr>
            <p:cNvPr id="5" name="object 5"/>
            <p:cNvSpPr/>
            <p:nvPr/>
          </p:nvSpPr>
          <p:spPr>
            <a:xfrm>
              <a:off x="672465" y="827405"/>
              <a:ext cx="6899275" cy="4224655"/>
            </a:xfrm>
            <a:custGeom>
              <a:avLst/>
              <a:gdLst/>
              <a:ahLst/>
              <a:cxnLst/>
              <a:rect l="l" t="t" r="r" b="b"/>
              <a:pathLst>
                <a:path w="6899275" h="4224655">
                  <a:moveTo>
                    <a:pt x="0" y="4224655"/>
                  </a:moveTo>
                  <a:lnTo>
                    <a:pt x="6899275" y="4224655"/>
                  </a:lnTo>
                  <a:lnTo>
                    <a:pt x="6899275" y="0"/>
                  </a:lnTo>
                  <a:lnTo>
                    <a:pt x="0" y="0"/>
                  </a:lnTo>
                  <a:lnTo>
                    <a:pt x="0" y="4224655"/>
                  </a:lnTo>
                  <a:close/>
                </a:path>
              </a:pathLst>
            </a:custGeom>
            <a:ln w="25400">
              <a:solidFill>
                <a:srgbClr val="001B6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480301" y="2800350"/>
              <a:ext cx="1620836" cy="1398905"/>
            </a:xfrm>
            <a:prstGeom prst="rect">
              <a:avLst/>
            </a:prstGeom>
          </p:spPr>
        </p:pic>
        <p:pic>
          <p:nvPicPr>
            <p:cNvPr id="7" name="object 7"/>
            <p:cNvPicPr/>
            <p:nvPr/>
          </p:nvPicPr>
          <p:blipFill>
            <a:blip r:embed="rId4" cstate="print"/>
            <a:stretch>
              <a:fillRect/>
            </a:stretch>
          </p:blipFill>
          <p:spPr>
            <a:xfrm>
              <a:off x="7885191" y="2939732"/>
              <a:ext cx="945356" cy="697518"/>
            </a:xfrm>
            <a:prstGeom prst="rect">
              <a:avLst/>
            </a:prstGeom>
          </p:spPr>
        </p:pic>
      </p:grpSp>
      <p:sp>
        <p:nvSpPr>
          <p:cNvPr id="8" name="object 8"/>
          <p:cNvSpPr txBox="1">
            <a:spLocks noGrp="1"/>
          </p:cNvSpPr>
          <p:nvPr>
            <p:ph type="title"/>
          </p:nvPr>
        </p:nvSpPr>
        <p:spPr>
          <a:xfrm>
            <a:off x="3276600" y="366459"/>
            <a:ext cx="2071370" cy="299720"/>
          </a:xfrm>
          <a:prstGeom prst="rect">
            <a:avLst/>
          </a:prstGeom>
        </p:spPr>
        <p:txBody>
          <a:bodyPr vert="horz" wrap="square" lIns="0" tIns="12700" rIns="0" bIns="0" rtlCol="0">
            <a:spAutoFit/>
          </a:bodyPr>
          <a:lstStyle/>
          <a:p>
            <a:pPr marL="12700">
              <a:lnSpc>
                <a:spcPct val="100000"/>
              </a:lnSpc>
              <a:spcBef>
                <a:spcPts val="100"/>
              </a:spcBef>
            </a:pPr>
            <a:r>
              <a:rPr sz="1800" spc="-25" dirty="0">
                <a:solidFill>
                  <a:srgbClr val="FFAA15"/>
                </a:solidFill>
              </a:rPr>
              <a:t>MEDIENVERBINDUNG</a:t>
            </a:r>
            <a:endParaRPr sz="1800" dirty="0"/>
          </a:p>
        </p:txBody>
      </p:sp>
      <p:sp>
        <p:nvSpPr>
          <p:cNvPr id="9" name="object 9"/>
          <p:cNvSpPr txBox="1"/>
          <p:nvPr/>
        </p:nvSpPr>
        <p:spPr>
          <a:xfrm>
            <a:off x="750823" y="850138"/>
            <a:ext cx="7021577" cy="4185761"/>
          </a:xfrm>
          <a:prstGeom prst="rect">
            <a:avLst/>
          </a:prstGeom>
        </p:spPr>
        <p:txBody>
          <a:bodyPr vert="horz" wrap="square" lIns="0" tIns="12700" rIns="0" bIns="0" rtlCol="0">
            <a:spAutoFit/>
          </a:bodyPr>
          <a:lstStyle/>
          <a:p>
            <a:pPr marL="12700" marR="903605">
              <a:lnSpc>
                <a:spcPct val="100000"/>
              </a:lnSpc>
              <a:spcBef>
                <a:spcPts val="100"/>
              </a:spcBef>
            </a:pPr>
            <a:r>
              <a:rPr sz="1200" spc="-5" dirty="0">
                <a:latin typeface="Calibri"/>
                <a:cs typeface="Calibri"/>
              </a:rPr>
              <a:t>Die</a:t>
            </a:r>
            <a:r>
              <a:rPr sz="1200" dirty="0">
                <a:latin typeface="Calibri"/>
                <a:cs typeface="Calibri"/>
              </a:rPr>
              <a:t> </a:t>
            </a:r>
            <a:r>
              <a:rPr sz="1200" spc="-5" dirty="0">
                <a:latin typeface="Calibri"/>
                <a:cs typeface="Calibri"/>
              </a:rPr>
              <a:t>Voreingenommenheit</a:t>
            </a:r>
            <a:r>
              <a:rPr sz="1200" spc="10" dirty="0">
                <a:latin typeface="Calibri"/>
                <a:cs typeface="Calibri"/>
              </a:rPr>
              <a:t> </a:t>
            </a:r>
            <a:r>
              <a:rPr sz="1200" spc="-5" dirty="0">
                <a:latin typeface="Calibri"/>
                <a:cs typeface="Calibri"/>
              </a:rPr>
              <a:t>der</a:t>
            </a:r>
            <a:r>
              <a:rPr sz="1200" spc="5" dirty="0">
                <a:latin typeface="Calibri"/>
                <a:cs typeface="Calibri"/>
              </a:rPr>
              <a:t> </a:t>
            </a:r>
            <a:r>
              <a:rPr sz="1200" spc="-5" dirty="0">
                <a:latin typeface="Calibri"/>
                <a:cs typeface="Calibri"/>
              </a:rPr>
              <a:t>Medien</a:t>
            </a:r>
            <a:r>
              <a:rPr sz="1200" spc="5" dirty="0">
                <a:latin typeface="Calibri"/>
                <a:cs typeface="Calibri"/>
              </a:rPr>
              <a:t> </a:t>
            </a:r>
            <a:r>
              <a:rPr sz="1200" dirty="0">
                <a:latin typeface="Calibri"/>
                <a:cs typeface="Calibri"/>
              </a:rPr>
              <a:t>ist</a:t>
            </a:r>
            <a:r>
              <a:rPr sz="1200" spc="10" dirty="0">
                <a:latin typeface="Calibri"/>
                <a:cs typeface="Calibri"/>
              </a:rPr>
              <a:t> </a:t>
            </a:r>
            <a:r>
              <a:rPr sz="1200" dirty="0">
                <a:latin typeface="Calibri"/>
                <a:cs typeface="Calibri"/>
              </a:rPr>
              <a:t>in</a:t>
            </a:r>
            <a:r>
              <a:rPr sz="1200" spc="10" dirty="0">
                <a:latin typeface="Calibri"/>
                <a:cs typeface="Calibri"/>
              </a:rPr>
              <a:t> </a:t>
            </a:r>
            <a:r>
              <a:rPr sz="1200" spc="-5" dirty="0">
                <a:latin typeface="Calibri"/>
                <a:cs typeface="Calibri"/>
              </a:rPr>
              <a:t>der</a:t>
            </a:r>
            <a:r>
              <a:rPr sz="1200" spc="5" dirty="0">
                <a:latin typeface="Calibri"/>
                <a:cs typeface="Calibri"/>
              </a:rPr>
              <a:t> </a:t>
            </a:r>
            <a:r>
              <a:rPr sz="1200" dirty="0">
                <a:latin typeface="Calibri"/>
                <a:cs typeface="Calibri"/>
              </a:rPr>
              <a:t>Massenkommunikation</a:t>
            </a:r>
            <a:r>
              <a:rPr sz="1200" spc="5" dirty="0">
                <a:latin typeface="Calibri"/>
                <a:cs typeface="Calibri"/>
              </a:rPr>
              <a:t> </a:t>
            </a:r>
            <a:r>
              <a:rPr sz="1200" spc="-5" dirty="0">
                <a:latin typeface="Calibri"/>
                <a:cs typeface="Calibri"/>
              </a:rPr>
              <a:t>häufig</a:t>
            </a:r>
            <a:r>
              <a:rPr sz="1200" spc="5" dirty="0">
                <a:latin typeface="Calibri"/>
                <a:cs typeface="Calibri"/>
              </a:rPr>
              <a:t> </a:t>
            </a:r>
            <a:r>
              <a:rPr sz="1200" spc="-5" dirty="0">
                <a:latin typeface="Calibri"/>
                <a:cs typeface="Calibri"/>
              </a:rPr>
              <a:t>anzutreffen.</a:t>
            </a:r>
            <a:r>
              <a:rPr sz="1200" spc="5" dirty="0">
                <a:latin typeface="Calibri"/>
                <a:cs typeface="Calibri"/>
              </a:rPr>
              <a:t> </a:t>
            </a:r>
            <a:r>
              <a:rPr sz="1200" spc="-5" dirty="0">
                <a:latin typeface="Calibri"/>
                <a:cs typeface="Calibri"/>
              </a:rPr>
              <a:t>Sie</a:t>
            </a:r>
            <a:r>
              <a:rPr sz="1200" dirty="0">
                <a:latin typeface="Calibri"/>
                <a:cs typeface="Calibri"/>
              </a:rPr>
              <a:t> </a:t>
            </a:r>
            <a:r>
              <a:rPr sz="1200" spc="-10" dirty="0">
                <a:latin typeface="Calibri"/>
                <a:cs typeface="Calibri"/>
              </a:rPr>
              <a:t>können </a:t>
            </a:r>
            <a:r>
              <a:rPr sz="1200" spc="-254" dirty="0">
                <a:latin typeface="Calibri"/>
                <a:cs typeface="Calibri"/>
              </a:rPr>
              <a:t> </a:t>
            </a:r>
            <a:r>
              <a:rPr sz="1200" spc="-5" dirty="0">
                <a:latin typeface="Calibri"/>
                <a:cs typeface="Calibri"/>
              </a:rPr>
              <a:t>verschiedene</a:t>
            </a:r>
            <a:r>
              <a:rPr sz="1200" dirty="0">
                <a:latin typeface="Calibri"/>
                <a:cs typeface="Calibri"/>
              </a:rPr>
              <a:t> </a:t>
            </a:r>
            <a:r>
              <a:rPr sz="1200" spc="-5" dirty="0">
                <a:latin typeface="Calibri"/>
                <a:cs typeface="Calibri"/>
              </a:rPr>
              <a:t>Formen annehmen</a:t>
            </a:r>
            <a:r>
              <a:rPr sz="1200" dirty="0">
                <a:latin typeface="Calibri"/>
                <a:cs typeface="Calibri"/>
              </a:rPr>
              <a:t> </a:t>
            </a:r>
            <a:r>
              <a:rPr sz="1200" spc="-5" dirty="0">
                <a:latin typeface="Calibri"/>
                <a:cs typeface="Calibri"/>
              </a:rPr>
              <a:t>und sind manchmal</a:t>
            </a:r>
            <a:r>
              <a:rPr sz="1200" dirty="0">
                <a:latin typeface="Calibri"/>
                <a:cs typeface="Calibri"/>
              </a:rPr>
              <a:t> </a:t>
            </a:r>
            <a:r>
              <a:rPr sz="1200" spc="-5" dirty="0">
                <a:latin typeface="Calibri"/>
                <a:cs typeface="Calibri"/>
              </a:rPr>
              <a:t>schwer</a:t>
            </a:r>
            <a:r>
              <a:rPr sz="1200" spc="15" dirty="0">
                <a:latin typeface="Calibri"/>
                <a:cs typeface="Calibri"/>
              </a:rPr>
              <a:t> </a:t>
            </a:r>
            <a:r>
              <a:rPr sz="1200" dirty="0">
                <a:latin typeface="Calibri"/>
                <a:cs typeface="Calibri"/>
              </a:rPr>
              <a:t>zu </a:t>
            </a:r>
            <a:r>
              <a:rPr sz="1200" spc="-5" dirty="0">
                <a:latin typeface="Calibri"/>
                <a:cs typeface="Calibri"/>
              </a:rPr>
              <a:t>erkennen. Deshalb </a:t>
            </a:r>
            <a:r>
              <a:rPr sz="1200" dirty="0">
                <a:latin typeface="Calibri"/>
                <a:cs typeface="Calibri"/>
              </a:rPr>
              <a:t>ist</a:t>
            </a:r>
            <a:r>
              <a:rPr sz="1200" spc="5" dirty="0">
                <a:latin typeface="Calibri"/>
                <a:cs typeface="Calibri"/>
              </a:rPr>
              <a:t> </a:t>
            </a:r>
            <a:r>
              <a:rPr sz="1200" dirty="0">
                <a:latin typeface="Calibri"/>
                <a:cs typeface="Calibri"/>
              </a:rPr>
              <a:t>es</a:t>
            </a:r>
            <a:r>
              <a:rPr sz="1200" spc="-5" dirty="0">
                <a:latin typeface="Calibri"/>
                <a:cs typeface="Calibri"/>
              </a:rPr>
              <a:t> </a:t>
            </a:r>
            <a:r>
              <a:rPr sz="1200" dirty="0">
                <a:latin typeface="Calibri"/>
                <a:cs typeface="Calibri"/>
              </a:rPr>
              <a:t>wichtig,</a:t>
            </a:r>
            <a:r>
              <a:rPr sz="1200" spc="5" dirty="0">
                <a:latin typeface="Calibri"/>
                <a:cs typeface="Calibri"/>
              </a:rPr>
              <a:t> </a:t>
            </a:r>
            <a:r>
              <a:rPr sz="1200" spc="-5" dirty="0">
                <a:latin typeface="Calibri"/>
                <a:cs typeface="Calibri"/>
              </a:rPr>
              <a:t>dass </a:t>
            </a:r>
            <a:r>
              <a:rPr sz="1200" dirty="0">
                <a:latin typeface="Calibri"/>
                <a:cs typeface="Calibri"/>
              </a:rPr>
              <a:t> </a:t>
            </a:r>
            <a:r>
              <a:rPr sz="1200" spc="-5" dirty="0">
                <a:latin typeface="Calibri"/>
                <a:cs typeface="Calibri"/>
              </a:rPr>
              <a:t>Sie</a:t>
            </a:r>
            <a:r>
              <a:rPr sz="1200" dirty="0">
                <a:latin typeface="Calibri"/>
                <a:cs typeface="Calibri"/>
              </a:rPr>
              <a:t> </a:t>
            </a:r>
            <a:r>
              <a:rPr sz="1200" spc="-5" dirty="0">
                <a:latin typeface="Calibri"/>
                <a:cs typeface="Calibri"/>
              </a:rPr>
              <a:t>beim Konsumieren</a:t>
            </a:r>
            <a:r>
              <a:rPr sz="1200" dirty="0">
                <a:latin typeface="Calibri"/>
                <a:cs typeface="Calibri"/>
              </a:rPr>
              <a:t> </a:t>
            </a:r>
            <a:r>
              <a:rPr sz="1200" spc="-5" dirty="0">
                <a:latin typeface="Calibri"/>
                <a:cs typeface="Calibri"/>
              </a:rPr>
              <a:t>von</a:t>
            </a:r>
            <a:r>
              <a:rPr sz="1200" dirty="0">
                <a:latin typeface="Calibri"/>
                <a:cs typeface="Calibri"/>
              </a:rPr>
              <a:t> </a:t>
            </a:r>
            <a:r>
              <a:rPr sz="1200" spc="-5" dirty="0">
                <a:latin typeface="Calibri"/>
                <a:cs typeface="Calibri"/>
              </a:rPr>
              <a:t>Informationen </a:t>
            </a:r>
            <a:r>
              <a:rPr sz="1200" dirty="0">
                <a:latin typeface="Calibri"/>
                <a:cs typeface="Calibri"/>
              </a:rPr>
              <a:t>in </a:t>
            </a:r>
            <a:r>
              <a:rPr sz="1200" spc="-5" dirty="0">
                <a:latin typeface="Calibri"/>
                <a:cs typeface="Calibri"/>
              </a:rPr>
              <a:t>den </a:t>
            </a:r>
            <a:r>
              <a:rPr sz="1200" dirty="0">
                <a:latin typeface="Calibri"/>
                <a:cs typeface="Calibri"/>
              </a:rPr>
              <a:t>Medien </a:t>
            </a:r>
            <a:r>
              <a:rPr sz="1200" spc="-5" dirty="0">
                <a:latin typeface="Calibri"/>
                <a:cs typeface="Calibri"/>
              </a:rPr>
              <a:t>die</a:t>
            </a:r>
            <a:r>
              <a:rPr sz="1200" spc="-10" dirty="0">
                <a:latin typeface="Calibri"/>
                <a:cs typeface="Calibri"/>
              </a:rPr>
              <a:t> </a:t>
            </a:r>
            <a:r>
              <a:rPr sz="1200" dirty="0">
                <a:latin typeface="Calibri"/>
                <a:cs typeface="Calibri"/>
              </a:rPr>
              <a:t>Arten</a:t>
            </a:r>
            <a:r>
              <a:rPr sz="1200" spc="-5" dirty="0">
                <a:latin typeface="Calibri"/>
                <a:cs typeface="Calibri"/>
              </a:rPr>
              <a:t> von</a:t>
            </a:r>
            <a:r>
              <a:rPr sz="1200" dirty="0">
                <a:latin typeface="Calibri"/>
                <a:cs typeface="Calibri"/>
              </a:rPr>
              <a:t> </a:t>
            </a:r>
            <a:r>
              <a:rPr sz="1200" spc="-5" dirty="0">
                <a:latin typeface="Calibri"/>
                <a:cs typeface="Calibri"/>
              </a:rPr>
              <a:t>Voreingenommenheit </a:t>
            </a:r>
            <a:r>
              <a:rPr sz="1200" dirty="0">
                <a:latin typeface="Calibri"/>
                <a:cs typeface="Calibri"/>
              </a:rPr>
              <a:t> erkennen.</a:t>
            </a:r>
          </a:p>
          <a:p>
            <a:pPr>
              <a:lnSpc>
                <a:spcPct val="100000"/>
              </a:lnSpc>
              <a:spcBef>
                <a:spcPts val="35"/>
              </a:spcBef>
            </a:pPr>
            <a:endParaRPr sz="600" dirty="0">
              <a:latin typeface="Calibri"/>
              <a:cs typeface="Calibri"/>
            </a:endParaRPr>
          </a:p>
          <a:p>
            <a:pPr marL="12700">
              <a:lnSpc>
                <a:spcPct val="100000"/>
              </a:lnSpc>
            </a:pPr>
            <a:r>
              <a:rPr sz="1200" spc="-5" dirty="0">
                <a:latin typeface="Calibri"/>
                <a:cs typeface="Calibri"/>
              </a:rPr>
              <a:t>Die</a:t>
            </a:r>
            <a:r>
              <a:rPr sz="1200" spc="-20" dirty="0">
                <a:latin typeface="Calibri"/>
                <a:cs typeface="Calibri"/>
              </a:rPr>
              <a:t> </a:t>
            </a:r>
            <a:r>
              <a:rPr sz="1200" spc="-5" dirty="0">
                <a:latin typeface="Calibri"/>
                <a:cs typeface="Calibri"/>
              </a:rPr>
              <a:t>Medien</a:t>
            </a:r>
            <a:r>
              <a:rPr sz="1200" spc="-25" dirty="0">
                <a:latin typeface="Calibri"/>
                <a:cs typeface="Calibri"/>
              </a:rPr>
              <a:t> </a:t>
            </a:r>
            <a:r>
              <a:rPr sz="1200" spc="-5" dirty="0">
                <a:latin typeface="Calibri"/>
                <a:cs typeface="Calibri"/>
              </a:rPr>
              <a:t>sind</a:t>
            </a:r>
            <a:r>
              <a:rPr sz="1200" spc="-20" dirty="0">
                <a:latin typeface="Calibri"/>
                <a:cs typeface="Calibri"/>
              </a:rPr>
              <a:t> </a:t>
            </a:r>
            <a:r>
              <a:rPr sz="1200" spc="-5" dirty="0">
                <a:latin typeface="Calibri"/>
                <a:cs typeface="Calibri"/>
              </a:rPr>
              <a:t>oft</a:t>
            </a:r>
            <a:r>
              <a:rPr sz="1200" spc="-10" dirty="0">
                <a:latin typeface="Calibri"/>
                <a:cs typeface="Calibri"/>
              </a:rPr>
              <a:t> </a:t>
            </a:r>
            <a:r>
              <a:rPr sz="1200" dirty="0">
                <a:latin typeface="Calibri"/>
                <a:cs typeface="Calibri"/>
              </a:rPr>
              <a:t>voreingenommen:</a:t>
            </a:r>
          </a:p>
          <a:p>
            <a:pPr>
              <a:lnSpc>
                <a:spcPct val="100000"/>
              </a:lnSpc>
              <a:spcBef>
                <a:spcPts val="45"/>
              </a:spcBef>
            </a:pPr>
            <a:endParaRPr sz="1050" dirty="0">
              <a:latin typeface="Calibri"/>
              <a:cs typeface="Calibri"/>
            </a:endParaRPr>
          </a:p>
          <a:p>
            <a:pPr marL="12700">
              <a:lnSpc>
                <a:spcPts val="1555"/>
              </a:lnSpc>
              <a:spcBef>
                <a:spcPts val="5"/>
              </a:spcBef>
            </a:pPr>
            <a:r>
              <a:rPr sz="1300" spc="-5" dirty="0">
                <a:solidFill>
                  <a:srgbClr val="FFAA15"/>
                </a:solidFill>
                <a:latin typeface="Calibri"/>
                <a:cs typeface="Calibri"/>
              </a:rPr>
              <a:t>Fehlerhafte</a:t>
            </a:r>
            <a:r>
              <a:rPr sz="1300" spc="-25" dirty="0">
                <a:solidFill>
                  <a:srgbClr val="FFAA15"/>
                </a:solidFill>
                <a:latin typeface="Calibri"/>
                <a:cs typeface="Calibri"/>
              </a:rPr>
              <a:t> </a:t>
            </a:r>
            <a:r>
              <a:rPr sz="1300" spc="-15" dirty="0">
                <a:solidFill>
                  <a:srgbClr val="FFAA15"/>
                </a:solidFill>
                <a:latin typeface="Calibri"/>
                <a:cs typeface="Calibri"/>
              </a:rPr>
              <a:t>Beschaffung</a:t>
            </a:r>
            <a:endParaRPr sz="1300" dirty="0">
              <a:latin typeface="Calibri"/>
              <a:cs typeface="Calibri"/>
            </a:endParaRPr>
          </a:p>
          <a:p>
            <a:pPr marL="12700" marR="464820">
              <a:lnSpc>
                <a:spcPts val="1440"/>
              </a:lnSpc>
              <a:spcBef>
                <a:spcPts val="40"/>
              </a:spcBef>
            </a:pPr>
            <a:r>
              <a:rPr sz="1200" dirty="0">
                <a:latin typeface="Calibri"/>
                <a:cs typeface="Calibri"/>
              </a:rPr>
              <a:t>Bei </a:t>
            </a:r>
            <a:r>
              <a:rPr sz="1200" spc="-5" dirty="0">
                <a:latin typeface="Calibri"/>
                <a:cs typeface="Calibri"/>
              </a:rPr>
              <a:t>der</a:t>
            </a:r>
            <a:r>
              <a:rPr sz="1200" dirty="0">
                <a:latin typeface="Calibri"/>
                <a:cs typeface="Calibri"/>
              </a:rPr>
              <a:t> </a:t>
            </a:r>
            <a:r>
              <a:rPr sz="1200" spc="-5" dirty="0">
                <a:latin typeface="Calibri"/>
                <a:cs typeface="Calibri"/>
              </a:rPr>
              <a:t>Berichterstattung</a:t>
            </a:r>
            <a:r>
              <a:rPr sz="1200" dirty="0">
                <a:latin typeface="Calibri"/>
                <a:cs typeface="Calibri"/>
              </a:rPr>
              <a:t> werden </a:t>
            </a:r>
            <a:r>
              <a:rPr sz="1200" spc="-5" dirty="0">
                <a:latin typeface="Calibri"/>
                <a:cs typeface="Calibri"/>
              </a:rPr>
              <a:t>bestimmte</a:t>
            </a:r>
            <a:r>
              <a:rPr sz="1200" dirty="0">
                <a:latin typeface="Calibri"/>
                <a:cs typeface="Calibri"/>
              </a:rPr>
              <a:t> </a:t>
            </a:r>
            <a:r>
              <a:rPr sz="1200" spc="-5" dirty="0">
                <a:latin typeface="Calibri"/>
                <a:cs typeface="Calibri"/>
              </a:rPr>
              <a:t>Personen,</a:t>
            </a:r>
            <a:r>
              <a:rPr sz="1200" dirty="0">
                <a:latin typeface="Calibri"/>
                <a:cs typeface="Calibri"/>
              </a:rPr>
              <a:t> </a:t>
            </a:r>
            <a:r>
              <a:rPr sz="1200" spc="-5" dirty="0">
                <a:latin typeface="Calibri"/>
                <a:cs typeface="Calibri"/>
              </a:rPr>
              <a:t>Organisationen, Dokumente</a:t>
            </a:r>
            <a:r>
              <a:rPr sz="1200" dirty="0">
                <a:latin typeface="Calibri"/>
                <a:cs typeface="Calibri"/>
              </a:rPr>
              <a:t> </a:t>
            </a:r>
            <a:r>
              <a:rPr sz="1200" spc="-5" dirty="0">
                <a:latin typeface="Calibri"/>
                <a:cs typeface="Calibri"/>
              </a:rPr>
              <a:t>usw. </a:t>
            </a:r>
            <a:r>
              <a:rPr sz="1200" dirty="0">
                <a:latin typeface="Calibri"/>
                <a:cs typeface="Calibri"/>
              </a:rPr>
              <a:t>ausgeschlossen,</a:t>
            </a:r>
            <a:r>
              <a:rPr sz="1200" spc="5" dirty="0">
                <a:latin typeface="Calibri"/>
                <a:cs typeface="Calibri"/>
              </a:rPr>
              <a:t> </a:t>
            </a:r>
            <a:r>
              <a:rPr sz="1200" spc="-5" dirty="0">
                <a:latin typeface="Calibri"/>
                <a:cs typeface="Calibri"/>
              </a:rPr>
              <a:t>die </a:t>
            </a:r>
            <a:r>
              <a:rPr sz="1200" spc="-254" dirty="0">
                <a:latin typeface="Calibri"/>
                <a:cs typeface="Calibri"/>
              </a:rPr>
              <a:t> </a:t>
            </a:r>
            <a:r>
              <a:rPr sz="1200" spc="-5" dirty="0">
                <a:latin typeface="Calibri"/>
                <a:cs typeface="Calibri"/>
              </a:rPr>
              <a:t>für die Richtigkeit,</a:t>
            </a:r>
            <a:r>
              <a:rPr sz="1200" dirty="0">
                <a:latin typeface="Calibri"/>
                <a:cs typeface="Calibri"/>
              </a:rPr>
              <a:t> </a:t>
            </a:r>
            <a:r>
              <a:rPr sz="1200" spc="-5" dirty="0">
                <a:latin typeface="Calibri"/>
                <a:cs typeface="Calibri"/>
              </a:rPr>
              <a:t>Fairness und</a:t>
            </a:r>
            <a:r>
              <a:rPr sz="1200" dirty="0">
                <a:latin typeface="Calibri"/>
                <a:cs typeface="Calibri"/>
              </a:rPr>
              <a:t> </a:t>
            </a:r>
            <a:r>
              <a:rPr sz="1200" spc="-5" dirty="0">
                <a:latin typeface="Calibri"/>
                <a:cs typeface="Calibri"/>
              </a:rPr>
              <a:t>Repräsentativität</a:t>
            </a:r>
            <a:r>
              <a:rPr sz="1200" dirty="0">
                <a:latin typeface="Calibri"/>
                <a:cs typeface="Calibri"/>
              </a:rPr>
              <a:t> </a:t>
            </a:r>
            <a:r>
              <a:rPr sz="1200" spc="-5" dirty="0">
                <a:latin typeface="Calibri"/>
                <a:cs typeface="Calibri"/>
              </a:rPr>
              <a:t>der Informationen</a:t>
            </a:r>
            <a:r>
              <a:rPr sz="1200" dirty="0">
                <a:latin typeface="Calibri"/>
                <a:cs typeface="Calibri"/>
              </a:rPr>
              <a:t> </a:t>
            </a:r>
            <a:r>
              <a:rPr sz="1200" spc="-5" dirty="0">
                <a:latin typeface="Calibri"/>
                <a:cs typeface="Calibri"/>
              </a:rPr>
              <a:t>unerlässlich</a:t>
            </a:r>
            <a:r>
              <a:rPr sz="1200" dirty="0">
                <a:latin typeface="Calibri"/>
                <a:cs typeface="Calibri"/>
              </a:rPr>
              <a:t> </a:t>
            </a:r>
            <a:r>
              <a:rPr sz="1200" spc="-5" dirty="0">
                <a:latin typeface="Calibri"/>
                <a:cs typeface="Calibri"/>
              </a:rPr>
              <a:t>sind.</a:t>
            </a:r>
            <a:endParaRPr sz="1200" dirty="0">
              <a:latin typeface="Calibri"/>
              <a:cs typeface="Calibri"/>
            </a:endParaRPr>
          </a:p>
          <a:p>
            <a:pPr>
              <a:lnSpc>
                <a:spcPct val="100000"/>
              </a:lnSpc>
            </a:pPr>
            <a:endParaRPr sz="1050" dirty="0">
              <a:latin typeface="Calibri"/>
              <a:cs typeface="Calibri"/>
            </a:endParaRPr>
          </a:p>
          <a:p>
            <a:pPr marL="12700">
              <a:lnSpc>
                <a:spcPct val="100000"/>
              </a:lnSpc>
              <a:spcBef>
                <a:spcPts val="5"/>
              </a:spcBef>
            </a:pPr>
            <a:r>
              <a:rPr sz="1300" spc="-15" dirty="0">
                <a:solidFill>
                  <a:srgbClr val="FFAA15"/>
                </a:solidFill>
                <a:latin typeface="Calibri"/>
                <a:cs typeface="Calibri"/>
              </a:rPr>
              <a:t>Einrahmung</a:t>
            </a:r>
            <a:endParaRPr sz="1300" dirty="0">
              <a:latin typeface="Calibri"/>
              <a:cs typeface="Calibri"/>
            </a:endParaRPr>
          </a:p>
          <a:p>
            <a:pPr marL="12700">
              <a:lnSpc>
                <a:spcPct val="100000"/>
              </a:lnSpc>
              <a:spcBef>
                <a:spcPts val="20"/>
              </a:spcBef>
            </a:pPr>
            <a:r>
              <a:rPr sz="1200" dirty="0">
                <a:latin typeface="Calibri"/>
                <a:cs typeface="Calibri"/>
              </a:rPr>
              <a:t>Wie</a:t>
            </a:r>
            <a:r>
              <a:rPr sz="1200" spc="5" dirty="0">
                <a:latin typeface="Calibri"/>
                <a:cs typeface="Calibri"/>
              </a:rPr>
              <a:t> </a:t>
            </a:r>
            <a:r>
              <a:rPr sz="1200" spc="-5" dirty="0">
                <a:latin typeface="Calibri"/>
                <a:cs typeface="Calibri"/>
              </a:rPr>
              <a:t>die</a:t>
            </a:r>
            <a:r>
              <a:rPr sz="1200" spc="5" dirty="0">
                <a:latin typeface="Calibri"/>
                <a:cs typeface="Calibri"/>
              </a:rPr>
              <a:t> </a:t>
            </a:r>
            <a:r>
              <a:rPr sz="1200" spc="-5" dirty="0" err="1">
                <a:latin typeface="Calibri"/>
                <a:cs typeface="Calibri"/>
              </a:rPr>
              <a:t>Geschichte</a:t>
            </a:r>
            <a:r>
              <a:rPr sz="1200" dirty="0">
                <a:latin typeface="Calibri"/>
                <a:cs typeface="Calibri"/>
              </a:rPr>
              <a:t> </a:t>
            </a:r>
            <a:r>
              <a:rPr lang="de-AT" sz="1200" spc="-5" dirty="0">
                <a:latin typeface="Calibri"/>
                <a:cs typeface="Calibri"/>
              </a:rPr>
              <a:t>„</a:t>
            </a:r>
            <a:r>
              <a:rPr sz="1200" spc="-5" dirty="0" err="1">
                <a:latin typeface="Calibri"/>
                <a:cs typeface="Calibri"/>
              </a:rPr>
              <a:t>gerahmt</a:t>
            </a:r>
            <a:r>
              <a:rPr lang="de-AT" sz="1200" spc="-5" dirty="0">
                <a:latin typeface="Calibri"/>
                <a:cs typeface="Calibri"/>
              </a:rPr>
              <a:t>“</a:t>
            </a:r>
            <a:r>
              <a:rPr sz="1200" spc="5" dirty="0">
                <a:latin typeface="Calibri"/>
                <a:cs typeface="Calibri"/>
              </a:rPr>
              <a:t> </a:t>
            </a:r>
            <a:r>
              <a:rPr sz="1200" dirty="0">
                <a:latin typeface="Calibri"/>
                <a:cs typeface="Calibri"/>
              </a:rPr>
              <a:t>wird,</a:t>
            </a:r>
            <a:r>
              <a:rPr sz="1200" spc="5" dirty="0">
                <a:latin typeface="Calibri"/>
                <a:cs typeface="Calibri"/>
              </a:rPr>
              <a:t> </a:t>
            </a:r>
            <a:r>
              <a:rPr sz="1200" dirty="0">
                <a:latin typeface="Calibri"/>
                <a:cs typeface="Calibri"/>
              </a:rPr>
              <a:t>was</a:t>
            </a:r>
            <a:r>
              <a:rPr sz="1200" spc="5" dirty="0">
                <a:latin typeface="Calibri"/>
                <a:cs typeface="Calibri"/>
              </a:rPr>
              <a:t> </a:t>
            </a:r>
            <a:r>
              <a:rPr sz="1200" spc="-5" dirty="0">
                <a:latin typeface="Calibri"/>
                <a:cs typeface="Calibri"/>
              </a:rPr>
              <a:t>von</a:t>
            </a:r>
            <a:r>
              <a:rPr sz="1200" dirty="0">
                <a:latin typeface="Calibri"/>
                <a:cs typeface="Calibri"/>
              </a:rPr>
              <a:t> </a:t>
            </a:r>
            <a:r>
              <a:rPr sz="1200" spc="-5" dirty="0">
                <a:latin typeface="Calibri"/>
                <a:cs typeface="Calibri"/>
              </a:rPr>
              <a:t>der</a:t>
            </a:r>
            <a:r>
              <a:rPr sz="1200" spc="25" dirty="0">
                <a:latin typeface="Calibri"/>
                <a:cs typeface="Calibri"/>
              </a:rPr>
              <a:t> </a:t>
            </a:r>
            <a:r>
              <a:rPr sz="1200" spc="-15" dirty="0" err="1">
                <a:latin typeface="Calibri"/>
                <a:cs typeface="Calibri"/>
              </a:rPr>
              <a:t>Wahrnehmung</a:t>
            </a:r>
            <a:r>
              <a:rPr sz="1200" spc="-20" dirty="0">
                <a:latin typeface="Calibri"/>
                <a:cs typeface="Calibri"/>
              </a:rPr>
              <a:t> </a:t>
            </a:r>
            <a:r>
              <a:rPr sz="1200" spc="-5" dirty="0">
                <a:latin typeface="Calibri"/>
                <a:cs typeface="Calibri"/>
              </a:rPr>
              <a:t>de</a:t>
            </a:r>
            <a:r>
              <a:rPr lang="de-AT" sz="1200" spc="-5" dirty="0">
                <a:latin typeface="Calibri"/>
                <a:cs typeface="Calibri"/>
              </a:rPr>
              <a:t>r</a:t>
            </a:r>
            <a:r>
              <a:rPr sz="1200" dirty="0">
                <a:latin typeface="Calibri"/>
                <a:cs typeface="Calibri"/>
              </a:rPr>
              <a:t> </a:t>
            </a:r>
            <a:r>
              <a:rPr sz="1200" spc="-5" dirty="0">
                <a:latin typeface="Calibri"/>
                <a:cs typeface="Calibri"/>
              </a:rPr>
              <a:t>Journalist</a:t>
            </a:r>
            <a:r>
              <a:rPr lang="de-AT" sz="1200" spc="-5" dirty="0">
                <a:latin typeface="Calibri"/>
                <a:cs typeface="Calibri"/>
              </a:rPr>
              <a:t>*innen</a:t>
            </a:r>
            <a:r>
              <a:rPr sz="1200" dirty="0">
                <a:latin typeface="Calibri"/>
                <a:cs typeface="Calibri"/>
              </a:rPr>
              <a:t> </a:t>
            </a:r>
            <a:r>
              <a:rPr sz="1200" spc="-5" dirty="0">
                <a:latin typeface="Calibri"/>
                <a:cs typeface="Calibri"/>
              </a:rPr>
              <a:t>beeinflusst</a:t>
            </a:r>
            <a:r>
              <a:rPr sz="1200" spc="5" dirty="0">
                <a:latin typeface="Calibri"/>
                <a:cs typeface="Calibri"/>
              </a:rPr>
              <a:t> </a:t>
            </a:r>
            <a:r>
              <a:rPr sz="1200" dirty="0">
                <a:latin typeface="Calibri"/>
                <a:cs typeface="Calibri"/>
              </a:rPr>
              <a:t>wird.</a:t>
            </a:r>
          </a:p>
          <a:p>
            <a:pPr>
              <a:lnSpc>
                <a:spcPct val="100000"/>
              </a:lnSpc>
              <a:spcBef>
                <a:spcPts val="10"/>
              </a:spcBef>
            </a:pPr>
            <a:endParaRPr sz="1050" dirty="0">
              <a:latin typeface="Calibri"/>
              <a:cs typeface="Calibri"/>
            </a:endParaRPr>
          </a:p>
          <a:p>
            <a:pPr marL="12700">
              <a:lnSpc>
                <a:spcPct val="100000"/>
              </a:lnSpc>
            </a:pPr>
            <a:r>
              <a:rPr sz="1300" spc="-15" dirty="0">
                <a:solidFill>
                  <a:srgbClr val="FFAA15"/>
                </a:solidFill>
                <a:latin typeface="Calibri"/>
                <a:cs typeface="Calibri"/>
              </a:rPr>
              <a:t>Auswahl</a:t>
            </a:r>
            <a:r>
              <a:rPr sz="1300" spc="-45" dirty="0">
                <a:solidFill>
                  <a:srgbClr val="FFAA15"/>
                </a:solidFill>
                <a:latin typeface="Calibri"/>
                <a:cs typeface="Calibri"/>
              </a:rPr>
              <a:t> </a:t>
            </a:r>
            <a:r>
              <a:rPr sz="1300" spc="-10" dirty="0">
                <a:solidFill>
                  <a:srgbClr val="FFAA15"/>
                </a:solidFill>
                <a:latin typeface="Calibri"/>
                <a:cs typeface="Calibri"/>
              </a:rPr>
              <a:t>der</a:t>
            </a:r>
            <a:r>
              <a:rPr sz="1300" spc="-40" dirty="0">
                <a:solidFill>
                  <a:srgbClr val="FFAA15"/>
                </a:solidFill>
                <a:latin typeface="Calibri"/>
                <a:cs typeface="Calibri"/>
              </a:rPr>
              <a:t> </a:t>
            </a:r>
            <a:r>
              <a:rPr sz="1300" dirty="0">
                <a:solidFill>
                  <a:srgbClr val="FFAA15"/>
                </a:solidFill>
                <a:latin typeface="Calibri"/>
                <a:cs typeface="Calibri"/>
              </a:rPr>
              <a:t>Geschichte</a:t>
            </a:r>
            <a:endParaRPr sz="1300" dirty="0">
              <a:latin typeface="Calibri"/>
              <a:cs typeface="Calibri"/>
            </a:endParaRPr>
          </a:p>
          <a:p>
            <a:pPr marL="12700">
              <a:lnSpc>
                <a:spcPct val="100000"/>
              </a:lnSpc>
              <a:spcBef>
                <a:spcPts val="25"/>
              </a:spcBef>
            </a:pPr>
            <a:r>
              <a:rPr sz="1200" spc="-5" dirty="0">
                <a:latin typeface="Calibri"/>
                <a:cs typeface="Calibri"/>
              </a:rPr>
              <a:t>Der</a:t>
            </a:r>
            <a:r>
              <a:rPr sz="1200" dirty="0">
                <a:latin typeface="Calibri"/>
                <a:cs typeface="Calibri"/>
              </a:rPr>
              <a:t> </a:t>
            </a:r>
            <a:r>
              <a:rPr sz="1200" spc="-5" dirty="0">
                <a:latin typeface="Calibri"/>
                <a:cs typeface="Calibri"/>
              </a:rPr>
              <a:t>Prozess</a:t>
            </a:r>
            <a:r>
              <a:rPr sz="1200" spc="5" dirty="0">
                <a:latin typeface="Calibri"/>
                <a:cs typeface="Calibri"/>
              </a:rPr>
              <a:t> </a:t>
            </a:r>
            <a:r>
              <a:rPr sz="1200" spc="-5" dirty="0">
                <a:latin typeface="Calibri"/>
                <a:cs typeface="Calibri"/>
              </a:rPr>
              <a:t>der</a:t>
            </a:r>
            <a:r>
              <a:rPr sz="1200" dirty="0">
                <a:latin typeface="Calibri"/>
                <a:cs typeface="Calibri"/>
              </a:rPr>
              <a:t> Auswahl </a:t>
            </a:r>
            <a:r>
              <a:rPr sz="1200" spc="-5" dirty="0">
                <a:latin typeface="Calibri"/>
                <a:cs typeface="Calibri"/>
              </a:rPr>
              <a:t>dessen, </a:t>
            </a:r>
            <a:r>
              <a:rPr sz="1200" dirty="0">
                <a:latin typeface="Calibri"/>
                <a:cs typeface="Calibri"/>
              </a:rPr>
              <a:t>was</a:t>
            </a:r>
            <a:r>
              <a:rPr sz="1200" spc="5" dirty="0">
                <a:latin typeface="Calibri"/>
                <a:cs typeface="Calibri"/>
              </a:rPr>
              <a:t> </a:t>
            </a:r>
            <a:r>
              <a:rPr sz="1200" spc="-5" dirty="0">
                <a:latin typeface="Calibri"/>
                <a:cs typeface="Calibri"/>
              </a:rPr>
              <a:t>von</a:t>
            </a:r>
            <a:r>
              <a:rPr sz="1200" dirty="0">
                <a:latin typeface="Calibri"/>
                <a:cs typeface="Calibri"/>
              </a:rPr>
              <a:t> </a:t>
            </a:r>
            <a:r>
              <a:rPr sz="1200" spc="-5" dirty="0">
                <a:latin typeface="Calibri"/>
                <a:cs typeface="Calibri"/>
              </a:rPr>
              <a:t>den</a:t>
            </a:r>
            <a:r>
              <a:rPr sz="1200" spc="20" dirty="0">
                <a:latin typeface="Calibri"/>
                <a:cs typeface="Calibri"/>
              </a:rPr>
              <a:t> </a:t>
            </a:r>
            <a:r>
              <a:rPr sz="1200" spc="-15" dirty="0">
                <a:latin typeface="Calibri"/>
                <a:cs typeface="Calibri"/>
              </a:rPr>
              <a:t>Nachrichtensendern</a:t>
            </a:r>
            <a:r>
              <a:rPr sz="1200" spc="-25" dirty="0">
                <a:latin typeface="Calibri"/>
                <a:cs typeface="Calibri"/>
              </a:rPr>
              <a:t> </a:t>
            </a:r>
            <a:r>
              <a:rPr sz="1200" spc="-5" dirty="0">
                <a:latin typeface="Calibri"/>
                <a:cs typeface="Calibri"/>
              </a:rPr>
              <a:t>berichtet</a:t>
            </a:r>
            <a:r>
              <a:rPr sz="1200" dirty="0">
                <a:latin typeface="Calibri"/>
                <a:cs typeface="Calibri"/>
              </a:rPr>
              <a:t> wird</a:t>
            </a:r>
            <a:r>
              <a:rPr sz="1200" spc="5" dirty="0">
                <a:latin typeface="Calibri"/>
                <a:cs typeface="Calibri"/>
              </a:rPr>
              <a:t> </a:t>
            </a:r>
            <a:r>
              <a:rPr sz="1200" spc="-5" dirty="0">
                <a:latin typeface="Calibri"/>
                <a:cs typeface="Calibri"/>
              </a:rPr>
              <a:t>und</a:t>
            </a:r>
            <a:r>
              <a:rPr sz="1200" dirty="0">
                <a:latin typeface="Calibri"/>
                <a:cs typeface="Calibri"/>
              </a:rPr>
              <a:t> was </a:t>
            </a:r>
            <a:r>
              <a:rPr sz="1200" spc="-5" dirty="0">
                <a:latin typeface="Calibri"/>
                <a:cs typeface="Calibri"/>
              </a:rPr>
              <a:t>nicht.</a:t>
            </a:r>
            <a:endParaRPr sz="1200" dirty="0">
              <a:latin typeface="Calibri"/>
              <a:cs typeface="Calibri"/>
            </a:endParaRPr>
          </a:p>
          <a:p>
            <a:pPr>
              <a:lnSpc>
                <a:spcPct val="100000"/>
              </a:lnSpc>
              <a:spcBef>
                <a:spcPts val="20"/>
              </a:spcBef>
            </a:pPr>
            <a:endParaRPr sz="1050" dirty="0">
              <a:latin typeface="Calibri"/>
              <a:cs typeface="Calibri"/>
            </a:endParaRPr>
          </a:p>
          <a:p>
            <a:pPr marL="12700">
              <a:lnSpc>
                <a:spcPct val="100000"/>
              </a:lnSpc>
            </a:pPr>
            <a:r>
              <a:rPr lang="de-AT" sz="1300" spc="-20" dirty="0">
                <a:solidFill>
                  <a:srgbClr val="FFAA15"/>
                </a:solidFill>
                <a:latin typeface="Calibri"/>
                <a:cs typeface="Calibri"/>
              </a:rPr>
              <a:t>Wortlaut</a:t>
            </a:r>
            <a:endParaRPr sz="1300" dirty="0">
              <a:latin typeface="Calibri"/>
              <a:cs typeface="Calibri"/>
            </a:endParaRPr>
          </a:p>
          <a:p>
            <a:pPr marL="12700">
              <a:lnSpc>
                <a:spcPct val="100000"/>
              </a:lnSpc>
              <a:spcBef>
                <a:spcPts val="15"/>
              </a:spcBef>
            </a:pPr>
            <a:r>
              <a:rPr sz="1200" spc="-5" dirty="0">
                <a:latin typeface="Calibri"/>
                <a:cs typeface="Calibri"/>
              </a:rPr>
              <a:t>Die Verwendung</a:t>
            </a:r>
            <a:r>
              <a:rPr sz="1200" dirty="0">
                <a:latin typeface="Calibri"/>
                <a:cs typeface="Calibri"/>
              </a:rPr>
              <a:t> </a:t>
            </a:r>
            <a:r>
              <a:rPr sz="1200" spc="-5" dirty="0">
                <a:latin typeface="Calibri"/>
                <a:cs typeface="Calibri"/>
              </a:rPr>
              <a:t>von Wörtern,</a:t>
            </a:r>
            <a:r>
              <a:rPr sz="1200" dirty="0">
                <a:latin typeface="Calibri"/>
                <a:cs typeface="Calibri"/>
              </a:rPr>
              <a:t> Phrasen</a:t>
            </a:r>
            <a:r>
              <a:rPr sz="1200" spc="5" dirty="0">
                <a:latin typeface="Calibri"/>
                <a:cs typeface="Calibri"/>
              </a:rPr>
              <a:t> </a:t>
            </a:r>
            <a:r>
              <a:rPr sz="1200" spc="-5" dirty="0">
                <a:latin typeface="Calibri"/>
                <a:cs typeface="Calibri"/>
              </a:rPr>
              <a:t>und Redewendungen,</a:t>
            </a:r>
            <a:r>
              <a:rPr sz="1200" dirty="0">
                <a:latin typeface="Calibri"/>
                <a:cs typeface="Calibri"/>
              </a:rPr>
              <a:t> </a:t>
            </a:r>
            <a:r>
              <a:rPr sz="1200" spc="-5" dirty="0">
                <a:latin typeface="Calibri"/>
                <a:cs typeface="Calibri"/>
              </a:rPr>
              <a:t>um</a:t>
            </a:r>
            <a:r>
              <a:rPr sz="1200" dirty="0">
                <a:latin typeface="Calibri"/>
                <a:cs typeface="Calibri"/>
              </a:rPr>
              <a:t> </a:t>
            </a:r>
            <a:r>
              <a:rPr sz="1200" spc="-5" dirty="0">
                <a:latin typeface="Calibri"/>
                <a:cs typeface="Calibri"/>
              </a:rPr>
              <a:t>die</a:t>
            </a:r>
            <a:r>
              <a:rPr sz="1200" spc="25" dirty="0">
                <a:latin typeface="Calibri"/>
                <a:cs typeface="Calibri"/>
              </a:rPr>
              <a:t> </a:t>
            </a:r>
            <a:r>
              <a:rPr sz="1200" spc="-15" dirty="0" err="1">
                <a:latin typeface="Calibri"/>
                <a:cs typeface="Calibri"/>
              </a:rPr>
              <a:t>Wahrnehmung</a:t>
            </a:r>
            <a:r>
              <a:rPr sz="1200" spc="-25" dirty="0">
                <a:latin typeface="Calibri"/>
                <a:cs typeface="Calibri"/>
              </a:rPr>
              <a:t> </a:t>
            </a:r>
            <a:r>
              <a:rPr sz="1200" spc="-5" dirty="0">
                <a:latin typeface="Calibri"/>
                <a:cs typeface="Calibri"/>
              </a:rPr>
              <a:t>de</a:t>
            </a:r>
            <a:r>
              <a:rPr lang="de-AT" sz="1200" spc="-5" dirty="0">
                <a:latin typeface="Calibri"/>
                <a:cs typeface="Calibri"/>
              </a:rPr>
              <a:t>r</a:t>
            </a:r>
            <a:r>
              <a:rPr sz="1200" spc="-30" dirty="0">
                <a:latin typeface="Calibri"/>
                <a:cs typeface="Calibri"/>
              </a:rPr>
              <a:t> </a:t>
            </a:r>
            <a:r>
              <a:rPr sz="1200" spc="-5" dirty="0" err="1">
                <a:latin typeface="Calibri"/>
                <a:cs typeface="Calibri"/>
              </a:rPr>
              <a:t>Zuschauer</a:t>
            </a:r>
            <a:r>
              <a:rPr lang="de-AT" sz="1200" spc="-5" dirty="0">
                <a:latin typeface="Calibri"/>
                <a:cs typeface="Calibri"/>
              </a:rPr>
              <a:t>*innen</a:t>
            </a:r>
            <a:r>
              <a:rPr sz="1200" dirty="0">
                <a:latin typeface="Calibri"/>
                <a:cs typeface="Calibri"/>
              </a:rPr>
              <a:t> zu </a:t>
            </a:r>
            <a:r>
              <a:rPr sz="1200" spc="-5" dirty="0">
                <a:latin typeface="Calibri"/>
                <a:cs typeface="Calibri"/>
              </a:rPr>
              <a:t>beeinflussen.</a:t>
            </a:r>
            <a:endParaRPr sz="1200" dirty="0">
              <a:latin typeface="Calibri"/>
              <a:cs typeface="Calibri"/>
            </a:endParaRPr>
          </a:p>
          <a:p>
            <a:pPr>
              <a:lnSpc>
                <a:spcPct val="100000"/>
              </a:lnSpc>
              <a:spcBef>
                <a:spcPts val="15"/>
              </a:spcBef>
            </a:pPr>
            <a:endParaRPr sz="1050" dirty="0">
              <a:latin typeface="Calibri"/>
              <a:cs typeface="Calibri"/>
            </a:endParaRPr>
          </a:p>
          <a:p>
            <a:pPr marL="12700">
              <a:lnSpc>
                <a:spcPct val="100000"/>
              </a:lnSpc>
            </a:pPr>
            <a:r>
              <a:rPr sz="1300" spc="-5" dirty="0">
                <a:solidFill>
                  <a:srgbClr val="FFAA15"/>
                </a:solidFill>
                <a:latin typeface="Calibri"/>
                <a:cs typeface="Calibri"/>
              </a:rPr>
              <a:t>Fehlen</a:t>
            </a:r>
            <a:r>
              <a:rPr sz="1300" spc="-10" dirty="0">
                <a:solidFill>
                  <a:srgbClr val="FFAA15"/>
                </a:solidFill>
                <a:latin typeface="Calibri"/>
                <a:cs typeface="Calibri"/>
              </a:rPr>
              <a:t> </a:t>
            </a:r>
            <a:r>
              <a:rPr sz="1300" spc="-5" dirty="0">
                <a:solidFill>
                  <a:srgbClr val="FFAA15"/>
                </a:solidFill>
                <a:latin typeface="Calibri"/>
                <a:cs typeface="Calibri"/>
              </a:rPr>
              <a:t>von</a:t>
            </a:r>
            <a:r>
              <a:rPr sz="1300" spc="-15" dirty="0">
                <a:solidFill>
                  <a:srgbClr val="FFAA15"/>
                </a:solidFill>
                <a:latin typeface="Calibri"/>
                <a:cs typeface="Calibri"/>
              </a:rPr>
              <a:t> </a:t>
            </a:r>
            <a:r>
              <a:rPr sz="1300" spc="-5" dirty="0">
                <a:solidFill>
                  <a:srgbClr val="FFAA15"/>
                </a:solidFill>
                <a:latin typeface="Calibri"/>
                <a:cs typeface="Calibri"/>
              </a:rPr>
              <a:t>Fairness </a:t>
            </a:r>
            <a:r>
              <a:rPr sz="1300" spc="-10" dirty="0">
                <a:solidFill>
                  <a:srgbClr val="FFAA15"/>
                </a:solidFill>
                <a:latin typeface="Calibri"/>
                <a:cs typeface="Calibri"/>
              </a:rPr>
              <a:t>und</a:t>
            </a:r>
            <a:r>
              <a:rPr sz="1300" spc="10" dirty="0">
                <a:solidFill>
                  <a:srgbClr val="FFAA15"/>
                </a:solidFill>
                <a:latin typeface="Calibri"/>
                <a:cs typeface="Calibri"/>
              </a:rPr>
              <a:t> </a:t>
            </a:r>
            <a:r>
              <a:rPr sz="1300" spc="-15" dirty="0">
                <a:solidFill>
                  <a:srgbClr val="FFAA15"/>
                </a:solidFill>
                <a:latin typeface="Calibri"/>
                <a:cs typeface="Calibri"/>
              </a:rPr>
              <a:t>Ausgewogenheit</a:t>
            </a:r>
            <a:endParaRPr sz="1300" dirty="0">
              <a:latin typeface="Calibri"/>
              <a:cs typeface="Calibri"/>
            </a:endParaRPr>
          </a:p>
          <a:p>
            <a:pPr marL="12700">
              <a:lnSpc>
                <a:spcPct val="100000"/>
              </a:lnSpc>
              <a:spcBef>
                <a:spcPts val="20"/>
              </a:spcBef>
            </a:pPr>
            <a:r>
              <a:rPr sz="1200" dirty="0">
                <a:latin typeface="Calibri"/>
                <a:cs typeface="Calibri"/>
              </a:rPr>
              <a:t>Präsentation</a:t>
            </a:r>
            <a:r>
              <a:rPr sz="1200" spc="-5" dirty="0">
                <a:latin typeface="Calibri"/>
                <a:cs typeface="Calibri"/>
              </a:rPr>
              <a:t> von</a:t>
            </a:r>
            <a:r>
              <a:rPr sz="1200" dirty="0">
                <a:latin typeface="Calibri"/>
                <a:cs typeface="Calibri"/>
              </a:rPr>
              <a:t> Informationen, </a:t>
            </a:r>
            <a:r>
              <a:rPr sz="1200" spc="-5" dirty="0">
                <a:latin typeface="Calibri"/>
                <a:cs typeface="Calibri"/>
              </a:rPr>
              <a:t>die</a:t>
            </a:r>
            <a:r>
              <a:rPr sz="1200" dirty="0">
                <a:latin typeface="Calibri"/>
                <a:cs typeface="Calibri"/>
              </a:rPr>
              <a:t> </a:t>
            </a:r>
            <a:r>
              <a:rPr sz="1200" spc="-5" dirty="0">
                <a:latin typeface="Calibri"/>
                <a:cs typeface="Calibri"/>
              </a:rPr>
              <a:t>nicht</a:t>
            </a:r>
            <a:r>
              <a:rPr sz="1200" spc="-10" dirty="0">
                <a:latin typeface="Calibri"/>
                <a:cs typeface="Calibri"/>
              </a:rPr>
              <a:t> </a:t>
            </a:r>
            <a:r>
              <a:rPr sz="1200" spc="-5" dirty="0">
                <a:latin typeface="Calibri"/>
                <a:cs typeface="Calibri"/>
              </a:rPr>
              <a:t>korrekt</a:t>
            </a:r>
            <a:r>
              <a:rPr sz="1200" dirty="0">
                <a:latin typeface="Calibri"/>
                <a:cs typeface="Calibri"/>
              </a:rPr>
              <a:t> </a:t>
            </a:r>
            <a:r>
              <a:rPr sz="1200" spc="-5" dirty="0">
                <a:latin typeface="Calibri"/>
                <a:cs typeface="Calibri"/>
              </a:rPr>
              <a:t>oder </a:t>
            </a:r>
            <a:r>
              <a:rPr sz="1200" spc="-15" dirty="0">
                <a:latin typeface="Calibri"/>
                <a:cs typeface="Calibri"/>
              </a:rPr>
              <a:t>unparteiisch</a:t>
            </a:r>
            <a:r>
              <a:rPr sz="1200" spc="-20" dirty="0">
                <a:latin typeface="Calibri"/>
                <a:cs typeface="Calibri"/>
              </a:rPr>
              <a:t> </a:t>
            </a:r>
            <a:r>
              <a:rPr sz="1200" spc="-5" dirty="0">
                <a:latin typeface="Calibri"/>
                <a:cs typeface="Calibri"/>
              </a:rPr>
              <a:t>sind.</a:t>
            </a:r>
            <a:endParaRPr sz="1200" dirty="0">
              <a:latin typeface="Calibri"/>
              <a:cs typeface="Calibri"/>
            </a:endParaRPr>
          </a:p>
        </p:txBody>
      </p:sp>
      <p:grpSp>
        <p:nvGrpSpPr>
          <p:cNvPr id="10" name="object 10"/>
          <p:cNvGrpSpPr/>
          <p:nvPr/>
        </p:nvGrpSpPr>
        <p:grpSpPr>
          <a:xfrm>
            <a:off x="182245" y="88900"/>
            <a:ext cx="8822690" cy="853440"/>
            <a:chOff x="182245" y="88900"/>
            <a:chExt cx="8822690" cy="853440"/>
          </a:xfrm>
        </p:grpSpPr>
        <p:pic>
          <p:nvPicPr>
            <p:cNvPr id="11" name="object 11"/>
            <p:cNvPicPr/>
            <p:nvPr/>
          </p:nvPicPr>
          <p:blipFill>
            <a:blip r:embed="rId5" cstate="print"/>
            <a:stretch>
              <a:fillRect/>
            </a:stretch>
          </p:blipFill>
          <p:spPr>
            <a:xfrm>
              <a:off x="182245" y="112649"/>
              <a:ext cx="1724787" cy="474979"/>
            </a:xfrm>
            <a:prstGeom prst="rect">
              <a:avLst/>
            </a:prstGeom>
          </p:spPr>
        </p:pic>
        <p:sp>
          <p:nvSpPr>
            <p:cNvPr id="12" name="object 12"/>
            <p:cNvSpPr/>
            <p:nvPr/>
          </p:nvSpPr>
          <p:spPr>
            <a:xfrm>
              <a:off x="8151495" y="88900"/>
              <a:ext cx="853440" cy="853440"/>
            </a:xfrm>
            <a:custGeom>
              <a:avLst/>
              <a:gdLst/>
              <a:ahLst/>
              <a:cxnLst/>
              <a:rect l="l" t="t" r="r" b="b"/>
              <a:pathLst>
                <a:path w="853440" h="853440">
                  <a:moveTo>
                    <a:pt x="426720" y="0"/>
                  </a:moveTo>
                  <a:lnTo>
                    <a:pt x="379729" y="2539"/>
                  </a:lnTo>
                  <a:lnTo>
                    <a:pt x="334645" y="9525"/>
                  </a:lnTo>
                  <a:lnTo>
                    <a:pt x="291464" y="21589"/>
                  </a:lnTo>
                  <a:lnTo>
                    <a:pt x="250189" y="38100"/>
                  </a:lnTo>
                  <a:lnTo>
                    <a:pt x="210820" y="58420"/>
                  </a:lnTo>
                  <a:lnTo>
                    <a:pt x="174625" y="82550"/>
                  </a:lnTo>
                  <a:lnTo>
                    <a:pt x="140334" y="109854"/>
                  </a:lnTo>
                  <a:lnTo>
                    <a:pt x="109854" y="140970"/>
                  </a:lnTo>
                  <a:lnTo>
                    <a:pt x="81914" y="174625"/>
                  </a:lnTo>
                  <a:lnTo>
                    <a:pt x="57784" y="211454"/>
                  </a:lnTo>
                  <a:lnTo>
                    <a:pt x="37464" y="250189"/>
                  </a:lnTo>
                  <a:lnTo>
                    <a:pt x="21589" y="292100"/>
                  </a:lnTo>
                  <a:lnTo>
                    <a:pt x="9525" y="335279"/>
                  </a:lnTo>
                  <a:lnTo>
                    <a:pt x="2539" y="380364"/>
                  </a:lnTo>
                  <a:lnTo>
                    <a:pt x="0" y="426720"/>
                  </a:lnTo>
                  <a:lnTo>
                    <a:pt x="2539" y="473075"/>
                  </a:lnTo>
                  <a:lnTo>
                    <a:pt x="9525" y="518160"/>
                  </a:lnTo>
                  <a:lnTo>
                    <a:pt x="21589" y="561339"/>
                  </a:lnTo>
                  <a:lnTo>
                    <a:pt x="37464" y="603250"/>
                  </a:lnTo>
                  <a:lnTo>
                    <a:pt x="57784" y="641985"/>
                  </a:lnTo>
                  <a:lnTo>
                    <a:pt x="81914" y="678814"/>
                  </a:lnTo>
                  <a:lnTo>
                    <a:pt x="109854" y="712470"/>
                  </a:lnTo>
                  <a:lnTo>
                    <a:pt x="140334" y="743585"/>
                  </a:lnTo>
                  <a:lnTo>
                    <a:pt x="174625" y="770889"/>
                  </a:lnTo>
                  <a:lnTo>
                    <a:pt x="210820" y="795020"/>
                  </a:lnTo>
                  <a:lnTo>
                    <a:pt x="250189" y="815339"/>
                  </a:lnTo>
                  <a:lnTo>
                    <a:pt x="291464" y="831850"/>
                  </a:lnTo>
                  <a:lnTo>
                    <a:pt x="334645" y="843279"/>
                  </a:lnTo>
                  <a:lnTo>
                    <a:pt x="379729" y="850900"/>
                  </a:lnTo>
                  <a:lnTo>
                    <a:pt x="426720" y="853439"/>
                  </a:lnTo>
                  <a:lnTo>
                    <a:pt x="473075" y="850900"/>
                  </a:lnTo>
                  <a:lnTo>
                    <a:pt x="518159" y="843279"/>
                  </a:lnTo>
                  <a:lnTo>
                    <a:pt x="561339" y="831850"/>
                  </a:lnTo>
                  <a:lnTo>
                    <a:pt x="602614" y="815339"/>
                  </a:lnTo>
                  <a:lnTo>
                    <a:pt x="641984" y="795020"/>
                  </a:lnTo>
                  <a:lnTo>
                    <a:pt x="678814" y="770889"/>
                  </a:lnTo>
                  <a:lnTo>
                    <a:pt x="712470" y="743585"/>
                  </a:lnTo>
                  <a:lnTo>
                    <a:pt x="742950" y="712470"/>
                  </a:lnTo>
                  <a:lnTo>
                    <a:pt x="770889" y="678814"/>
                  </a:lnTo>
                  <a:lnTo>
                    <a:pt x="795020" y="641985"/>
                  </a:lnTo>
                  <a:lnTo>
                    <a:pt x="815339" y="603250"/>
                  </a:lnTo>
                  <a:lnTo>
                    <a:pt x="831214" y="561339"/>
                  </a:lnTo>
                  <a:lnTo>
                    <a:pt x="843279" y="518160"/>
                  </a:lnTo>
                  <a:lnTo>
                    <a:pt x="850900" y="473075"/>
                  </a:lnTo>
                  <a:lnTo>
                    <a:pt x="853439" y="426720"/>
                  </a:lnTo>
                  <a:lnTo>
                    <a:pt x="850900" y="380364"/>
                  </a:lnTo>
                  <a:lnTo>
                    <a:pt x="843279" y="335279"/>
                  </a:lnTo>
                  <a:lnTo>
                    <a:pt x="831214" y="292100"/>
                  </a:lnTo>
                  <a:lnTo>
                    <a:pt x="815339" y="250189"/>
                  </a:lnTo>
                  <a:lnTo>
                    <a:pt x="795020" y="211454"/>
                  </a:lnTo>
                  <a:lnTo>
                    <a:pt x="770889" y="174625"/>
                  </a:lnTo>
                  <a:lnTo>
                    <a:pt x="742950" y="140970"/>
                  </a:lnTo>
                  <a:lnTo>
                    <a:pt x="712470" y="109854"/>
                  </a:lnTo>
                  <a:lnTo>
                    <a:pt x="678814" y="82550"/>
                  </a:lnTo>
                  <a:lnTo>
                    <a:pt x="641984" y="58420"/>
                  </a:lnTo>
                  <a:lnTo>
                    <a:pt x="602614"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13" name="object 13"/>
            <p:cNvPicPr/>
            <p:nvPr/>
          </p:nvPicPr>
          <p:blipFill>
            <a:blip r:embed="rId6" cstate="print"/>
            <a:stretch>
              <a:fillRect/>
            </a:stretch>
          </p:blipFill>
          <p:spPr>
            <a:xfrm>
              <a:off x="8195945" y="212725"/>
              <a:ext cx="765175" cy="608329"/>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222884" y="1142364"/>
              <a:ext cx="6899275" cy="3945890"/>
            </a:xfrm>
            <a:custGeom>
              <a:avLst/>
              <a:gdLst/>
              <a:ahLst/>
              <a:cxnLst/>
              <a:rect l="l" t="t" r="r" b="b"/>
              <a:pathLst>
                <a:path w="6899275" h="3945890">
                  <a:moveTo>
                    <a:pt x="6899275" y="0"/>
                  </a:moveTo>
                  <a:lnTo>
                    <a:pt x="0" y="0"/>
                  </a:lnTo>
                  <a:lnTo>
                    <a:pt x="0" y="3945890"/>
                  </a:lnTo>
                  <a:lnTo>
                    <a:pt x="6899275" y="3945890"/>
                  </a:lnTo>
                  <a:lnTo>
                    <a:pt x="6899275" y="0"/>
                  </a:lnTo>
                  <a:close/>
                </a:path>
              </a:pathLst>
            </a:custGeom>
            <a:solidFill>
              <a:srgbClr val="FFFADF"/>
            </a:solidFill>
          </p:spPr>
          <p:txBody>
            <a:bodyPr wrap="square" lIns="0" tIns="0" rIns="0" bIns="0" rtlCol="0"/>
            <a:lstStyle/>
            <a:p>
              <a:endParaRPr/>
            </a:p>
          </p:txBody>
        </p:sp>
        <p:sp>
          <p:nvSpPr>
            <p:cNvPr id="4" name="object 4"/>
            <p:cNvSpPr/>
            <p:nvPr/>
          </p:nvSpPr>
          <p:spPr>
            <a:xfrm>
              <a:off x="222884" y="1142364"/>
              <a:ext cx="6899275" cy="3945890"/>
            </a:xfrm>
            <a:custGeom>
              <a:avLst/>
              <a:gdLst/>
              <a:ahLst/>
              <a:cxnLst/>
              <a:rect l="l" t="t" r="r" b="b"/>
              <a:pathLst>
                <a:path w="6899275" h="3945890">
                  <a:moveTo>
                    <a:pt x="0" y="3945890"/>
                  </a:moveTo>
                  <a:lnTo>
                    <a:pt x="6899275" y="3945890"/>
                  </a:lnTo>
                  <a:lnTo>
                    <a:pt x="6899275" y="0"/>
                  </a:lnTo>
                  <a:lnTo>
                    <a:pt x="0" y="0"/>
                  </a:lnTo>
                  <a:lnTo>
                    <a:pt x="0" y="3945890"/>
                  </a:lnTo>
                  <a:close/>
                </a:path>
              </a:pathLst>
            </a:custGeom>
            <a:ln w="25400">
              <a:solidFill>
                <a:srgbClr val="001B60"/>
              </a:solidFill>
            </a:ln>
          </p:spPr>
          <p:txBody>
            <a:bodyPr wrap="square" lIns="0" tIns="0" rIns="0" bIns="0" rtlCol="0"/>
            <a:lstStyle/>
            <a:p>
              <a:endParaRPr/>
            </a:p>
          </p:txBody>
        </p:sp>
      </p:grpSp>
      <p:sp>
        <p:nvSpPr>
          <p:cNvPr id="5" name="object 5"/>
          <p:cNvSpPr txBox="1">
            <a:spLocks noGrp="1"/>
          </p:cNvSpPr>
          <p:nvPr>
            <p:ph type="title"/>
          </p:nvPr>
        </p:nvSpPr>
        <p:spPr>
          <a:xfrm>
            <a:off x="1655317" y="664971"/>
            <a:ext cx="585216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WIE </a:t>
            </a:r>
            <a:r>
              <a:rPr sz="1800" dirty="0">
                <a:solidFill>
                  <a:srgbClr val="FFAA14"/>
                </a:solidFill>
              </a:rPr>
              <a:t>SIE </a:t>
            </a:r>
            <a:r>
              <a:rPr sz="1800" spc="-5" dirty="0">
                <a:solidFill>
                  <a:srgbClr val="FFAA14"/>
                </a:solidFill>
              </a:rPr>
              <a:t>DIE</a:t>
            </a:r>
            <a:r>
              <a:rPr sz="1800" dirty="0">
                <a:solidFill>
                  <a:srgbClr val="FFAA14"/>
                </a:solidFill>
              </a:rPr>
              <a:t> </a:t>
            </a:r>
            <a:r>
              <a:rPr sz="1800" spc="-25" dirty="0">
                <a:solidFill>
                  <a:srgbClr val="FFAA14"/>
                </a:solidFill>
              </a:rPr>
              <a:t>VOREINGENOMMENHEIT</a:t>
            </a:r>
            <a:r>
              <a:rPr sz="1800" spc="-40" dirty="0">
                <a:solidFill>
                  <a:srgbClr val="FFAA14"/>
                </a:solidFill>
              </a:rPr>
              <a:t> </a:t>
            </a:r>
            <a:r>
              <a:rPr sz="1800" spc="-15" dirty="0">
                <a:solidFill>
                  <a:srgbClr val="FFAA14"/>
                </a:solidFill>
              </a:rPr>
              <a:t>DER</a:t>
            </a:r>
            <a:r>
              <a:rPr sz="1800" spc="-40" dirty="0">
                <a:solidFill>
                  <a:srgbClr val="FFAA14"/>
                </a:solidFill>
              </a:rPr>
              <a:t> </a:t>
            </a:r>
            <a:r>
              <a:rPr sz="1800" spc="-5" dirty="0">
                <a:solidFill>
                  <a:srgbClr val="FFAA14"/>
                </a:solidFill>
              </a:rPr>
              <a:t>MEDIEN</a:t>
            </a:r>
            <a:r>
              <a:rPr sz="1800" dirty="0">
                <a:solidFill>
                  <a:srgbClr val="FFAA14"/>
                </a:solidFill>
              </a:rPr>
              <a:t> ERKENNEN</a:t>
            </a:r>
            <a:endParaRPr sz="1800"/>
          </a:p>
        </p:txBody>
      </p:sp>
      <p:sp>
        <p:nvSpPr>
          <p:cNvPr id="6" name="object 6"/>
          <p:cNvSpPr txBox="1"/>
          <p:nvPr/>
        </p:nvSpPr>
        <p:spPr>
          <a:xfrm>
            <a:off x="300481" y="1164843"/>
            <a:ext cx="6786119" cy="3865161"/>
          </a:xfrm>
          <a:prstGeom prst="rect">
            <a:avLst/>
          </a:prstGeom>
        </p:spPr>
        <p:txBody>
          <a:bodyPr vert="horz" wrap="square" lIns="0" tIns="12700" rIns="0" bIns="0" rtlCol="0">
            <a:spAutoFit/>
          </a:bodyPr>
          <a:lstStyle/>
          <a:p>
            <a:pPr marL="12700">
              <a:lnSpc>
                <a:spcPct val="100000"/>
              </a:lnSpc>
              <a:spcBef>
                <a:spcPts val="100"/>
              </a:spcBef>
            </a:pPr>
            <a:r>
              <a:rPr sz="1300" dirty="0">
                <a:latin typeface="Calibri"/>
                <a:cs typeface="Calibri"/>
              </a:rPr>
              <a:t>Wenn</a:t>
            </a:r>
            <a:r>
              <a:rPr sz="1300" spc="5" dirty="0">
                <a:latin typeface="Calibri"/>
                <a:cs typeface="Calibri"/>
              </a:rPr>
              <a:t> </a:t>
            </a:r>
            <a:r>
              <a:rPr sz="1300" spc="-5" dirty="0">
                <a:latin typeface="Calibri"/>
                <a:cs typeface="Calibri"/>
              </a:rPr>
              <a:t>Sie</a:t>
            </a:r>
            <a:r>
              <a:rPr sz="1300" spc="10" dirty="0">
                <a:latin typeface="Calibri"/>
                <a:cs typeface="Calibri"/>
              </a:rPr>
              <a:t> </a:t>
            </a:r>
            <a:r>
              <a:rPr sz="1300" spc="-5" dirty="0">
                <a:latin typeface="Calibri"/>
                <a:cs typeface="Calibri"/>
              </a:rPr>
              <a:t>versuchen,</a:t>
            </a:r>
            <a:r>
              <a:rPr sz="1300" dirty="0">
                <a:latin typeface="Calibri"/>
                <a:cs typeface="Calibri"/>
              </a:rPr>
              <a:t> </a:t>
            </a:r>
            <a:r>
              <a:rPr sz="1300" spc="-5" dirty="0">
                <a:latin typeface="Calibri"/>
                <a:cs typeface="Calibri"/>
              </a:rPr>
              <a:t>die</a:t>
            </a:r>
            <a:r>
              <a:rPr sz="1300" spc="5" dirty="0">
                <a:latin typeface="Calibri"/>
                <a:cs typeface="Calibri"/>
              </a:rPr>
              <a:t> </a:t>
            </a:r>
            <a:r>
              <a:rPr sz="1300" spc="-5" dirty="0">
                <a:latin typeface="Calibri"/>
                <a:cs typeface="Calibri"/>
              </a:rPr>
              <a:t>Voreingenommenheit</a:t>
            </a:r>
            <a:r>
              <a:rPr sz="1300" spc="10" dirty="0">
                <a:latin typeface="Calibri"/>
                <a:cs typeface="Calibri"/>
              </a:rPr>
              <a:t> </a:t>
            </a:r>
            <a:r>
              <a:rPr sz="1300" spc="-5" dirty="0">
                <a:latin typeface="Calibri"/>
                <a:cs typeface="Calibri"/>
              </a:rPr>
              <a:t>der</a:t>
            </a:r>
            <a:r>
              <a:rPr sz="1300" spc="5" dirty="0">
                <a:latin typeface="Calibri"/>
                <a:cs typeface="Calibri"/>
              </a:rPr>
              <a:t> </a:t>
            </a:r>
            <a:r>
              <a:rPr sz="1300" dirty="0">
                <a:latin typeface="Calibri"/>
                <a:cs typeface="Calibri"/>
              </a:rPr>
              <a:t>Medien</a:t>
            </a:r>
            <a:r>
              <a:rPr sz="1300" spc="10" dirty="0">
                <a:latin typeface="Calibri"/>
                <a:cs typeface="Calibri"/>
              </a:rPr>
              <a:t> </a:t>
            </a:r>
            <a:r>
              <a:rPr sz="1300" spc="-5" dirty="0">
                <a:latin typeface="Calibri"/>
                <a:cs typeface="Calibri"/>
              </a:rPr>
              <a:t>zu</a:t>
            </a:r>
            <a:r>
              <a:rPr sz="1300" dirty="0">
                <a:latin typeface="Calibri"/>
                <a:cs typeface="Calibri"/>
              </a:rPr>
              <a:t> </a:t>
            </a:r>
            <a:r>
              <a:rPr sz="1300" spc="-5" dirty="0">
                <a:latin typeface="Calibri"/>
                <a:cs typeface="Calibri"/>
              </a:rPr>
              <a:t>erkennen,</a:t>
            </a:r>
            <a:r>
              <a:rPr sz="1300" spc="10" dirty="0">
                <a:latin typeface="Calibri"/>
                <a:cs typeface="Calibri"/>
              </a:rPr>
              <a:t> </a:t>
            </a:r>
            <a:r>
              <a:rPr sz="1300" spc="-5" dirty="0">
                <a:latin typeface="Calibri"/>
                <a:cs typeface="Calibri"/>
              </a:rPr>
              <a:t>sollten</a:t>
            </a:r>
            <a:r>
              <a:rPr sz="1300" spc="10" dirty="0">
                <a:latin typeface="Calibri"/>
                <a:cs typeface="Calibri"/>
              </a:rPr>
              <a:t> </a:t>
            </a:r>
            <a:r>
              <a:rPr sz="1300" spc="-5" dirty="0">
                <a:latin typeface="Calibri"/>
                <a:cs typeface="Calibri"/>
              </a:rPr>
              <a:t>Sie</a:t>
            </a:r>
            <a:r>
              <a:rPr sz="1300" spc="5" dirty="0">
                <a:latin typeface="Calibri"/>
                <a:cs typeface="Calibri"/>
              </a:rPr>
              <a:t> </a:t>
            </a:r>
            <a:r>
              <a:rPr sz="1300" spc="-5" dirty="0">
                <a:latin typeface="Calibri"/>
                <a:cs typeface="Calibri"/>
              </a:rPr>
              <a:t>sich</a:t>
            </a:r>
            <a:r>
              <a:rPr sz="1300" spc="5" dirty="0">
                <a:latin typeface="Calibri"/>
                <a:cs typeface="Calibri"/>
              </a:rPr>
              <a:t> </a:t>
            </a:r>
            <a:r>
              <a:rPr sz="1300" spc="-5" dirty="0">
                <a:latin typeface="Calibri"/>
                <a:cs typeface="Calibri"/>
              </a:rPr>
              <a:t>Folgendes</a:t>
            </a:r>
            <a:r>
              <a:rPr sz="1300" dirty="0">
                <a:latin typeface="Calibri"/>
                <a:cs typeface="Calibri"/>
              </a:rPr>
              <a:t> </a:t>
            </a:r>
            <a:r>
              <a:rPr sz="1300" spc="-5" dirty="0">
                <a:latin typeface="Calibri"/>
                <a:cs typeface="Calibri"/>
              </a:rPr>
              <a:t>fragen:</a:t>
            </a:r>
            <a:endParaRPr sz="1300" dirty="0">
              <a:latin typeface="Calibri"/>
              <a:cs typeface="Calibri"/>
            </a:endParaRPr>
          </a:p>
          <a:p>
            <a:pPr>
              <a:lnSpc>
                <a:spcPct val="100000"/>
              </a:lnSpc>
              <a:spcBef>
                <a:spcPts val="50"/>
              </a:spcBef>
            </a:pPr>
            <a:endParaRPr sz="1000" dirty="0">
              <a:latin typeface="Calibri"/>
              <a:cs typeface="Calibri"/>
            </a:endParaRPr>
          </a:p>
          <a:p>
            <a:pPr marL="88900">
              <a:lnSpc>
                <a:spcPts val="1550"/>
              </a:lnSpc>
              <a:spcBef>
                <a:spcPts val="5"/>
              </a:spcBef>
            </a:pPr>
            <a:r>
              <a:rPr sz="1300" b="1" spc="-5" dirty="0">
                <a:latin typeface="Calibri"/>
                <a:cs typeface="Calibri"/>
              </a:rPr>
              <a:t>Was</a:t>
            </a:r>
            <a:r>
              <a:rPr sz="1300" b="1" spc="-10" dirty="0">
                <a:latin typeface="Calibri"/>
                <a:cs typeface="Calibri"/>
              </a:rPr>
              <a:t> </a:t>
            </a:r>
            <a:r>
              <a:rPr sz="1300" b="1" spc="-5" dirty="0">
                <a:latin typeface="Calibri"/>
                <a:cs typeface="Calibri"/>
              </a:rPr>
              <a:t>sind </a:t>
            </a:r>
            <a:r>
              <a:rPr sz="1300" b="1" spc="-15" dirty="0">
                <a:latin typeface="Calibri"/>
                <a:cs typeface="Calibri"/>
              </a:rPr>
              <a:t>das</a:t>
            </a:r>
            <a:r>
              <a:rPr sz="1300" b="1" spc="-30" dirty="0">
                <a:latin typeface="Calibri"/>
                <a:cs typeface="Calibri"/>
              </a:rPr>
              <a:t> </a:t>
            </a:r>
            <a:r>
              <a:rPr sz="1300" b="1" spc="-5" dirty="0">
                <a:latin typeface="Calibri"/>
                <a:cs typeface="Calibri"/>
              </a:rPr>
              <a:t>für Informationen?</a:t>
            </a:r>
            <a:endParaRPr sz="1300" dirty="0">
              <a:latin typeface="Calibri"/>
              <a:cs typeface="Calibri"/>
            </a:endParaRPr>
          </a:p>
          <a:p>
            <a:pPr marL="375285" marR="714375" indent="-287655">
              <a:lnSpc>
                <a:spcPts val="1560"/>
              </a:lnSpc>
              <a:spcBef>
                <a:spcPts val="40"/>
              </a:spcBef>
              <a:buChar char="-"/>
              <a:tabLst>
                <a:tab pos="375285" algn="l"/>
                <a:tab pos="375920" algn="l"/>
              </a:tabLst>
            </a:pPr>
            <a:r>
              <a:rPr sz="1300" dirty="0">
                <a:latin typeface="Calibri"/>
                <a:cs typeface="Calibri"/>
              </a:rPr>
              <a:t>Was </a:t>
            </a:r>
            <a:r>
              <a:rPr sz="1300" spc="-5" dirty="0">
                <a:latin typeface="Calibri"/>
                <a:cs typeface="Calibri"/>
              </a:rPr>
              <a:t>denken Sie dabei? </a:t>
            </a:r>
            <a:r>
              <a:rPr sz="1300" dirty="0">
                <a:latin typeface="Calibri"/>
                <a:cs typeface="Calibri"/>
              </a:rPr>
              <a:t>Wie </a:t>
            </a:r>
            <a:r>
              <a:rPr sz="1300" spc="-5" dirty="0">
                <a:latin typeface="Calibri"/>
                <a:cs typeface="Calibri"/>
              </a:rPr>
              <a:t>fühlen</a:t>
            </a:r>
            <a:r>
              <a:rPr sz="1300" dirty="0">
                <a:latin typeface="Calibri"/>
                <a:cs typeface="Calibri"/>
              </a:rPr>
              <a:t> </a:t>
            </a:r>
            <a:r>
              <a:rPr sz="1300" spc="-5" dirty="0">
                <a:latin typeface="Calibri"/>
                <a:cs typeface="Calibri"/>
              </a:rPr>
              <a:t>Sie sich</a:t>
            </a:r>
            <a:r>
              <a:rPr sz="1300" dirty="0">
                <a:latin typeface="Calibri"/>
                <a:cs typeface="Calibri"/>
              </a:rPr>
              <a:t> </a:t>
            </a:r>
            <a:r>
              <a:rPr sz="1300" spc="-5" dirty="0">
                <a:latin typeface="Calibri"/>
                <a:cs typeface="Calibri"/>
              </a:rPr>
              <a:t>dabei? </a:t>
            </a:r>
            <a:r>
              <a:rPr sz="1300" dirty="0">
                <a:latin typeface="Calibri"/>
                <a:cs typeface="Calibri"/>
              </a:rPr>
              <a:t>Ist es</a:t>
            </a:r>
            <a:r>
              <a:rPr sz="1300" spc="-5" dirty="0">
                <a:latin typeface="Calibri"/>
                <a:cs typeface="Calibri"/>
              </a:rPr>
              <a:t> </a:t>
            </a:r>
            <a:r>
              <a:rPr sz="1300" dirty="0">
                <a:latin typeface="Calibri"/>
                <a:cs typeface="Calibri"/>
              </a:rPr>
              <a:t>ein Artikel,</a:t>
            </a:r>
            <a:r>
              <a:rPr sz="1300" spc="-5" dirty="0">
                <a:latin typeface="Calibri"/>
                <a:cs typeface="Calibri"/>
              </a:rPr>
              <a:t> </a:t>
            </a:r>
            <a:r>
              <a:rPr sz="1300" dirty="0">
                <a:latin typeface="Calibri"/>
                <a:cs typeface="Calibri"/>
              </a:rPr>
              <a:t>eine </a:t>
            </a:r>
            <a:r>
              <a:rPr sz="1300" spc="-5" dirty="0">
                <a:latin typeface="Calibri"/>
                <a:cs typeface="Calibri"/>
              </a:rPr>
              <a:t>Werbung oder</a:t>
            </a:r>
            <a:r>
              <a:rPr sz="1300" dirty="0">
                <a:latin typeface="Calibri"/>
                <a:cs typeface="Calibri"/>
              </a:rPr>
              <a:t> </a:t>
            </a:r>
            <a:r>
              <a:rPr sz="1300" spc="-5" dirty="0">
                <a:latin typeface="Calibri"/>
                <a:cs typeface="Calibri"/>
              </a:rPr>
              <a:t>ein </a:t>
            </a:r>
            <a:r>
              <a:rPr sz="1300" spc="-280" dirty="0">
                <a:latin typeface="Calibri"/>
                <a:cs typeface="Calibri"/>
              </a:rPr>
              <a:t> </a:t>
            </a:r>
            <a:r>
              <a:rPr sz="1300" spc="-5" dirty="0">
                <a:latin typeface="Calibri"/>
                <a:cs typeface="Calibri"/>
              </a:rPr>
              <a:t>Meinungsartikel?</a:t>
            </a:r>
            <a:endParaRPr sz="1300" dirty="0">
              <a:latin typeface="Calibri"/>
              <a:cs typeface="Calibri"/>
            </a:endParaRPr>
          </a:p>
          <a:p>
            <a:pPr>
              <a:lnSpc>
                <a:spcPct val="100000"/>
              </a:lnSpc>
              <a:spcBef>
                <a:spcPts val="5"/>
              </a:spcBef>
              <a:buFont typeface="Calibri"/>
              <a:buChar char="-"/>
            </a:pPr>
            <a:endParaRPr sz="1000" dirty="0">
              <a:latin typeface="Calibri"/>
              <a:cs typeface="Calibri"/>
            </a:endParaRPr>
          </a:p>
          <a:p>
            <a:pPr marL="88900">
              <a:lnSpc>
                <a:spcPct val="100000"/>
              </a:lnSpc>
            </a:pPr>
            <a:r>
              <a:rPr sz="1300" b="1" spc="-15" dirty="0">
                <a:latin typeface="Calibri"/>
                <a:cs typeface="Calibri"/>
              </a:rPr>
              <a:t>Quellen</a:t>
            </a:r>
            <a:endParaRPr sz="1300" dirty="0">
              <a:latin typeface="Calibri"/>
              <a:cs typeface="Calibri"/>
            </a:endParaRPr>
          </a:p>
          <a:p>
            <a:pPr marL="375285" indent="-288290">
              <a:lnSpc>
                <a:spcPct val="100000"/>
              </a:lnSpc>
              <a:spcBef>
                <a:spcPts val="20"/>
              </a:spcBef>
              <a:buChar char="-"/>
              <a:tabLst>
                <a:tab pos="375285" algn="l"/>
                <a:tab pos="375920" algn="l"/>
              </a:tabLst>
            </a:pPr>
            <a:r>
              <a:rPr sz="1300" dirty="0">
                <a:latin typeface="Calibri"/>
                <a:cs typeface="Calibri"/>
              </a:rPr>
              <a:t>Wer </a:t>
            </a:r>
            <a:r>
              <a:rPr sz="1300" spc="-5" dirty="0">
                <a:latin typeface="Calibri"/>
                <a:cs typeface="Calibri"/>
              </a:rPr>
              <a:t>und was</a:t>
            </a:r>
            <a:r>
              <a:rPr sz="1300" spc="5" dirty="0">
                <a:latin typeface="Calibri"/>
                <a:cs typeface="Calibri"/>
              </a:rPr>
              <a:t> </a:t>
            </a:r>
            <a:r>
              <a:rPr sz="1300" spc="-5" dirty="0">
                <a:latin typeface="Calibri"/>
                <a:cs typeface="Calibri"/>
              </a:rPr>
              <a:t>sind</a:t>
            </a:r>
            <a:r>
              <a:rPr sz="1300" spc="5" dirty="0">
                <a:latin typeface="Calibri"/>
                <a:cs typeface="Calibri"/>
              </a:rPr>
              <a:t> </a:t>
            </a:r>
            <a:r>
              <a:rPr sz="1300" spc="-5" dirty="0">
                <a:latin typeface="Calibri"/>
                <a:cs typeface="Calibri"/>
              </a:rPr>
              <a:t>die </a:t>
            </a:r>
            <a:r>
              <a:rPr sz="1300" dirty="0">
                <a:latin typeface="Calibri"/>
                <a:cs typeface="Calibri"/>
              </a:rPr>
              <a:t>Quellen</a:t>
            </a:r>
            <a:r>
              <a:rPr sz="1300" spc="-5" dirty="0">
                <a:latin typeface="Calibri"/>
                <a:cs typeface="Calibri"/>
              </a:rPr>
              <a:t> oder</a:t>
            </a:r>
            <a:r>
              <a:rPr sz="1300" dirty="0">
                <a:latin typeface="Calibri"/>
                <a:cs typeface="Calibri"/>
              </a:rPr>
              <a:t> </a:t>
            </a:r>
            <a:r>
              <a:rPr sz="1300" spc="-5" dirty="0">
                <a:latin typeface="Calibri"/>
                <a:cs typeface="Calibri"/>
              </a:rPr>
              <a:t>Referenzen,</a:t>
            </a:r>
            <a:r>
              <a:rPr sz="1300" spc="5" dirty="0">
                <a:latin typeface="Calibri"/>
                <a:cs typeface="Calibri"/>
              </a:rPr>
              <a:t> </a:t>
            </a:r>
            <a:r>
              <a:rPr lang="de-AT" sz="1300" spc="-5" dirty="0">
                <a:latin typeface="Calibri"/>
                <a:cs typeface="Calibri"/>
              </a:rPr>
              <a:t>welche</a:t>
            </a:r>
            <a:r>
              <a:rPr sz="1300" dirty="0">
                <a:latin typeface="Calibri"/>
                <a:cs typeface="Calibri"/>
              </a:rPr>
              <a:t> </a:t>
            </a:r>
            <a:r>
              <a:rPr sz="1300" spc="-5" dirty="0">
                <a:latin typeface="Calibri"/>
                <a:cs typeface="Calibri"/>
              </a:rPr>
              <a:t>die</a:t>
            </a:r>
            <a:r>
              <a:rPr sz="1300" spc="15" dirty="0">
                <a:latin typeface="Calibri"/>
                <a:cs typeface="Calibri"/>
              </a:rPr>
              <a:t> </a:t>
            </a:r>
            <a:r>
              <a:rPr sz="1300" spc="-15" dirty="0">
                <a:latin typeface="Calibri"/>
                <a:cs typeface="Calibri"/>
              </a:rPr>
              <a:t>Informationen</a:t>
            </a:r>
            <a:r>
              <a:rPr sz="1300" spc="-25" dirty="0">
                <a:latin typeface="Calibri"/>
                <a:cs typeface="Calibri"/>
              </a:rPr>
              <a:t> </a:t>
            </a:r>
            <a:r>
              <a:rPr sz="1300" spc="-5" dirty="0">
                <a:latin typeface="Calibri"/>
                <a:cs typeface="Calibri"/>
              </a:rPr>
              <a:t>belegen?</a:t>
            </a:r>
            <a:endParaRPr sz="1300" dirty="0">
              <a:latin typeface="Calibri"/>
              <a:cs typeface="Calibri"/>
            </a:endParaRPr>
          </a:p>
          <a:p>
            <a:pPr>
              <a:lnSpc>
                <a:spcPct val="100000"/>
              </a:lnSpc>
              <a:spcBef>
                <a:spcPts val="20"/>
              </a:spcBef>
              <a:buFont typeface="Calibri"/>
              <a:buChar char="-"/>
            </a:pPr>
            <a:endParaRPr sz="1000" dirty="0">
              <a:latin typeface="Calibri"/>
              <a:cs typeface="Calibri"/>
            </a:endParaRPr>
          </a:p>
          <a:p>
            <a:pPr marL="88900">
              <a:lnSpc>
                <a:spcPts val="1550"/>
              </a:lnSpc>
            </a:pPr>
            <a:r>
              <a:rPr sz="1300" b="1" spc="-15" dirty="0">
                <a:latin typeface="Calibri"/>
                <a:cs typeface="Calibri"/>
              </a:rPr>
              <a:t>Beweise</a:t>
            </a:r>
            <a:endParaRPr sz="1300" dirty="0">
              <a:latin typeface="Calibri"/>
              <a:cs typeface="Calibri"/>
            </a:endParaRPr>
          </a:p>
          <a:p>
            <a:pPr marL="375285" indent="-287655">
              <a:lnSpc>
                <a:spcPts val="1550"/>
              </a:lnSpc>
              <a:buChar char="-"/>
              <a:tabLst>
                <a:tab pos="375285" algn="l"/>
                <a:tab pos="375920" algn="l"/>
              </a:tabLst>
            </a:pPr>
            <a:r>
              <a:rPr sz="1300" dirty="0">
                <a:latin typeface="Calibri"/>
                <a:cs typeface="Calibri"/>
              </a:rPr>
              <a:t>Welche</a:t>
            </a:r>
            <a:r>
              <a:rPr sz="1300" spc="5" dirty="0">
                <a:latin typeface="Calibri"/>
                <a:cs typeface="Calibri"/>
              </a:rPr>
              <a:t> </a:t>
            </a:r>
            <a:r>
              <a:rPr sz="1300" spc="-5" dirty="0">
                <a:latin typeface="Calibri"/>
                <a:cs typeface="Calibri"/>
              </a:rPr>
              <a:t>Beweise</a:t>
            </a:r>
            <a:r>
              <a:rPr sz="1300" spc="10" dirty="0">
                <a:latin typeface="Calibri"/>
                <a:cs typeface="Calibri"/>
              </a:rPr>
              <a:t> </a:t>
            </a:r>
            <a:r>
              <a:rPr sz="1300" spc="-5" dirty="0">
                <a:latin typeface="Calibri"/>
                <a:cs typeface="Calibri"/>
              </a:rPr>
              <a:t>unterstützen</a:t>
            </a:r>
            <a:r>
              <a:rPr sz="1300" spc="15" dirty="0">
                <a:latin typeface="Calibri"/>
                <a:cs typeface="Calibri"/>
              </a:rPr>
              <a:t> </a:t>
            </a:r>
            <a:r>
              <a:rPr sz="1300" spc="-5" dirty="0">
                <a:latin typeface="Calibri"/>
                <a:cs typeface="Calibri"/>
              </a:rPr>
              <a:t>die</a:t>
            </a:r>
            <a:r>
              <a:rPr sz="1300" spc="10" dirty="0">
                <a:latin typeface="Calibri"/>
                <a:cs typeface="Calibri"/>
              </a:rPr>
              <a:t> </a:t>
            </a:r>
            <a:r>
              <a:rPr sz="1300" spc="-5" dirty="0">
                <a:latin typeface="Calibri"/>
                <a:cs typeface="Calibri"/>
              </a:rPr>
              <a:t>Informationen?</a:t>
            </a:r>
            <a:r>
              <a:rPr sz="1300" spc="10" dirty="0">
                <a:latin typeface="Calibri"/>
                <a:cs typeface="Calibri"/>
              </a:rPr>
              <a:t> </a:t>
            </a:r>
            <a:r>
              <a:rPr sz="1300" spc="-5" dirty="0">
                <a:latin typeface="Calibri"/>
                <a:cs typeface="Calibri"/>
              </a:rPr>
              <a:t>Sind</a:t>
            </a:r>
            <a:r>
              <a:rPr sz="1300" dirty="0">
                <a:latin typeface="Calibri"/>
                <a:cs typeface="Calibri"/>
              </a:rPr>
              <a:t> </a:t>
            </a:r>
            <a:r>
              <a:rPr sz="1300" spc="-5" dirty="0">
                <a:latin typeface="Calibri"/>
                <a:cs typeface="Calibri"/>
              </a:rPr>
              <a:t>die</a:t>
            </a:r>
            <a:r>
              <a:rPr sz="1300" spc="10" dirty="0">
                <a:latin typeface="Calibri"/>
                <a:cs typeface="Calibri"/>
              </a:rPr>
              <a:t> </a:t>
            </a:r>
            <a:r>
              <a:rPr sz="1300" spc="-5" dirty="0">
                <a:latin typeface="Calibri"/>
                <a:cs typeface="Calibri"/>
              </a:rPr>
              <a:t>Beweise</a:t>
            </a:r>
            <a:r>
              <a:rPr sz="1300" spc="10" dirty="0">
                <a:latin typeface="Calibri"/>
                <a:cs typeface="Calibri"/>
              </a:rPr>
              <a:t> </a:t>
            </a:r>
            <a:r>
              <a:rPr sz="1300" spc="-5" dirty="0">
                <a:latin typeface="Calibri"/>
                <a:cs typeface="Calibri"/>
              </a:rPr>
              <a:t>zuverlässig?</a:t>
            </a:r>
            <a:endParaRPr sz="1300" dirty="0">
              <a:latin typeface="Calibri"/>
              <a:cs typeface="Calibri"/>
            </a:endParaRPr>
          </a:p>
          <a:p>
            <a:pPr marL="375285" marR="1420495">
              <a:lnSpc>
                <a:spcPct val="100000"/>
              </a:lnSpc>
            </a:pPr>
            <a:r>
              <a:rPr sz="1300" spc="-5" dirty="0">
                <a:latin typeface="Calibri"/>
                <a:cs typeface="Calibri"/>
              </a:rPr>
              <a:t>Sind</a:t>
            </a:r>
            <a:r>
              <a:rPr sz="1300" spc="5" dirty="0">
                <a:latin typeface="Calibri"/>
                <a:cs typeface="Calibri"/>
              </a:rPr>
              <a:t> </a:t>
            </a:r>
            <a:r>
              <a:rPr sz="1300" spc="-5" dirty="0">
                <a:latin typeface="Calibri"/>
                <a:cs typeface="Calibri"/>
              </a:rPr>
              <a:t>die</a:t>
            </a:r>
            <a:r>
              <a:rPr sz="1300" spc="5" dirty="0">
                <a:latin typeface="Calibri"/>
                <a:cs typeface="Calibri"/>
              </a:rPr>
              <a:t> </a:t>
            </a:r>
            <a:r>
              <a:rPr sz="1300" spc="-5" dirty="0">
                <a:latin typeface="Calibri"/>
                <a:cs typeface="Calibri"/>
              </a:rPr>
              <a:t>Statistiken</a:t>
            </a:r>
            <a:r>
              <a:rPr sz="1300" spc="10" dirty="0">
                <a:latin typeface="Calibri"/>
                <a:cs typeface="Calibri"/>
              </a:rPr>
              <a:t> </a:t>
            </a:r>
            <a:r>
              <a:rPr sz="1300" spc="-5" dirty="0">
                <a:latin typeface="Calibri"/>
                <a:cs typeface="Calibri"/>
              </a:rPr>
              <a:t>legitim?</a:t>
            </a:r>
            <a:r>
              <a:rPr sz="1300" spc="10" dirty="0">
                <a:latin typeface="Calibri"/>
                <a:cs typeface="Calibri"/>
              </a:rPr>
              <a:t> </a:t>
            </a:r>
            <a:r>
              <a:rPr sz="1300" dirty="0">
                <a:latin typeface="Calibri"/>
                <a:cs typeface="Calibri"/>
              </a:rPr>
              <a:t>Ist</a:t>
            </a:r>
            <a:r>
              <a:rPr sz="1300" spc="5" dirty="0">
                <a:latin typeface="Calibri"/>
                <a:cs typeface="Calibri"/>
              </a:rPr>
              <a:t> </a:t>
            </a:r>
            <a:r>
              <a:rPr sz="1300" spc="-5" dirty="0">
                <a:latin typeface="Calibri"/>
                <a:cs typeface="Calibri"/>
              </a:rPr>
              <a:t>die</a:t>
            </a:r>
            <a:r>
              <a:rPr sz="1300" spc="5" dirty="0">
                <a:latin typeface="Calibri"/>
                <a:cs typeface="Calibri"/>
              </a:rPr>
              <a:t> </a:t>
            </a:r>
            <a:r>
              <a:rPr sz="1300" spc="-5" dirty="0">
                <a:latin typeface="Calibri"/>
                <a:cs typeface="Calibri"/>
              </a:rPr>
              <a:t>Hauptaussage</a:t>
            </a:r>
            <a:r>
              <a:rPr sz="1300" spc="10" dirty="0">
                <a:latin typeface="Calibri"/>
                <a:cs typeface="Calibri"/>
              </a:rPr>
              <a:t> </a:t>
            </a:r>
            <a:r>
              <a:rPr sz="1300" spc="-5" dirty="0">
                <a:latin typeface="Calibri"/>
                <a:cs typeface="Calibri"/>
              </a:rPr>
              <a:t>des</a:t>
            </a:r>
            <a:r>
              <a:rPr sz="1300" dirty="0">
                <a:latin typeface="Calibri"/>
                <a:cs typeface="Calibri"/>
              </a:rPr>
              <a:t> </a:t>
            </a:r>
            <a:r>
              <a:rPr sz="1300" spc="-5" dirty="0">
                <a:latin typeface="Calibri"/>
                <a:cs typeface="Calibri"/>
              </a:rPr>
              <a:t>Artikels</a:t>
            </a:r>
            <a:r>
              <a:rPr sz="1300" spc="15" dirty="0">
                <a:latin typeface="Calibri"/>
                <a:cs typeface="Calibri"/>
              </a:rPr>
              <a:t> </a:t>
            </a:r>
            <a:r>
              <a:rPr sz="1300" spc="-5" dirty="0">
                <a:latin typeface="Calibri"/>
                <a:cs typeface="Calibri"/>
              </a:rPr>
              <a:t>durch</a:t>
            </a:r>
            <a:r>
              <a:rPr sz="1300" spc="5" dirty="0">
                <a:latin typeface="Calibri"/>
                <a:cs typeface="Calibri"/>
              </a:rPr>
              <a:t> </a:t>
            </a:r>
            <a:r>
              <a:rPr sz="1300" spc="-5" dirty="0">
                <a:latin typeface="Calibri"/>
                <a:cs typeface="Calibri"/>
              </a:rPr>
              <a:t>zuverlässige </a:t>
            </a:r>
            <a:r>
              <a:rPr sz="1300" spc="-280" dirty="0">
                <a:latin typeface="Calibri"/>
                <a:cs typeface="Calibri"/>
              </a:rPr>
              <a:t> </a:t>
            </a:r>
            <a:r>
              <a:rPr sz="1300" dirty="0">
                <a:latin typeface="Calibri"/>
                <a:cs typeface="Calibri"/>
              </a:rPr>
              <a:t>Beweise</a:t>
            </a:r>
            <a:r>
              <a:rPr sz="1300" spc="-15" dirty="0">
                <a:latin typeface="Calibri"/>
                <a:cs typeface="Calibri"/>
              </a:rPr>
              <a:t> </a:t>
            </a:r>
            <a:r>
              <a:rPr sz="1300" spc="-5" dirty="0">
                <a:latin typeface="Calibri"/>
                <a:cs typeface="Calibri"/>
              </a:rPr>
              <a:t>belegt?</a:t>
            </a:r>
            <a:endParaRPr sz="1300" dirty="0">
              <a:latin typeface="Calibri"/>
              <a:cs typeface="Calibri"/>
            </a:endParaRPr>
          </a:p>
          <a:p>
            <a:pPr>
              <a:lnSpc>
                <a:spcPct val="100000"/>
              </a:lnSpc>
              <a:spcBef>
                <a:spcPts val="60"/>
              </a:spcBef>
            </a:pPr>
            <a:endParaRPr sz="1000" dirty="0">
              <a:latin typeface="Calibri"/>
              <a:cs typeface="Calibri"/>
            </a:endParaRPr>
          </a:p>
          <a:p>
            <a:pPr marL="88900">
              <a:lnSpc>
                <a:spcPct val="100000"/>
              </a:lnSpc>
            </a:pPr>
            <a:r>
              <a:rPr sz="1300" b="1" spc="-5" dirty="0">
                <a:latin typeface="Calibri"/>
                <a:cs typeface="Calibri"/>
              </a:rPr>
              <a:t>Zentrale</a:t>
            </a:r>
            <a:r>
              <a:rPr sz="1300" b="1" spc="-50" dirty="0">
                <a:latin typeface="Calibri"/>
                <a:cs typeface="Calibri"/>
              </a:rPr>
              <a:t> </a:t>
            </a:r>
            <a:r>
              <a:rPr sz="1300" b="1" spc="-15" dirty="0">
                <a:latin typeface="Calibri"/>
                <a:cs typeface="Calibri"/>
              </a:rPr>
              <a:t>Nachricht</a:t>
            </a:r>
            <a:endParaRPr sz="1300" dirty="0">
              <a:latin typeface="Calibri"/>
              <a:cs typeface="Calibri"/>
            </a:endParaRPr>
          </a:p>
          <a:p>
            <a:pPr marL="260985" indent="-173990">
              <a:lnSpc>
                <a:spcPct val="100000"/>
              </a:lnSpc>
              <a:spcBef>
                <a:spcPts val="15"/>
              </a:spcBef>
              <a:buChar char="-"/>
              <a:tabLst>
                <a:tab pos="261620" algn="l"/>
              </a:tabLst>
            </a:pPr>
            <a:r>
              <a:rPr sz="1300" spc="-5" dirty="0">
                <a:latin typeface="Calibri"/>
                <a:cs typeface="Calibri"/>
              </a:rPr>
              <a:t>Begründen die</a:t>
            </a:r>
            <a:r>
              <a:rPr sz="1300" dirty="0">
                <a:latin typeface="Calibri"/>
                <a:cs typeface="Calibri"/>
              </a:rPr>
              <a:t> Quellen </a:t>
            </a:r>
            <a:r>
              <a:rPr sz="1300" spc="-5" dirty="0">
                <a:latin typeface="Calibri"/>
                <a:cs typeface="Calibri"/>
              </a:rPr>
              <a:t>die wichtigsten</a:t>
            </a:r>
            <a:r>
              <a:rPr sz="1300" spc="5" dirty="0">
                <a:latin typeface="Calibri"/>
                <a:cs typeface="Calibri"/>
              </a:rPr>
              <a:t> </a:t>
            </a:r>
            <a:r>
              <a:rPr sz="1300" spc="-5" dirty="0">
                <a:latin typeface="Calibri"/>
                <a:cs typeface="Calibri"/>
              </a:rPr>
              <a:t>Teile der</a:t>
            </a:r>
            <a:r>
              <a:rPr sz="1300" spc="15" dirty="0">
                <a:latin typeface="Calibri"/>
                <a:cs typeface="Calibri"/>
              </a:rPr>
              <a:t> </a:t>
            </a:r>
            <a:r>
              <a:rPr sz="1300" spc="-15" dirty="0">
                <a:latin typeface="Calibri"/>
                <a:cs typeface="Calibri"/>
              </a:rPr>
              <a:t>Informationen?</a:t>
            </a:r>
            <a:endParaRPr sz="1300" dirty="0">
              <a:latin typeface="Calibri"/>
              <a:cs typeface="Calibri"/>
            </a:endParaRPr>
          </a:p>
          <a:p>
            <a:pPr>
              <a:lnSpc>
                <a:spcPct val="100000"/>
              </a:lnSpc>
              <a:spcBef>
                <a:spcPts val="20"/>
              </a:spcBef>
              <a:buFont typeface="Calibri"/>
              <a:buChar char="-"/>
            </a:pPr>
            <a:endParaRPr sz="1050" dirty="0">
              <a:latin typeface="Calibri"/>
              <a:cs typeface="Calibri"/>
            </a:endParaRPr>
          </a:p>
          <a:p>
            <a:pPr marL="88900">
              <a:lnSpc>
                <a:spcPct val="100000"/>
              </a:lnSpc>
            </a:pPr>
            <a:r>
              <a:rPr sz="1300" b="1" spc="-15" dirty="0">
                <a:latin typeface="Calibri"/>
                <a:cs typeface="Calibri"/>
              </a:rPr>
              <a:t>Fehlt</a:t>
            </a:r>
            <a:endParaRPr sz="1300" dirty="0">
              <a:latin typeface="Calibri"/>
              <a:cs typeface="Calibri"/>
            </a:endParaRPr>
          </a:p>
          <a:p>
            <a:pPr marL="260985" indent="-173990">
              <a:lnSpc>
                <a:spcPct val="100000"/>
              </a:lnSpc>
              <a:spcBef>
                <a:spcPts val="10"/>
              </a:spcBef>
              <a:buChar char="-"/>
              <a:tabLst>
                <a:tab pos="261620" algn="l"/>
              </a:tabLst>
            </a:pPr>
            <a:r>
              <a:rPr sz="1300" spc="-5" dirty="0">
                <a:latin typeface="Calibri"/>
                <a:cs typeface="Calibri"/>
              </a:rPr>
              <a:t>Fehlt</a:t>
            </a:r>
            <a:r>
              <a:rPr sz="1300" spc="-15" dirty="0">
                <a:latin typeface="Calibri"/>
                <a:cs typeface="Calibri"/>
              </a:rPr>
              <a:t> </a:t>
            </a:r>
            <a:r>
              <a:rPr sz="1300" spc="-5" dirty="0">
                <a:latin typeface="Calibri"/>
                <a:cs typeface="Calibri"/>
              </a:rPr>
              <a:t>etwas?</a:t>
            </a:r>
            <a:r>
              <a:rPr sz="1300" spc="-10" dirty="0">
                <a:latin typeface="Calibri"/>
                <a:cs typeface="Calibri"/>
              </a:rPr>
              <a:t> </a:t>
            </a:r>
            <a:r>
              <a:rPr sz="1300" spc="-5" dirty="0">
                <a:latin typeface="Calibri"/>
                <a:cs typeface="Calibri"/>
              </a:rPr>
              <a:t>Ist </a:t>
            </a:r>
            <a:r>
              <a:rPr sz="1300" dirty="0">
                <a:latin typeface="Calibri"/>
                <a:cs typeface="Calibri"/>
              </a:rPr>
              <a:t>etwas</a:t>
            </a:r>
            <a:r>
              <a:rPr sz="1300" spc="-5" dirty="0">
                <a:latin typeface="Calibri"/>
                <a:cs typeface="Calibri"/>
              </a:rPr>
              <a:t> </a:t>
            </a:r>
            <a:r>
              <a:rPr sz="1300" spc="-15" dirty="0">
                <a:latin typeface="Calibri"/>
                <a:cs typeface="Calibri"/>
              </a:rPr>
              <a:t>unklar</a:t>
            </a:r>
            <a:r>
              <a:rPr sz="1300" spc="-35" dirty="0">
                <a:latin typeface="Calibri"/>
                <a:cs typeface="Calibri"/>
              </a:rPr>
              <a:t> </a:t>
            </a:r>
            <a:r>
              <a:rPr sz="1300" dirty="0">
                <a:latin typeface="Calibri"/>
                <a:cs typeface="Calibri"/>
              </a:rPr>
              <a:t>geblieben?</a:t>
            </a:r>
          </a:p>
        </p:txBody>
      </p:sp>
      <p:grpSp>
        <p:nvGrpSpPr>
          <p:cNvPr id="7" name="object 7"/>
          <p:cNvGrpSpPr/>
          <p:nvPr/>
        </p:nvGrpSpPr>
        <p:grpSpPr>
          <a:xfrm>
            <a:off x="182879" y="88264"/>
            <a:ext cx="8822055" cy="853440"/>
            <a:chOff x="182879" y="88264"/>
            <a:chExt cx="8822055" cy="853440"/>
          </a:xfrm>
        </p:grpSpPr>
        <p:pic>
          <p:nvPicPr>
            <p:cNvPr id="8" name="object 8"/>
            <p:cNvPicPr/>
            <p:nvPr/>
          </p:nvPicPr>
          <p:blipFill>
            <a:blip r:embed="rId2" cstate="print"/>
            <a:stretch>
              <a:fillRect/>
            </a:stretch>
          </p:blipFill>
          <p:spPr>
            <a:xfrm>
              <a:off x="182879" y="112140"/>
              <a:ext cx="1708658" cy="470535"/>
            </a:xfrm>
            <a:prstGeom prst="rect">
              <a:avLst/>
            </a:prstGeom>
          </p:spPr>
        </p:pic>
        <p:sp>
          <p:nvSpPr>
            <p:cNvPr id="9" name="object 9"/>
            <p:cNvSpPr/>
            <p:nvPr/>
          </p:nvSpPr>
          <p:spPr>
            <a:xfrm>
              <a:off x="8151495" y="88264"/>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8195945" y="212089"/>
              <a:ext cx="765175" cy="608329"/>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2076194" y="484124"/>
            <a:ext cx="5696205" cy="227626"/>
          </a:xfrm>
          <a:prstGeom prst="rect">
            <a:avLst/>
          </a:prstGeom>
        </p:spPr>
        <p:txBody>
          <a:bodyPr vert="horz" wrap="square" lIns="0" tIns="12065" rIns="0" bIns="0" rtlCol="0">
            <a:spAutoFit/>
          </a:bodyPr>
          <a:lstStyle/>
          <a:p>
            <a:pPr marL="12700">
              <a:lnSpc>
                <a:spcPct val="100000"/>
              </a:lnSpc>
              <a:spcBef>
                <a:spcPts val="95"/>
              </a:spcBef>
            </a:pPr>
            <a:r>
              <a:rPr spc="-5" dirty="0">
                <a:solidFill>
                  <a:srgbClr val="FFAA15"/>
                </a:solidFill>
              </a:rPr>
              <a:t>AKTIVITÄT</a:t>
            </a:r>
            <a:r>
              <a:rPr spc="15" dirty="0">
                <a:solidFill>
                  <a:srgbClr val="FFAA15"/>
                </a:solidFill>
              </a:rPr>
              <a:t> </a:t>
            </a:r>
            <a:r>
              <a:rPr spc="-5" dirty="0">
                <a:solidFill>
                  <a:srgbClr val="FFAA15"/>
                </a:solidFill>
              </a:rPr>
              <a:t>4.1.4</a:t>
            </a:r>
            <a:r>
              <a:rPr spc="15" dirty="0">
                <a:solidFill>
                  <a:srgbClr val="FFAA15"/>
                </a:solidFill>
              </a:rPr>
              <a:t> </a:t>
            </a:r>
            <a:r>
              <a:rPr lang="de-AT" spc="-5" dirty="0">
                <a:solidFill>
                  <a:srgbClr val="FFAA15"/>
                </a:solidFill>
              </a:rPr>
              <a:t>–</a:t>
            </a:r>
            <a:r>
              <a:rPr spc="10" dirty="0"/>
              <a:t> </a:t>
            </a:r>
            <a:r>
              <a:rPr spc="-5" dirty="0"/>
              <a:t>VOREINGENOMMEN</a:t>
            </a:r>
            <a:r>
              <a:rPr spc="20" dirty="0"/>
              <a:t> </a:t>
            </a:r>
            <a:r>
              <a:rPr spc="-5" dirty="0"/>
              <a:t>ODER</a:t>
            </a:r>
            <a:r>
              <a:rPr spc="20" dirty="0"/>
              <a:t> </a:t>
            </a:r>
            <a:r>
              <a:rPr spc="-15" dirty="0"/>
              <a:t>UNVOREINGENOMMEN?</a:t>
            </a:r>
          </a:p>
        </p:txBody>
      </p:sp>
      <p:pic>
        <p:nvPicPr>
          <p:cNvPr id="5" name="object 5"/>
          <p:cNvPicPr/>
          <p:nvPr/>
        </p:nvPicPr>
        <p:blipFill>
          <a:blip r:embed="rId2" cstate="print"/>
          <a:stretch>
            <a:fillRect/>
          </a:stretch>
        </p:blipFill>
        <p:spPr>
          <a:xfrm>
            <a:off x="76200" y="1734529"/>
            <a:ext cx="3124200" cy="3015244"/>
          </a:xfrm>
          <a:prstGeom prst="rect">
            <a:avLst/>
          </a:prstGeom>
        </p:spPr>
      </p:pic>
      <p:sp>
        <p:nvSpPr>
          <p:cNvPr id="6" name="object 6"/>
          <p:cNvSpPr/>
          <p:nvPr/>
        </p:nvSpPr>
        <p:spPr>
          <a:xfrm>
            <a:off x="8151494" y="89535"/>
            <a:ext cx="853440" cy="853440"/>
          </a:xfrm>
          <a:custGeom>
            <a:avLst/>
            <a:gdLst/>
            <a:ahLst/>
            <a:cxnLst/>
            <a:rect l="l" t="t" r="r" b="b"/>
            <a:pathLst>
              <a:path w="853440" h="853440">
                <a:moveTo>
                  <a:pt x="426720" y="0"/>
                </a:moveTo>
                <a:lnTo>
                  <a:pt x="379729" y="2539"/>
                </a:lnTo>
                <a:lnTo>
                  <a:pt x="334645" y="10160"/>
                </a:lnTo>
                <a:lnTo>
                  <a:pt x="291464" y="22225"/>
                </a:lnTo>
                <a:lnTo>
                  <a:pt x="250189" y="38100"/>
                </a:lnTo>
                <a:lnTo>
                  <a:pt x="210820" y="58419"/>
                </a:lnTo>
                <a:lnTo>
                  <a:pt x="174625" y="82550"/>
                </a:lnTo>
                <a:lnTo>
                  <a:pt x="140334" y="110489"/>
                </a:lnTo>
                <a:lnTo>
                  <a:pt x="109854" y="140969"/>
                </a:lnTo>
                <a:lnTo>
                  <a:pt x="81914" y="174625"/>
                </a:lnTo>
                <a:lnTo>
                  <a:pt x="57784" y="211454"/>
                </a:lnTo>
                <a:lnTo>
                  <a:pt x="37464" y="250825"/>
                </a:lnTo>
                <a:lnTo>
                  <a:pt x="21589" y="292100"/>
                </a:lnTo>
                <a:lnTo>
                  <a:pt x="9525" y="335279"/>
                </a:lnTo>
                <a:lnTo>
                  <a:pt x="2539" y="380364"/>
                </a:lnTo>
                <a:lnTo>
                  <a:pt x="0" y="426719"/>
                </a:lnTo>
                <a:lnTo>
                  <a:pt x="2539" y="473710"/>
                </a:lnTo>
                <a:lnTo>
                  <a:pt x="9525" y="518794"/>
                </a:lnTo>
                <a:lnTo>
                  <a:pt x="21589" y="561975"/>
                </a:lnTo>
                <a:lnTo>
                  <a:pt x="37464" y="603250"/>
                </a:lnTo>
                <a:lnTo>
                  <a:pt x="57784" y="642619"/>
                </a:lnTo>
                <a:lnTo>
                  <a:pt x="81914" y="678814"/>
                </a:lnTo>
                <a:lnTo>
                  <a:pt x="109854" y="713104"/>
                </a:lnTo>
                <a:lnTo>
                  <a:pt x="140334" y="743585"/>
                </a:lnTo>
                <a:lnTo>
                  <a:pt x="174625" y="771525"/>
                </a:lnTo>
                <a:lnTo>
                  <a:pt x="210820" y="795654"/>
                </a:lnTo>
                <a:lnTo>
                  <a:pt x="250189" y="815975"/>
                </a:lnTo>
                <a:lnTo>
                  <a:pt x="291464" y="831850"/>
                </a:lnTo>
                <a:lnTo>
                  <a:pt x="334645" y="843914"/>
                </a:lnTo>
                <a:lnTo>
                  <a:pt x="379729" y="850900"/>
                </a:lnTo>
                <a:lnTo>
                  <a:pt x="426720" y="853439"/>
                </a:lnTo>
                <a:lnTo>
                  <a:pt x="473075" y="850900"/>
                </a:lnTo>
                <a:lnTo>
                  <a:pt x="518159" y="843914"/>
                </a:lnTo>
                <a:lnTo>
                  <a:pt x="561339" y="831850"/>
                </a:lnTo>
                <a:lnTo>
                  <a:pt x="602614" y="815975"/>
                </a:lnTo>
                <a:lnTo>
                  <a:pt x="641984" y="795654"/>
                </a:lnTo>
                <a:lnTo>
                  <a:pt x="678814" y="771525"/>
                </a:lnTo>
                <a:lnTo>
                  <a:pt x="712470" y="743585"/>
                </a:lnTo>
                <a:lnTo>
                  <a:pt x="742950" y="713104"/>
                </a:lnTo>
                <a:lnTo>
                  <a:pt x="770889" y="678814"/>
                </a:lnTo>
                <a:lnTo>
                  <a:pt x="795020" y="642619"/>
                </a:lnTo>
                <a:lnTo>
                  <a:pt x="815339" y="603250"/>
                </a:lnTo>
                <a:lnTo>
                  <a:pt x="831214" y="561975"/>
                </a:lnTo>
                <a:lnTo>
                  <a:pt x="843279" y="518794"/>
                </a:lnTo>
                <a:lnTo>
                  <a:pt x="850900" y="473710"/>
                </a:lnTo>
                <a:lnTo>
                  <a:pt x="853439" y="426719"/>
                </a:lnTo>
                <a:lnTo>
                  <a:pt x="850900" y="380364"/>
                </a:lnTo>
                <a:lnTo>
                  <a:pt x="843279" y="335279"/>
                </a:lnTo>
                <a:lnTo>
                  <a:pt x="831214" y="292100"/>
                </a:lnTo>
                <a:lnTo>
                  <a:pt x="815339" y="250825"/>
                </a:lnTo>
                <a:lnTo>
                  <a:pt x="795020" y="211454"/>
                </a:lnTo>
                <a:lnTo>
                  <a:pt x="770889" y="174625"/>
                </a:lnTo>
                <a:lnTo>
                  <a:pt x="742950" y="140969"/>
                </a:lnTo>
                <a:lnTo>
                  <a:pt x="712470" y="110489"/>
                </a:lnTo>
                <a:lnTo>
                  <a:pt x="678814" y="82550"/>
                </a:lnTo>
                <a:lnTo>
                  <a:pt x="641984" y="58419"/>
                </a:lnTo>
                <a:lnTo>
                  <a:pt x="602614" y="38100"/>
                </a:lnTo>
                <a:lnTo>
                  <a:pt x="561339" y="22225"/>
                </a:lnTo>
                <a:lnTo>
                  <a:pt x="518159" y="10160"/>
                </a:lnTo>
                <a:lnTo>
                  <a:pt x="473075" y="2539"/>
                </a:lnTo>
                <a:lnTo>
                  <a:pt x="426720" y="0"/>
                </a:lnTo>
                <a:close/>
              </a:path>
            </a:pathLst>
          </a:custGeom>
          <a:solidFill>
            <a:srgbClr val="FFFFFF"/>
          </a:solidFill>
        </p:spPr>
        <p:txBody>
          <a:bodyPr wrap="square" lIns="0" tIns="0" rIns="0" bIns="0" rtlCol="0"/>
          <a:lstStyle/>
          <a:p>
            <a:endParaRPr/>
          </a:p>
        </p:txBody>
      </p:sp>
      <p:grpSp>
        <p:nvGrpSpPr>
          <p:cNvPr id="7" name="object 7"/>
          <p:cNvGrpSpPr/>
          <p:nvPr/>
        </p:nvGrpSpPr>
        <p:grpSpPr>
          <a:xfrm>
            <a:off x="182245" y="113156"/>
            <a:ext cx="8778875" cy="708025"/>
            <a:chOff x="182245" y="113156"/>
            <a:chExt cx="8778875" cy="708025"/>
          </a:xfrm>
        </p:grpSpPr>
        <p:pic>
          <p:nvPicPr>
            <p:cNvPr id="8" name="object 8"/>
            <p:cNvPicPr/>
            <p:nvPr/>
          </p:nvPicPr>
          <p:blipFill>
            <a:blip r:embed="rId3" cstate="print"/>
            <a:stretch>
              <a:fillRect/>
            </a:stretch>
          </p:blipFill>
          <p:spPr>
            <a:xfrm>
              <a:off x="182245" y="113156"/>
              <a:ext cx="1724787" cy="474979"/>
            </a:xfrm>
            <a:prstGeom prst="rect">
              <a:avLst/>
            </a:prstGeom>
          </p:spPr>
        </p:pic>
        <p:pic>
          <p:nvPicPr>
            <p:cNvPr id="9" name="object 9"/>
            <p:cNvPicPr/>
            <p:nvPr/>
          </p:nvPicPr>
          <p:blipFill>
            <a:blip r:embed="rId4" cstate="print"/>
            <a:stretch>
              <a:fillRect/>
            </a:stretch>
          </p:blipFill>
          <p:spPr>
            <a:xfrm>
              <a:off x="8195945" y="212725"/>
              <a:ext cx="765175" cy="608329"/>
            </a:xfrm>
            <a:prstGeom prst="rect">
              <a:avLst/>
            </a:prstGeom>
          </p:spPr>
        </p:pic>
      </p:grpSp>
      <p:graphicFrame>
        <p:nvGraphicFramePr>
          <p:cNvPr id="10" name="Table 4">
            <a:extLst>
              <a:ext uri="{FF2B5EF4-FFF2-40B4-BE49-F238E27FC236}">
                <a16:creationId xmlns:a16="http://schemas.microsoft.com/office/drawing/2014/main" id="{AB0F0678-6BA7-D102-2B1A-5446862A333B}"/>
              </a:ext>
            </a:extLst>
          </p:cNvPr>
          <p:cNvGraphicFramePr>
            <a:graphicFrameLocks noGrp="1"/>
          </p:cNvGraphicFramePr>
          <p:nvPr>
            <p:extLst>
              <p:ext uri="{D42A27DB-BD31-4B8C-83A1-F6EECF244321}">
                <p14:modId xmlns:p14="http://schemas.microsoft.com/office/powerpoint/2010/main" val="2458014054"/>
              </p:ext>
            </p:extLst>
          </p:nvPr>
        </p:nvGraphicFramePr>
        <p:xfrm>
          <a:off x="3505200" y="1734528"/>
          <a:ext cx="5499734" cy="3015244"/>
        </p:xfrm>
        <a:graphic>
          <a:graphicData uri="http://schemas.openxmlformats.org/drawingml/2006/table">
            <a:tbl>
              <a:tblPr firstRow="1" firstCol="1" bandRow="1"/>
              <a:tblGrid>
                <a:gridCol w="2749867">
                  <a:extLst>
                    <a:ext uri="{9D8B030D-6E8A-4147-A177-3AD203B41FA5}">
                      <a16:colId xmlns:a16="http://schemas.microsoft.com/office/drawing/2014/main" val="1035133666"/>
                    </a:ext>
                  </a:extLst>
                </a:gridCol>
                <a:gridCol w="2749867">
                  <a:extLst>
                    <a:ext uri="{9D8B030D-6E8A-4147-A177-3AD203B41FA5}">
                      <a16:colId xmlns:a16="http://schemas.microsoft.com/office/drawing/2014/main" val="2827404838"/>
                    </a:ext>
                  </a:extLst>
                </a:gridCol>
              </a:tblGrid>
              <a:tr h="440198">
                <a:tc>
                  <a:txBody>
                    <a:bodyPr/>
                    <a:lstStyle>
                      <a:lvl1pPr marL="0">
                        <a:defRPr b="1">
                          <a:solidFill>
                            <a:schemeClr val="lt1"/>
                          </a:solidFill>
                          <a:latin typeface="+mn-lt"/>
                          <a:ea typeface="+mn-ea"/>
                          <a:cs typeface="+mn-cs"/>
                        </a:defRPr>
                      </a:lvl1pPr>
                      <a:lvl2pPr marL="457200">
                        <a:defRPr b="1">
                          <a:solidFill>
                            <a:schemeClr val="lt1"/>
                          </a:solidFill>
                          <a:latin typeface="+mn-lt"/>
                          <a:ea typeface="+mn-ea"/>
                          <a:cs typeface="+mn-cs"/>
                        </a:defRPr>
                      </a:lvl2pPr>
                      <a:lvl3pPr marL="914400">
                        <a:defRPr b="1">
                          <a:solidFill>
                            <a:schemeClr val="lt1"/>
                          </a:solidFill>
                          <a:latin typeface="+mn-lt"/>
                          <a:ea typeface="+mn-ea"/>
                          <a:cs typeface="+mn-cs"/>
                        </a:defRPr>
                      </a:lvl3pPr>
                      <a:lvl4pPr marL="1371600">
                        <a:defRPr b="1">
                          <a:solidFill>
                            <a:schemeClr val="lt1"/>
                          </a:solidFill>
                          <a:latin typeface="+mn-lt"/>
                          <a:ea typeface="+mn-ea"/>
                          <a:cs typeface="+mn-cs"/>
                        </a:defRPr>
                      </a:lvl4pPr>
                      <a:lvl5pPr marL="1828800">
                        <a:defRPr b="1">
                          <a:solidFill>
                            <a:schemeClr val="lt1"/>
                          </a:solidFill>
                          <a:latin typeface="+mn-lt"/>
                          <a:ea typeface="+mn-ea"/>
                          <a:cs typeface="+mn-cs"/>
                        </a:defRPr>
                      </a:lvl5pPr>
                      <a:lvl6pPr marL="2286000">
                        <a:defRPr b="1">
                          <a:solidFill>
                            <a:schemeClr val="lt1"/>
                          </a:solidFill>
                          <a:latin typeface="+mn-lt"/>
                          <a:ea typeface="+mn-ea"/>
                          <a:cs typeface="+mn-cs"/>
                        </a:defRPr>
                      </a:lvl6pPr>
                      <a:lvl7pPr marL="2743200">
                        <a:defRPr b="1">
                          <a:solidFill>
                            <a:schemeClr val="lt1"/>
                          </a:solidFill>
                          <a:latin typeface="+mn-lt"/>
                          <a:ea typeface="+mn-ea"/>
                          <a:cs typeface="+mn-cs"/>
                        </a:defRPr>
                      </a:lvl7pPr>
                      <a:lvl8pPr marL="3200400">
                        <a:defRPr b="1">
                          <a:solidFill>
                            <a:schemeClr val="lt1"/>
                          </a:solidFill>
                          <a:latin typeface="+mn-lt"/>
                          <a:ea typeface="+mn-ea"/>
                          <a:cs typeface="+mn-cs"/>
                        </a:defRPr>
                      </a:lvl8pPr>
                      <a:lvl9pPr marL="3657600">
                        <a:defRPr b="1">
                          <a:solidFill>
                            <a:schemeClr val="lt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Voreingenommenheit durch Überschriften</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b="1">
                          <a:solidFill>
                            <a:schemeClr val="lt1"/>
                          </a:solidFill>
                          <a:latin typeface="+mn-lt"/>
                          <a:ea typeface="+mn-ea"/>
                          <a:cs typeface="+mn-cs"/>
                        </a:defRPr>
                      </a:lvl1pPr>
                      <a:lvl2pPr marL="457200">
                        <a:defRPr b="1">
                          <a:solidFill>
                            <a:schemeClr val="lt1"/>
                          </a:solidFill>
                          <a:latin typeface="+mn-lt"/>
                          <a:ea typeface="+mn-ea"/>
                          <a:cs typeface="+mn-cs"/>
                        </a:defRPr>
                      </a:lvl2pPr>
                      <a:lvl3pPr marL="914400">
                        <a:defRPr b="1">
                          <a:solidFill>
                            <a:schemeClr val="lt1"/>
                          </a:solidFill>
                          <a:latin typeface="+mn-lt"/>
                          <a:ea typeface="+mn-ea"/>
                          <a:cs typeface="+mn-cs"/>
                        </a:defRPr>
                      </a:lvl3pPr>
                      <a:lvl4pPr marL="1371600">
                        <a:defRPr b="1">
                          <a:solidFill>
                            <a:schemeClr val="lt1"/>
                          </a:solidFill>
                          <a:latin typeface="+mn-lt"/>
                          <a:ea typeface="+mn-ea"/>
                          <a:cs typeface="+mn-cs"/>
                        </a:defRPr>
                      </a:lvl4pPr>
                      <a:lvl5pPr marL="1828800">
                        <a:defRPr b="1">
                          <a:solidFill>
                            <a:schemeClr val="lt1"/>
                          </a:solidFill>
                          <a:latin typeface="+mn-lt"/>
                          <a:ea typeface="+mn-ea"/>
                          <a:cs typeface="+mn-cs"/>
                        </a:defRPr>
                      </a:lvl5pPr>
                      <a:lvl6pPr marL="2286000">
                        <a:defRPr b="1">
                          <a:solidFill>
                            <a:schemeClr val="lt1"/>
                          </a:solidFill>
                          <a:latin typeface="+mn-lt"/>
                          <a:ea typeface="+mn-ea"/>
                          <a:cs typeface="+mn-cs"/>
                        </a:defRPr>
                      </a:lvl6pPr>
                      <a:lvl7pPr marL="2743200">
                        <a:defRPr b="1">
                          <a:solidFill>
                            <a:schemeClr val="lt1"/>
                          </a:solidFill>
                          <a:latin typeface="+mn-lt"/>
                          <a:ea typeface="+mn-ea"/>
                          <a:cs typeface="+mn-cs"/>
                        </a:defRPr>
                      </a:lvl7pPr>
                      <a:lvl8pPr marL="3200400">
                        <a:defRPr b="1">
                          <a:solidFill>
                            <a:schemeClr val="lt1"/>
                          </a:solidFill>
                          <a:latin typeface="+mn-lt"/>
                          <a:ea typeface="+mn-ea"/>
                          <a:cs typeface="+mn-cs"/>
                        </a:defRPr>
                      </a:lvl8pPr>
                      <a:lvl9pPr marL="3657600">
                        <a:defRPr b="1">
                          <a:solidFill>
                            <a:schemeClr val="lt1"/>
                          </a:solidFill>
                          <a:latin typeface="+mn-lt"/>
                          <a:ea typeface="+mn-ea"/>
                          <a:cs typeface="+mn-cs"/>
                        </a:defRPr>
                      </a:lvl9pPr>
                    </a:lstStyle>
                    <a:p>
                      <a:pPr algn="l"/>
                      <a:r>
                        <a:rPr lang="de-DE" sz="1000" b="0" dirty="0">
                          <a:solidFill>
                            <a:schemeClr val="tx1"/>
                          </a:solidFill>
                          <a:effectLst/>
                          <a:latin typeface="Calibri" panose="020F0502020204030204" pitchFamily="34" charset="0"/>
                          <a:cs typeface="Calibri" panose="020F0502020204030204" pitchFamily="34" charset="0"/>
                        </a:rPr>
                        <a:t>Eine Schlagzeile zu präsentieren, die Zustimmung oder Verurteilung ausdrückt</a:t>
                      </a:r>
                      <a:endParaRPr lang="en-IE" sz="1000" b="0" dirty="0">
                        <a:solidFill>
                          <a:schemeClr val="tx1"/>
                        </a:solidFill>
                        <a:effectLst/>
                        <a:latin typeface="Calibri" panose="020F0502020204030204" pitchFamily="34" charset="0"/>
                        <a:cs typeface="Calibri" panose="020F0502020204030204" pitchFamily="34" charset="0"/>
                      </a:endParaRP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2410107500"/>
                  </a:ext>
                </a:extLst>
              </a:tr>
              <a:tr h="348548">
                <a:tc>
                  <a:txBody>
                    <a:bodyPr/>
                    <a:lstStyle>
                      <a:lvl1pPr marL="0">
                        <a:defRPr b="1">
                          <a:solidFill>
                            <a:schemeClr val="dk1"/>
                          </a:solidFill>
                          <a:latin typeface="+mn-lt"/>
                          <a:ea typeface="+mn-ea"/>
                          <a:cs typeface="+mn-cs"/>
                        </a:defRPr>
                      </a:lvl1pPr>
                      <a:lvl2pPr marL="457200">
                        <a:defRPr b="1">
                          <a:solidFill>
                            <a:schemeClr val="dk1"/>
                          </a:solidFill>
                          <a:latin typeface="+mn-lt"/>
                          <a:ea typeface="+mn-ea"/>
                          <a:cs typeface="+mn-cs"/>
                        </a:defRPr>
                      </a:lvl2pPr>
                      <a:lvl3pPr marL="914400">
                        <a:defRPr b="1">
                          <a:solidFill>
                            <a:schemeClr val="dk1"/>
                          </a:solidFill>
                          <a:latin typeface="+mn-lt"/>
                          <a:ea typeface="+mn-ea"/>
                          <a:cs typeface="+mn-cs"/>
                        </a:defRPr>
                      </a:lvl3pPr>
                      <a:lvl4pPr marL="1371600">
                        <a:defRPr b="1">
                          <a:solidFill>
                            <a:schemeClr val="dk1"/>
                          </a:solidFill>
                          <a:latin typeface="+mn-lt"/>
                          <a:ea typeface="+mn-ea"/>
                          <a:cs typeface="+mn-cs"/>
                        </a:defRPr>
                      </a:lvl4pPr>
                      <a:lvl5pPr marL="1828800">
                        <a:defRPr b="1">
                          <a:solidFill>
                            <a:schemeClr val="dk1"/>
                          </a:solidFill>
                          <a:latin typeface="+mn-lt"/>
                          <a:ea typeface="+mn-ea"/>
                          <a:cs typeface="+mn-cs"/>
                        </a:defRPr>
                      </a:lvl5pPr>
                      <a:lvl6pPr marL="2286000">
                        <a:defRPr b="1">
                          <a:solidFill>
                            <a:schemeClr val="dk1"/>
                          </a:solidFill>
                          <a:latin typeface="+mn-lt"/>
                          <a:ea typeface="+mn-ea"/>
                          <a:cs typeface="+mn-cs"/>
                        </a:defRPr>
                      </a:lvl6pPr>
                      <a:lvl7pPr marL="2743200">
                        <a:defRPr b="1">
                          <a:solidFill>
                            <a:schemeClr val="dk1"/>
                          </a:solidFill>
                          <a:latin typeface="+mn-lt"/>
                          <a:ea typeface="+mn-ea"/>
                          <a:cs typeface="+mn-cs"/>
                        </a:defRPr>
                      </a:lvl7pPr>
                      <a:lvl8pPr marL="3200400">
                        <a:defRPr b="1">
                          <a:solidFill>
                            <a:schemeClr val="dk1"/>
                          </a:solidFill>
                          <a:latin typeface="+mn-lt"/>
                          <a:ea typeface="+mn-ea"/>
                          <a:cs typeface="+mn-cs"/>
                        </a:defRPr>
                      </a:lvl8pPr>
                      <a:lvl9pPr marL="3657600">
                        <a:defRPr b="1">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Voreingenommenheit durch Wortwahl oder Tonfall</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a:solidFill>
                            <a:schemeClr val="dk1"/>
                          </a:solidFill>
                          <a:latin typeface="+mn-lt"/>
                          <a:ea typeface="+mn-ea"/>
                          <a:cs typeface="+mn-cs"/>
                        </a:defRPr>
                      </a:lvl1pPr>
                      <a:lvl2pPr marL="457200">
                        <a:defRPr>
                          <a:solidFill>
                            <a:schemeClr val="dk1"/>
                          </a:solidFill>
                          <a:latin typeface="+mn-lt"/>
                          <a:ea typeface="+mn-ea"/>
                          <a:cs typeface="+mn-cs"/>
                        </a:defRPr>
                      </a:lvl2pPr>
                      <a:lvl3pPr marL="914400">
                        <a:defRPr>
                          <a:solidFill>
                            <a:schemeClr val="dk1"/>
                          </a:solidFill>
                          <a:latin typeface="+mn-lt"/>
                          <a:ea typeface="+mn-ea"/>
                          <a:cs typeface="+mn-cs"/>
                        </a:defRPr>
                      </a:lvl3pPr>
                      <a:lvl4pPr marL="1371600">
                        <a:defRPr>
                          <a:solidFill>
                            <a:schemeClr val="dk1"/>
                          </a:solidFill>
                          <a:latin typeface="+mn-lt"/>
                          <a:ea typeface="+mn-ea"/>
                          <a:cs typeface="+mn-cs"/>
                        </a:defRPr>
                      </a:lvl4pPr>
                      <a:lvl5pPr marL="1828800">
                        <a:defRPr>
                          <a:solidFill>
                            <a:schemeClr val="dk1"/>
                          </a:solidFill>
                          <a:latin typeface="+mn-lt"/>
                          <a:ea typeface="+mn-ea"/>
                          <a:cs typeface="+mn-cs"/>
                        </a:defRPr>
                      </a:lvl5pPr>
                      <a:lvl6pPr marL="2286000">
                        <a:defRPr>
                          <a:solidFill>
                            <a:schemeClr val="dk1"/>
                          </a:solidFill>
                          <a:latin typeface="+mn-lt"/>
                          <a:ea typeface="+mn-ea"/>
                          <a:cs typeface="+mn-cs"/>
                        </a:defRPr>
                      </a:lvl6pPr>
                      <a:lvl7pPr marL="2743200">
                        <a:defRPr>
                          <a:solidFill>
                            <a:schemeClr val="dk1"/>
                          </a:solidFill>
                          <a:latin typeface="+mn-lt"/>
                          <a:ea typeface="+mn-ea"/>
                          <a:cs typeface="+mn-cs"/>
                        </a:defRPr>
                      </a:lvl7pPr>
                      <a:lvl8pPr marL="3200400">
                        <a:defRPr>
                          <a:solidFill>
                            <a:schemeClr val="dk1"/>
                          </a:solidFill>
                          <a:latin typeface="+mn-lt"/>
                          <a:ea typeface="+mn-ea"/>
                          <a:cs typeface="+mn-cs"/>
                        </a:defRPr>
                      </a:lvl8pPr>
                      <a:lvl9pPr marL="3657600">
                        <a:defRPr>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Beeinflussung des Publikums durch subjektive Wortwahl oder Tonfall</a:t>
                      </a:r>
                      <a:endParaRPr lang="en-IE" sz="1000" dirty="0">
                        <a:effectLst/>
                        <a:latin typeface="Calibri" panose="020F0502020204030204" pitchFamily="34" charset="0"/>
                        <a:ea typeface="Calibri" panose="020F0502020204030204" pitchFamily="34" charset="0"/>
                        <a:cs typeface="Calibri" panose="020F0502020204030204" pitchFamily="34" charset="0"/>
                      </a:endParaRP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2711204375"/>
                  </a:ext>
                </a:extLst>
              </a:tr>
              <a:tr h="519845">
                <a:tc>
                  <a:txBody>
                    <a:bodyPr/>
                    <a:lstStyle>
                      <a:lvl1pPr marL="0">
                        <a:defRPr b="1">
                          <a:solidFill>
                            <a:schemeClr val="dk1"/>
                          </a:solidFill>
                          <a:latin typeface="+mn-lt"/>
                          <a:ea typeface="+mn-ea"/>
                          <a:cs typeface="+mn-cs"/>
                        </a:defRPr>
                      </a:lvl1pPr>
                      <a:lvl2pPr marL="457200">
                        <a:defRPr b="1">
                          <a:solidFill>
                            <a:schemeClr val="dk1"/>
                          </a:solidFill>
                          <a:latin typeface="+mn-lt"/>
                          <a:ea typeface="+mn-ea"/>
                          <a:cs typeface="+mn-cs"/>
                        </a:defRPr>
                      </a:lvl2pPr>
                      <a:lvl3pPr marL="914400">
                        <a:defRPr b="1">
                          <a:solidFill>
                            <a:schemeClr val="dk1"/>
                          </a:solidFill>
                          <a:latin typeface="+mn-lt"/>
                          <a:ea typeface="+mn-ea"/>
                          <a:cs typeface="+mn-cs"/>
                        </a:defRPr>
                      </a:lvl3pPr>
                      <a:lvl4pPr marL="1371600">
                        <a:defRPr b="1">
                          <a:solidFill>
                            <a:schemeClr val="dk1"/>
                          </a:solidFill>
                          <a:latin typeface="+mn-lt"/>
                          <a:ea typeface="+mn-ea"/>
                          <a:cs typeface="+mn-cs"/>
                        </a:defRPr>
                      </a:lvl4pPr>
                      <a:lvl5pPr marL="1828800">
                        <a:defRPr b="1">
                          <a:solidFill>
                            <a:schemeClr val="dk1"/>
                          </a:solidFill>
                          <a:latin typeface="+mn-lt"/>
                          <a:ea typeface="+mn-ea"/>
                          <a:cs typeface="+mn-cs"/>
                        </a:defRPr>
                      </a:lvl5pPr>
                      <a:lvl6pPr marL="2286000">
                        <a:defRPr b="1">
                          <a:solidFill>
                            <a:schemeClr val="dk1"/>
                          </a:solidFill>
                          <a:latin typeface="+mn-lt"/>
                          <a:ea typeface="+mn-ea"/>
                          <a:cs typeface="+mn-cs"/>
                        </a:defRPr>
                      </a:lvl6pPr>
                      <a:lvl7pPr marL="2743200">
                        <a:defRPr b="1">
                          <a:solidFill>
                            <a:schemeClr val="dk1"/>
                          </a:solidFill>
                          <a:latin typeface="+mn-lt"/>
                          <a:ea typeface="+mn-ea"/>
                          <a:cs typeface="+mn-cs"/>
                        </a:defRPr>
                      </a:lvl7pPr>
                      <a:lvl8pPr marL="3200400">
                        <a:defRPr b="1">
                          <a:solidFill>
                            <a:schemeClr val="dk1"/>
                          </a:solidFill>
                          <a:latin typeface="+mn-lt"/>
                          <a:ea typeface="+mn-ea"/>
                          <a:cs typeface="+mn-cs"/>
                        </a:defRPr>
                      </a:lvl8pPr>
                      <a:lvl9pPr marL="3657600">
                        <a:defRPr b="1">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Verzerrung durch Fotos, Bildunterschriften oder Kamerawinkel</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a:solidFill>
                            <a:schemeClr val="dk1"/>
                          </a:solidFill>
                          <a:latin typeface="+mn-lt"/>
                          <a:ea typeface="+mn-ea"/>
                          <a:cs typeface="+mn-cs"/>
                        </a:defRPr>
                      </a:lvl1pPr>
                      <a:lvl2pPr marL="457200">
                        <a:defRPr>
                          <a:solidFill>
                            <a:schemeClr val="dk1"/>
                          </a:solidFill>
                          <a:latin typeface="+mn-lt"/>
                          <a:ea typeface="+mn-ea"/>
                          <a:cs typeface="+mn-cs"/>
                        </a:defRPr>
                      </a:lvl2pPr>
                      <a:lvl3pPr marL="914400">
                        <a:defRPr>
                          <a:solidFill>
                            <a:schemeClr val="dk1"/>
                          </a:solidFill>
                          <a:latin typeface="+mn-lt"/>
                          <a:ea typeface="+mn-ea"/>
                          <a:cs typeface="+mn-cs"/>
                        </a:defRPr>
                      </a:lvl3pPr>
                      <a:lvl4pPr marL="1371600">
                        <a:defRPr>
                          <a:solidFill>
                            <a:schemeClr val="dk1"/>
                          </a:solidFill>
                          <a:latin typeface="+mn-lt"/>
                          <a:ea typeface="+mn-ea"/>
                          <a:cs typeface="+mn-cs"/>
                        </a:defRPr>
                      </a:lvl4pPr>
                      <a:lvl5pPr marL="1828800">
                        <a:defRPr>
                          <a:solidFill>
                            <a:schemeClr val="dk1"/>
                          </a:solidFill>
                          <a:latin typeface="+mn-lt"/>
                          <a:ea typeface="+mn-ea"/>
                          <a:cs typeface="+mn-cs"/>
                        </a:defRPr>
                      </a:lvl5pPr>
                      <a:lvl6pPr marL="2286000">
                        <a:defRPr>
                          <a:solidFill>
                            <a:schemeClr val="dk1"/>
                          </a:solidFill>
                          <a:latin typeface="+mn-lt"/>
                          <a:ea typeface="+mn-ea"/>
                          <a:cs typeface="+mn-cs"/>
                        </a:defRPr>
                      </a:lvl6pPr>
                      <a:lvl7pPr marL="2743200">
                        <a:defRPr>
                          <a:solidFill>
                            <a:schemeClr val="dk1"/>
                          </a:solidFill>
                          <a:latin typeface="+mn-lt"/>
                          <a:ea typeface="+mn-ea"/>
                          <a:cs typeface="+mn-cs"/>
                        </a:defRPr>
                      </a:lvl7pPr>
                      <a:lvl8pPr marL="3200400">
                        <a:defRPr>
                          <a:solidFill>
                            <a:schemeClr val="dk1"/>
                          </a:solidFill>
                          <a:latin typeface="+mn-lt"/>
                          <a:ea typeface="+mn-ea"/>
                          <a:cs typeface="+mn-cs"/>
                        </a:defRPr>
                      </a:lvl8pPr>
                      <a:lvl9pPr marL="3657600">
                        <a:defRPr>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Veröffentlichung von schmeichelhaften oder wenig  schmeichelhaften Bildern, welche die</a:t>
                      </a:r>
                    </a:p>
                    <a:p>
                      <a:pPr algn="l"/>
                      <a:r>
                        <a:rPr lang="de-DE" sz="1000" dirty="0">
                          <a:solidFill>
                            <a:schemeClr val="tx1"/>
                          </a:solidFill>
                          <a:effectLst/>
                          <a:latin typeface="Calibri" panose="020F0502020204030204" pitchFamily="34" charset="0"/>
                          <a:cs typeface="Calibri" panose="020F0502020204030204" pitchFamily="34" charset="0"/>
                        </a:rPr>
                        <a:t>Meinung des Publikums beeinflussen.</a:t>
                      </a: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1895100627"/>
                  </a:ext>
                </a:extLst>
              </a:tr>
              <a:tr h="523447">
                <a:tc>
                  <a:txBody>
                    <a:bodyPr/>
                    <a:lstStyle>
                      <a:lvl1pPr marL="0">
                        <a:defRPr b="1">
                          <a:solidFill>
                            <a:schemeClr val="dk1"/>
                          </a:solidFill>
                          <a:latin typeface="+mn-lt"/>
                          <a:ea typeface="+mn-ea"/>
                          <a:cs typeface="+mn-cs"/>
                        </a:defRPr>
                      </a:lvl1pPr>
                      <a:lvl2pPr marL="457200">
                        <a:defRPr b="1">
                          <a:solidFill>
                            <a:schemeClr val="dk1"/>
                          </a:solidFill>
                          <a:latin typeface="+mn-lt"/>
                          <a:ea typeface="+mn-ea"/>
                          <a:cs typeface="+mn-cs"/>
                        </a:defRPr>
                      </a:lvl2pPr>
                      <a:lvl3pPr marL="914400">
                        <a:defRPr b="1">
                          <a:solidFill>
                            <a:schemeClr val="dk1"/>
                          </a:solidFill>
                          <a:latin typeface="+mn-lt"/>
                          <a:ea typeface="+mn-ea"/>
                          <a:cs typeface="+mn-cs"/>
                        </a:defRPr>
                      </a:lvl3pPr>
                      <a:lvl4pPr marL="1371600">
                        <a:defRPr b="1">
                          <a:solidFill>
                            <a:schemeClr val="dk1"/>
                          </a:solidFill>
                          <a:latin typeface="+mn-lt"/>
                          <a:ea typeface="+mn-ea"/>
                          <a:cs typeface="+mn-cs"/>
                        </a:defRPr>
                      </a:lvl4pPr>
                      <a:lvl5pPr marL="1828800">
                        <a:defRPr b="1">
                          <a:solidFill>
                            <a:schemeClr val="dk1"/>
                          </a:solidFill>
                          <a:latin typeface="+mn-lt"/>
                          <a:ea typeface="+mn-ea"/>
                          <a:cs typeface="+mn-cs"/>
                        </a:defRPr>
                      </a:lvl5pPr>
                      <a:lvl6pPr marL="2286000">
                        <a:defRPr b="1">
                          <a:solidFill>
                            <a:schemeClr val="dk1"/>
                          </a:solidFill>
                          <a:latin typeface="+mn-lt"/>
                          <a:ea typeface="+mn-ea"/>
                          <a:cs typeface="+mn-cs"/>
                        </a:defRPr>
                      </a:lvl6pPr>
                      <a:lvl7pPr marL="2743200">
                        <a:defRPr b="1">
                          <a:solidFill>
                            <a:schemeClr val="dk1"/>
                          </a:solidFill>
                          <a:latin typeface="+mn-lt"/>
                          <a:ea typeface="+mn-ea"/>
                          <a:cs typeface="+mn-cs"/>
                        </a:defRPr>
                      </a:lvl7pPr>
                      <a:lvl8pPr marL="3200400">
                        <a:defRPr b="1">
                          <a:solidFill>
                            <a:schemeClr val="dk1"/>
                          </a:solidFill>
                          <a:latin typeface="+mn-lt"/>
                          <a:ea typeface="+mn-ea"/>
                          <a:cs typeface="+mn-cs"/>
                        </a:defRPr>
                      </a:lvl8pPr>
                      <a:lvl9pPr marL="3657600">
                        <a:defRPr b="1">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Vorurteile durch Namen und Titel</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a:solidFill>
                            <a:schemeClr val="dk1"/>
                          </a:solidFill>
                          <a:latin typeface="+mn-lt"/>
                          <a:ea typeface="+mn-ea"/>
                          <a:cs typeface="+mn-cs"/>
                        </a:defRPr>
                      </a:lvl1pPr>
                      <a:lvl2pPr marL="457200">
                        <a:defRPr>
                          <a:solidFill>
                            <a:schemeClr val="dk1"/>
                          </a:solidFill>
                          <a:latin typeface="+mn-lt"/>
                          <a:ea typeface="+mn-ea"/>
                          <a:cs typeface="+mn-cs"/>
                        </a:defRPr>
                      </a:lvl2pPr>
                      <a:lvl3pPr marL="914400">
                        <a:defRPr>
                          <a:solidFill>
                            <a:schemeClr val="dk1"/>
                          </a:solidFill>
                          <a:latin typeface="+mn-lt"/>
                          <a:ea typeface="+mn-ea"/>
                          <a:cs typeface="+mn-cs"/>
                        </a:defRPr>
                      </a:lvl3pPr>
                      <a:lvl4pPr marL="1371600">
                        <a:defRPr>
                          <a:solidFill>
                            <a:schemeClr val="dk1"/>
                          </a:solidFill>
                          <a:latin typeface="+mn-lt"/>
                          <a:ea typeface="+mn-ea"/>
                          <a:cs typeface="+mn-cs"/>
                        </a:defRPr>
                      </a:lvl4pPr>
                      <a:lvl5pPr marL="1828800">
                        <a:defRPr>
                          <a:solidFill>
                            <a:schemeClr val="dk1"/>
                          </a:solidFill>
                          <a:latin typeface="+mn-lt"/>
                          <a:ea typeface="+mn-ea"/>
                          <a:cs typeface="+mn-cs"/>
                        </a:defRPr>
                      </a:lvl5pPr>
                      <a:lvl6pPr marL="2286000">
                        <a:defRPr>
                          <a:solidFill>
                            <a:schemeClr val="dk1"/>
                          </a:solidFill>
                          <a:latin typeface="+mn-lt"/>
                          <a:ea typeface="+mn-ea"/>
                          <a:cs typeface="+mn-cs"/>
                        </a:defRPr>
                      </a:lvl6pPr>
                      <a:lvl7pPr marL="2743200">
                        <a:defRPr>
                          <a:solidFill>
                            <a:schemeClr val="dk1"/>
                          </a:solidFill>
                          <a:latin typeface="+mn-lt"/>
                          <a:ea typeface="+mn-ea"/>
                          <a:cs typeface="+mn-cs"/>
                        </a:defRPr>
                      </a:lvl7pPr>
                      <a:lvl8pPr marL="3200400">
                        <a:defRPr>
                          <a:solidFill>
                            <a:schemeClr val="dk1"/>
                          </a:solidFill>
                          <a:latin typeface="+mn-lt"/>
                          <a:ea typeface="+mn-ea"/>
                          <a:cs typeface="+mn-cs"/>
                        </a:defRPr>
                      </a:lvl8pPr>
                      <a:lvl9pPr marL="3657600">
                        <a:defRPr>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Verwendung diskriminierender  Titel, um ein Bild von einer Person zu zeichnen  („Kriminelle*r“, „Student*in mit Auszeichnung“ usw.)</a:t>
                      </a: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1914932802"/>
                  </a:ext>
                </a:extLst>
              </a:tr>
              <a:tr h="533400">
                <a:tc>
                  <a:txBody>
                    <a:bodyPr/>
                    <a:lstStyle>
                      <a:lvl1pPr marL="0">
                        <a:defRPr b="1">
                          <a:solidFill>
                            <a:schemeClr val="dk1"/>
                          </a:solidFill>
                          <a:latin typeface="+mn-lt"/>
                          <a:ea typeface="+mn-ea"/>
                          <a:cs typeface="+mn-cs"/>
                        </a:defRPr>
                      </a:lvl1pPr>
                      <a:lvl2pPr marL="457200">
                        <a:defRPr b="1">
                          <a:solidFill>
                            <a:schemeClr val="dk1"/>
                          </a:solidFill>
                          <a:latin typeface="+mn-lt"/>
                          <a:ea typeface="+mn-ea"/>
                          <a:cs typeface="+mn-cs"/>
                        </a:defRPr>
                      </a:lvl2pPr>
                      <a:lvl3pPr marL="914400">
                        <a:defRPr b="1">
                          <a:solidFill>
                            <a:schemeClr val="dk1"/>
                          </a:solidFill>
                          <a:latin typeface="+mn-lt"/>
                          <a:ea typeface="+mn-ea"/>
                          <a:cs typeface="+mn-cs"/>
                        </a:defRPr>
                      </a:lvl3pPr>
                      <a:lvl4pPr marL="1371600">
                        <a:defRPr b="1">
                          <a:solidFill>
                            <a:schemeClr val="dk1"/>
                          </a:solidFill>
                          <a:latin typeface="+mn-lt"/>
                          <a:ea typeface="+mn-ea"/>
                          <a:cs typeface="+mn-cs"/>
                        </a:defRPr>
                      </a:lvl4pPr>
                      <a:lvl5pPr marL="1828800">
                        <a:defRPr b="1">
                          <a:solidFill>
                            <a:schemeClr val="dk1"/>
                          </a:solidFill>
                          <a:latin typeface="+mn-lt"/>
                          <a:ea typeface="+mn-ea"/>
                          <a:cs typeface="+mn-cs"/>
                        </a:defRPr>
                      </a:lvl5pPr>
                      <a:lvl6pPr marL="2286000">
                        <a:defRPr b="1">
                          <a:solidFill>
                            <a:schemeClr val="dk1"/>
                          </a:solidFill>
                          <a:latin typeface="+mn-lt"/>
                          <a:ea typeface="+mn-ea"/>
                          <a:cs typeface="+mn-cs"/>
                        </a:defRPr>
                      </a:lvl6pPr>
                      <a:lvl7pPr marL="2743200">
                        <a:defRPr b="1">
                          <a:solidFill>
                            <a:schemeClr val="dk1"/>
                          </a:solidFill>
                          <a:latin typeface="+mn-lt"/>
                          <a:ea typeface="+mn-ea"/>
                          <a:cs typeface="+mn-cs"/>
                        </a:defRPr>
                      </a:lvl7pPr>
                      <a:lvl8pPr marL="3200400">
                        <a:defRPr b="1">
                          <a:solidFill>
                            <a:schemeClr val="dk1"/>
                          </a:solidFill>
                          <a:latin typeface="+mn-lt"/>
                          <a:ea typeface="+mn-ea"/>
                          <a:cs typeface="+mn-cs"/>
                        </a:defRPr>
                      </a:lvl8pPr>
                      <a:lvl9pPr marL="3657600">
                        <a:defRPr b="1">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Verzerrung durch Statistik und Stichproben</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a:solidFill>
                            <a:schemeClr val="dk1"/>
                          </a:solidFill>
                          <a:latin typeface="+mn-lt"/>
                          <a:ea typeface="+mn-ea"/>
                          <a:cs typeface="+mn-cs"/>
                        </a:defRPr>
                      </a:lvl1pPr>
                      <a:lvl2pPr marL="457200">
                        <a:defRPr>
                          <a:solidFill>
                            <a:schemeClr val="dk1"/>
                          </a:solidFill>
                          <a:latin typeface="+mn-lt"/>
                          <a:ea typeface="+mn-ea"/>
                          <a:cs typeface="+mn-cs"/>
                        </a:defRPr>
                      </a:lvl2pPr>
                      <a:lvl3pPr marL="914400">
                        <a:defRPr>
                          <a:solidFill>
                            <a:schemeClr val="dk1"/>
                          </a:solidFill>
                          <a:latin typeface="+mn-lt"/>
                          <a:ea typeface="+mn-ea"/>
                          <a:cs typeface="+mn-cs"/>
                        </a:defRPr>
                      </a:lvl3pPr>
                      <a:lvl4pPr marL="1371600">
                        <a:defRPr>
                          <a:solidFill>
                            <a:schemeClr val="dk1"/>
                          </a:solidFill>
                          <a:latin typeface="+mn-lt"/>
                          <a:ea typeface="+mn-ea"/>
                          <a:cs typeface="+mn-cs"/>
                        </a:defRPr>
                      </a:lvl4pPr>
                      <a:lvl5pPr marL="1828800">
                        <a:defRPr>
                          <a:solidFill>
                            <a:schemeClr val="dk1"/>
                          </a:solidFill>
                          <a:latin typeface="+mn-lt"/>
                          <a:ea typeface="+mn-ea"/>
                          <a:cs typeface="+mn-cs"/>
                        </a:defRPr>
                      </a:lvl5pPr>
                      <a:lvl6pPr marL="2286000">
                        <a:defRPr>
                          <a:solidFill>
                            <a:schemeClr val="dk1"/>
                          </a:solidFill>
                          <a:latin typeface="+mn-lt"/>
                          <a:ea typeface="+mn-ea"/>
                          <a:cs typeface="+mn-cs"/>
                        </a:defRPr>
                      </a:lvl6pPr>
                      <a:lvl7pPr marL="2743200">
                        <a:defRPr>
                          <a:solidFill>
                            <a:schemeClr val="dk1"/>
                          </a:solidFill>
                          <a:latin typeface="+mn-lt"/>
                          <a:ea typeface="+mn-ea"/>
                          <a:cs typeface="+mn-cs"/>
                        </a:defRPr>
                      </a:lvl7pPr>
                      <a:lvl8pPr marL="3200400">
                        <a:defRPr>
                          <a:solidFill>
                            <a:schemeClr val="dk1"/>
                          </a:solidFill>
                          <a:latin typeface="+mn-lt"/>
                          <a:ea typeface="+mn-ea"/>
                          <a:cs typeface="+mn-cs"/>
                        </a:defRPr>
                      </a:lvl8pPr>
                      <a:lvl9pPr marL="3657600">
                        <a:defRPr>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Aufblähung der Zahlen in den  Nachrichten („mehr als 900 Menschen nahmen teil“ vs.  „weniger als 1000 nahmen teil“)</a:t>
                      </a: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859097216"/>
                  </a:ext>
                </a:extLst>
              </a:tr>
              <a:tr h="649806">
                <a:tc>
                  <a:txBody>
                    <a:bodyPr/>
                    <a:lstStyle>
                      <a:lvl1pPr marL="0">
                        <a:defRPr b="1">
                          <a:solidFill>
                            <a:schemeClr val="dk1"/>
                          </a:solidFill>
                          <a:latin typeface="+mn-lt"/>
                          <a:ea typeface="+mn-ea"/>
                          <a:cs typeface="+mn-cs"/>
                        </a:defRPr>
                      </a:lvl1pPr>
                      <a:lvl2pPr marL="457200">
                        <a:defRPr b="1">
                          <a:solidFill>
                            <a:schemeClr val="dk1"/>
                          </a:solidFill>
                          <a:latin typeface="+mn-lt"/>
                          <a:ea typeface="+mn-ea"/>
                          <a:cs typeface="+mn-cs"/>
                        </a:defRPr>
                      </a:lvl2pPr>
                      <a:lvl3pPr marL="914400">
                        <a:defRPr b="1">
                          <a:solidFill>
                            <a:schemeClr val="dk1"/>
                          </a:solidFill>
                          <a:latin typeface="+mn-lt"/>
                          <a:ea typeface="+mn-ea"/>
                          <a:cs typeface="+mn-cs"/>
                        </a:defRPr>
                      </a:lvl3pPr>
                      <a:lvl4pPr marL="1371600">
                        <a:defRPr b="1">
                          <a:solidFill>
                            <a:schemeClr val="dk1"/>
                          </a:solidFill>
                          <a:latin typeface="+mn-lt"/>
                          <a:ea typeface="+mn-ea"/>
                          <a:cs typeface="+mn-cs"/>
                        </a:defRPr>
                      </a:lvl4pPr>
                      <a:lvl5pPr marL="1828800">
                        <a:defRPr b="1">
                          <a:solidFill>
                            <a:schemeClr val="dk1"/>
                          </a:solidFill>
                          <a:latin typeface="+mn-lt"/>
                          <a:ea typeface="+mn-ea"/>
                          <a:cs typeface="+mn-cs"/>
                        </a:defRPr>
                      </a:lvl5pPr>
                      <a:lvl6pPr marL="2286000">
                        <a:defRPr b="1">
                          <a:solidFill>
                            <a:schemeClr val="dk1"/>
                          </a:solidFill>
                          <a:latin typeface="+mn-lt"/>
                          <a:ea typeface="+mn-ea"/>
                          <a:cs typeface="+mn-cs"/>
                        </a:defRPr>
                      </a:lvl6pPr>
                      <a:lvl7pPr marL="2743200">
                        <a:defRPr b="1">
                          <a:solidFill>
                            <a:schemeClr val="dk1"/>
                          </a:solidFill>
                          <a:latin typeface="+mn-lt"/>
                          <a:ea typeface="+mn-ea"/>
                          <a:cs typeface="+mn-cs"/>
                        </a:defRPr>
                      </a:lvl7pPr>
                      <a:lvl8pPr marL="3200400">
                        <a:defRPr b="1">
                          <a:solidFill>
                            <a:schemeClr val="dk1"/>
                          </a:solidFill>
                          <a:latin typeface="+mn-lt"/>
                          <a:ea typeface="+mn-ea"/>
                          <a:cs typeface="+mn-cs"/>
                        </a:defRPr>
                      </a:lvl8pPr>
                      <a:lvl9pPr marL="3657600">
                        <a:defRPr b="1">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Voreingenommenheit durch Quellenkontrolle</a:t>
                      </a:r>
                    </a:p>
                  </a:txBody>
                  <a:tcPr marL="43994" marR="43994" marT="0" marB="0">
                    <a:lnL w="12700" cmpd="sng">
                      <a:solidFill>
                        <a:srgbClr val="FFF16B"/>
                      </a:solidFill>
                    </a:lnL>
                    <a:lnR>
                      <a:no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tc>
                  <a:txBody>
                    <a:bodyPr/>
                    <a:lstStyle>
                      <a:lvl1pPr marL="0">
                        <a:defRPr>
                          <a:solidFill>
                            <a:schemeClr val="dk1"/>
                          </a:solidFill>
                          <a:latin typeface="+mn-lt"/>
                          <a:ea typeface="+mn-ea"/>
                          <a:cs typeface="+mn-cs"/>
                        </a:defRPr>
                      </a:lvl1pPr>
                      <a:lvl2pPr marL="457200">
                        <a:defRPr>
                          <a:solidFill>
                            <a:schemeClr val="dk1"/>
                          </a:solidFill>
                          <a:latin typeface="+mn-lt"/>
                          <a:ea typeface="+mn-ea"/>
                          <a:cs typeface="+mn-cs"/>
                        </a:defRPr>
                      </a:lvl2pPr>
                      <a:lvl3pPr marL="914400">
                        <a:defRPr>
                          <a:solidFill>
                            <a:schemeClr val="dk1"/>
                          </a:solidFill>
                          <a:latin typeface="+mn-lt"/>
                          <a:ea typeface="+mn-ea"/>
                          <a:cs typeface="+mn-cs"/>
                        </a:defRPr>
                      </a:lvl3pPr>
                      <a:lvl4pPr marL="1371600">
                        <a:defRPr>
                          <a:solidFill>
                            <a:schemeClr val="dk1"/>
                          </a:solidFill>
                          <a:latin typeface="+mn-lt"/>
                          <a:ea typeface="+mn-ea"/>
                          <a:cs typeface="+mn-cs"/>
                        </a:defRPr>
                      </a:lvl4pPr>
                      <a:lvl5pPr marL="1828800">
                        <a:defRPr>
                          <a:solidFill>
                            <a:schemeClr val="dk1"/>
                          </a:solidFill>
                          <a:latin typeface="+mn-lt"/>
                          <a:ea typeface="+mn-ea"/>
                          <a:cs typeface="+mn-cs"/>
                        </a:defRPr>
                      </a:lvl5pPr>
                      <a:lvl6pPr marL="2286000">
                        <a:defRPr>
                          <a:solidFill>
                            <a:schemeClr val="dk1"/>
                          </a:solidFill>
                          <a:latin typeface="+mn-lt"/>
                          <a:ea typeface="+mn-ea"/>
                          <a:cs typeface="+mn-cs"/>
                        </a:defRPr>
                      </a:lvl6pPr>
                      <a:lvl7pPr marL="2743200">
                        <a:defRPr>
                          <a:solidFill>
                            <a:schemeClr val="dk1"/>
                          </a:solidFill>
                          <a:latin typeface="+mn-lt"/>
                          <a:ea typeface="+mn-ea"/>
                          <a:cs typeface="+mn-cs"/>
                        </a:defRPr>
                      </a:lvl7pPr>
                      <a:lvl8pPr marL="3200400">
                        <a:defRPr>
                          <a:solidFill>
                            <a:schemeClr val="dk1"/>
                          </a:solidFill>
                          <a:latin typeface="+mn-lt"/>
                          <a:ea typeface="+mn-ea"/>
                          <a:cs typeface="+mn-cs"/>
                        </a:defRPr>
                      </a:lvl8pPr>
                      <a:lvl9pPr marL="3657600">
                        <a:defRPr>
                          <a:solidFill>
                            <a:schemeClr val="dk1"/>
                          </a:solidFill>
                          <a:latin typeface="+mn-lt"/>
                          <a:ea typeface="+mn-ea"/>
                          <a:cs typeface="+mn-cs"/>
                        </a:defRPr>
                      </a:lvl9pPr>
                    </a:lstStyle>
                    <a:p>
                      <a:pPr algn="l"/>
                      <a:r>
                        <a:rPr lang="de-DE" sz="1000" dirty="0">
                          <a:solidFill>
                            <a:schemeClr val="tx1"/>
                          </a:solidFill>
                          <a:effectLst/>
                          <a:latin typeface="Calibri" panose="020F0502020204030204" pitchFamily="34" charset="0"/>
                          <a:cs typeface="Calibri" panose="020F0502020204030204" pitchFamily="34" charset="0"/>
                        </a:rPr>
                        <a:t>Voreingenommenheit, die davon  beeinflusst wird, woher die Nachrichten stammen  (Unternehmen, Regierung, Augenzeug*innen usw.)</a:t>
                      </a:r>
                    </a:p>
                    <a:p>
                      <a:pPr algn="l"/>
                      <a:endParaRPr lang="en-IE" sz="1000" dirty="0">
                        <a:effectLst/>
                        <a:latin typeface="Calibri" panose="020F0502020204030204" pitchFamily="34" charset="0"/>
                        <a:ea typeface="Calibri" panose="020F0502020204030204" pitchFamily="34" charset="0"/>
                        <a:cs typeface="Calibri" panose="020F0502020204030204" pitchFamily="34" charset="0"/>
                      </a:endParaRPr>
                    </a:p>
                  </a:txBody>
                  <a:tcPr marL="43994" marR="43994" marT="0" marB="0">
                    <a:lnL>
                      <a:noFill/>
                    </a:lnL>
                    <a:lnR w="12700" cmpd="sng">
                      <a:solidFill>
                        <a:srgbClr val="FFF16B"/>
                      </a:solidFill>
                    </a:lnR>
                    <a:lnT w="12700" cmpd="sng">
                      <a:solidFill>
                        <a:srgbClr val="FFF16B"/>
                      </a:solidFill>
                    </a:lnT>
                    <a:lnB w="12700" cmpd="sng">
                      <a:solidFill>
                        <a:srgbClr val="FFF16B"/>
                      </a:solidFill>
                    </a:lnB>
                    <a:lnTlToBr w="12700" cmpd="sng">
                      <a:noFill/>
                      <a:prstDash val="solid"/>
                    </a:lnTlToBr>
                    <a:lnBlToTr w="12700" cmpd="sng">
                      <a:noFill/>
                      <a:prstDash val="solid"/>
                    </a:lnBlToTr>
                    <a:solidFill>
                      <a:srgbClr val="FFF16B">
                        <a:lumMod val="20000"/>
                        <a:lumOff val="80000"/>
                      </a:srgbClr>
                    </a:solidFill>
                  </a:tcPr>
                </a:tc>
                <a:extLst>
                  <a:ext uri="{0D108BD9-81ED-4DB2-BD59-A6C34878D82A}">
                    <a16:rowId xmlns:a16="http://schemas.microsoft.com/office/drawing/2014/main" val="3995348916"/>
                  </a:ext>
                </a:extLst>
              </a:tr>
            </a:tbl>
          </a:graphicData>
        </a:graphic>
      </p:graphicFrame>
      <p:sp>
        <p:nvSpPr>
          <p:cNvPr id="12" name="Rectangle 9">
            <a:extLst>
              <a:ext uri="{FF2B5EF4-FFF2-40B4-BE49-F238E27FC236}">
                <a16:creationId xmlns:a16="http://schemas.microsoft.com/office/drawing/2014/main" id="{2658724E-8C0F-C8FF-59A9-01377E5A8ECE}"/>
              </a:ext>
            </a:extLst>
          </p:cNvPr>
          <p:cNvSpPr/>
          <p:nvPr/>
        </p:nvSpPr>
        <p:spPr>
          <a:xfrm>
            <a:off x="685800" y="842068"/>
            <a:ext cx="7335982" cy="794598"/>
          </a:xfrm>
          <a:prstGeom prst="rect">
            <a:avLst/>
          </a:prstGeom>
          <a:solidFill>
            <a:srgbClr val="FFF16B">
              <a:lumMod val="20000"/>
              <a:lumOff val="80000"/>
            </a:srgbClr>
          </a:solidFill>
          <a:ln w="25400" cap="flat" cmpd="sng" algn="ctr">
            <a:solidFill>
              <a:srgbClr val="002988">
                <a:shade val="50000"/>
              </a:srgb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de-DE" sz="115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Die Voreingenommenheit der Medien wird durch die Subjektivität beeinflusst – die Einstellungen, Hintergründe, politischen und religiösen Überzeugungen der Menschen, welche die Inhalte produzieren. Wenn Sie sich der Voreingenommenheit der Medien bewusst sind, können Sie sich der Propaganda und Diskriminierung bewusst werden, die oft in den Nachrichten zu sehen ist. </a:t>
            </a:r>
            <a:endParaRPr kumimoji="0" lang="en-IE" sz="115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1223010" y="1191894"/>
              <a:ext cx="6899275" cy="949960"/>
            </a:xfrm>
            <a:custGeom>
              <a:avLst/>
              <a:gdLst/>
              <a:ahLst/>
              <a:cxnLst/>
              <a:rect l="l" t="t" r="r" b="b"/>
              <a:pathLst>
                <a:path w="6899275" h="949960">
                  <a:moveTo>
                    <a:pt x="6899275" y="0"/>
                  </a:moveTo>
                  <a:lnTo>
                    <a:pt x="0" y="0"/>
                  </a:lnTo>
                  <a:lnTo>
                    <a:pt x="0" y="949959"/>
                  </a:lnTo>
                  <a:lnTo>
                    <a:pt x="6899275" y="949959"/>
                  </a:lnTo>
                  <a:lnTo>
                    <a:pt x="6899275" y="0"/>
                  </a:lnTo>
                  <a:close/>
                </a:path>
              </a:pathLst>
            </a:custGeom>
            <a:solidFill>
              <a:srgbClr val="FFF7A6"/>
            </a:solidFill>
          </p:spPr>
          <p:txBody>
            <a:bodyPr wrap="square" lIns="0" tIns="0" rIns="0" bIns="0" rtlCol="0"/>
            <a:lstStyle/>
            <a:p>
              <a:endParaRPr/>
            </a:p>
          </p:txBody>
        </p:sp>
        <p:sp>
          <p:nvSpPr>
            <p:cNvPr id="4" name="object 4"/>
            <p:cNvSpPr/>
            <p:nvPr/>
          </p:nvSpPr>
          <p:spPr>
            <a:xfrm>
              <a:off x="1223010" y="1191894"/>
              <a:ext cx="6899275" cy="949960"/>
            </a:xfrm>
            <a:custGeom>
              <a:avLst/>
              <a:gdLst/>
              <a:ahLst/>
              <a:cxnLst/>
              <a:rect l="l" t="t" r="r" b="b"/>
              <a:pathLst>
                <a:path w="6899275" h="949960">
                  <a:moveTo>
                    <a:pt x="0" y="949959"/>
                  </a:moveTo>
                  <a:lnTo>
                    <a:pt x="6899275" y="949959"/>
                  </a:lnTo>
                  <a:lnTo>
                    <a:pt x="6899275" y="0"/>
                  </a:lnTo>
                  <a:lnTo>
                    <a:pt x="0" y="0"/>
                  </a:lnTo>
                  <a:lnTo>
                    <a:pt x="0" y="949959"/>
                  </a:lnTo>
                  <a:close/>
                </a:path>
              </a:pathLst>
            </a:custGeom>
            <a:ln w="25400">
              <a:solidFill>
                <a:srgbClr val="001B60"/>
              </a:solidFill>
            </a:ln>
          </p:spPr>
          <p:txBody>
            <a:bodyPr wrap="square" lIns="0" tIns="0" rIns="0" bIns="0" rtlCol="0"/>
            <a:lstStyle/>
            <a:p>
              <a:endParaRPr/>
            </a:p>
          </p:txBody>
        </p:sp>
      </p:grpSp>
      <p:sp>
        <p:nvSpPr>
          <p:cNvPr id="5" name="object 5"/>
          <p:cNvSpPr txBox="1"/>
          <p:nvPr/>
        </p:nvSpPr>
        <p:spPr>
          <a:xfrm>
            <a:off x="1288033" y="1199896"/>
            <a:ext cx="6647815" cy="890757"/>
          </a:xfrm>
          <a:prstGeom prst="rect">
            <a:avLst/>
          </a:prstGeom>
        </p:spPr>
        <p:txBody>
          <a:bodyPr vert="horz" wrap="square" lIns="0" tIns="9525" rIns="0" bIns="0" rtlCol="0">
            <a:spAutoFit/>
          </a:bodyPr>
          <a:lstStyle/>
          <a:p>
            <a:pPr marL="12700" marR="73660">
              <a:lnSpc>
                <a:spcPct val="101499"/>
              </a:lnSpc>
              <a:spcBef>
                <a:spcPts val="75"/>
              </a:spcBef>
            </a:pPr>
            <a:r>
              <a:rPr sz="1300" b="1" dirty="0">
                <a:latin typeface="Calibri"/>
                <a:cs typeface="Calibri"/>
              </a:rPr>
              <a:t>Schritt</a:t>
            </a:r>
            <a:r>
              <a:rPr sz="1300" b="1" spc="-5" dirty="0">
                <a:latin typeface="Calibri"/>
                <a:cs typeface="Calibri"/>
              </a:rPr>
              <a:t> </a:t>
            </a:r>
            <a:r>
              <a:rPr sz="1300" b="1" dirty="0">
                <a:latin typeface="Calibri"/>
                <a:cs typeface="Calibri"/>
              </a:rPr>
              <a:t>1:</a:t>
            </a:r>
            <a:r>
              <a:rPr sz="1300" b="1" spc="5" dirty="0">
                <a:latin typeface="Calibri"/>
                <a:cs typeface="Calibri"/>
              </a:rPr>
              <a:t> </a:t>
            </a:r>
            <a:r>
              <a:rPr sz="1300" spc="-5" dirty="0">
                <a:latin typeface="Calibri"/>
                <a:cs typeface="Calibri"/>
              </a:rPr>
              <a:t>Nutzen</a:t>
            </a:r>
            <a:r>
              <a:rPr sz="1300" dirty="0">
                <a:latin typeface="Calibri"/>
                <a:cs typeface="Calibri"/>
              </a:rPr>
              <a:t> </a:t>
            </a:r>
            <a:r>
              <a:rPr sz="1300" spc="-5" dirty="0">
                <a:latin typeface="Calibri"/>
                <a:cs typeface="Calibri"/>
              </a:rPr>
              <a:t>Sie</a:t>
            </a:r>
            <a:r>
              <a:rPr sz="1300" dirty="0">
                <a:latin typeface="Calibri"/>
                <a:cs typeface="Calibri"/>
              </a:rPr>
              <a:t> </a:t>
            </a:r>
            <a:r>
              <a:rPr sz="1300" spc="-5" dirty="0">
                <a:latin typeface="Calibri"/>
                <a:cs typeface="Calibri"/>
              </a:rPr>
              <a:t>das</a:t>
            </a:r>
            <a:r>
              <a:rPr sz="1300" spc="5" dirty="0">
                <a:latin typeface="Calibri"/>
                <a:cs typeface="Calibri"/>
              </a:rPr>
              <a:t> </a:t>
            </a:r>
            <a:r>
              <a:rPr sz="1300" spc="-5" dirty="0">
                <a:latin typeface="Calibri"/>
                <a:cs typeface="Calibri"/>
              </a:rPr>
              <a:t>Internet</a:t>
            </a:r>
            <a:r>
              <a:rPr sz="1300" dirty="0">
                <a:latin typeface="Calibri"/>
                <a:cs typeface="Calibri"/>
              </a:rPr>
              <a:t> </a:t>
            </a:r>
            <a:r>
              <a:rPr sz="1300" spc="-5" dirty="0">
                <a:latin typeface="Calibri"/>
                <a:cs typeface="Calibri"/>
              </a:rPr>
              <a:t>und</a:t>
            </a:r>
            <a:r>
              <a:rPr sz="1300" dirty="0">
                <a:latin typeface="Calibri"/>
                <a:cs typeface="Calibri"/>
              </a:rPr>
              <a:t> </a:t>
            </a:r>
            <a:r>
              <a:rPr sz="1300" spc="-5" dirty="0">
                <a:latin typeface="Calibri"/>
                <a:cs typeface="Calibri"/>
              </a:rPr>
              <a:t>füllen Sie</a:t>
            </a:r>
            <a:r>
              <a:rPr sz="1300" dirty="0">
                <a:latin typeface="Calibri"/>
                <a:cs typeface="Calibri"/>
              </a:rPr>
              <a:t> </a:t>
            </a:r>
            <a:r>
              <a:rPr sz="1300" spc="-5" dirty="0">
                <a:latin typeface="Calibri"/>
                <a:cs typeface="Calibri"/>
              </a:rPr>
              <a:t>die</a:t>
            </a:r>
            <a:r>
              <a:rPr sz="1300" dirty="0">
                <a:latin typeface="Calibri"/>
                <a:cs typeface="Calibri"/>
              </a:rPr>
              <a:t> </a:t>
            </a:r>
            <a:r>
              <a:rPr sz="1300" spc="-5" dirty="0">
                <a:latin typeface="Calibri"/>
                <a:cs typeface="Calibri"/>
              </a:rPr>
              <a:t>Vorlagen</a:t>
            </a:r>
            <a:r>
              <a:rPr sz="1300" spc="5" dirty="0">
                <a:latin typeface="Calibri"/>
                <a:cs typeface="Calibri"/>
              </a:rPr>
              <a:t> </a:t>
            </a:r>
            <a:r>
              <a:rPr sz="1300" dirty="0">
                <a:latin typeface="Calibri"/>
                <a:cs typeface="Calibri"/>
              </a:rPr>
              <a:t>aus,</a:t>
            </a:r>
            <a:r>
              <a:rPr sz="1300" spc="5" dirty="0">
                <a:latin typeface="Calibri"/>
                <a:cs typeface="Calibri"/>
              </a:rPr>
              <a:t> </a:t>
            </a:r>
            <a:r>
              <a:rPr sz="1300" spc="-5" dirty="0">
                <a:latin typeface="Calibri"/>
                <a:cs typeface="Calibri"/>
              </a:rPr>
              <a:t>um</a:t>
            </a:r>
            <a:r>
              <a:rPr sz="1300" dirty="0">
                <a:latin typeface="Calibri"/>
                <a:cs typeface="Calibri"/>
              </a:rPr>
              <a:t> </a:t>
            </a:r>
            <a:r>
              <a:rPr sz="1300" spc="-5" dirty="0">
                <a:latin typeface="Calibri"/>
                <a:cs typeface="Calibri"/>
              </a:rPr>
              <a:t>festzustellen,</a:t>
            </a:r>
            <a:r>
              <a:rPr sz="1300" dirty="0">
                <a:latin typeface="Calibri"/>
                <a:cs typeface="Calibri"/>
              </a:rPr>
              <a:t> </a:t>
            </a:r>
            <a:r>
              <a:rPr sz="1300" spc="-5" dirty="0">
                <a:latin typeface="Calibri"/>
                <a:cs typeface="Calibri"/>
              </a:rPr>
              <a:t>welche</a:t>
            </a:r>
            <a:r>
              <a:rPr sz="1300" spc="5" dirty="0">
                <a:latin typeface="Calibri"/>
                <a:cs typeface="Calibri"/>
              </a:rPr>
              <a:t> </a:t>
            </a:r>
            <a:r>
              <a:rPr sz="1300" spc="-5" dirty="0">
                <a:latin typeface="Calibri"/>
                <a:cs typeface="Calibri"/>
              </a:rPr>
              <a:t>Fakten </a:t>
            </a:r>
            <a:r>
              <a:rPr sz="1300" spc="-275" dirty="0">
                <a:latin typeface="Calibri"/>
                <a:cs typeface="Calibri"/>
              </a:rPr>
              <a:t> </a:t>
            </a:r>
            <a:r>
              <a:rPr sz="1300" spc="-5" dirty="0">
                <a:latin typeface="Calibri"/>
                <a:cs typeface="Calibri"/>
              </a:rPr>
              <a:t>ECHT</a:t>
            </a:r>
            <a:r>
              <a:rPr sz="1300" spc="-10" dirty="0">
                <a:latin typeface="Calibri"/>
                <a:cs typeface="Calibri"/>
              </a:rPr>
              <a:t> </a:t>
            </a:r>
            <a:r>
              <a:rPr sz="1300" spc="-5" dirty="0">
                <a:latin typeface="Calibri"/>
                <a:cs typeface="Calibri"/>
              </a:rPr>
              <a:t>oder</a:t>
            </a:r>
            <a:r>
              <a:rPr sz="1300" dirty="0">
                <a:latin typeface="Calibri"/>
                <a:cs typeface="Calibri"/>
              </a:rPr>
              <a:t> </a:t>
            </a:r>
            <a:r>
              <a:rPr sz="1300" spc="-10" dirty="0">
                <a:latin typeface="Calibri"/>
                <a:cs typeface="Calibri"/>
              </a:rPr>
              <a:t>FALSCH</a:t>
            </a:r>
            <a:r>
              <a:rPr sz="1300" spc="-25" dirty="0">
                <a:latin typeface="Calibri"/>
                <a:cs typeface="Calibri"/>
              </a:rPr>
              <a:t> </a:t>
            </a:r>
            <a:r>
              <a:rPr sz="1300" spc="-15" dirty="0">
                <a:latin typeface="Calibri"/>
                <a:cs typeface="Calibri"/>
              </a:rPr>
              <a:t>sind.</a:t>
            </a:r>
            <a:endParaRPr sz="1300" dirty="0">
              <a:latin typeface="Calibri"/>
              <a:cs typeface="Calibri"/>
            </a:endParaRPr>
          </a:p>
          <a:p>
            <a:pPr>
              <a:lnSpc>
                <a:spcPct val="100000"/>
              </a:lnSpc>
              <a:spcBef>
                <a:spcPts val="40"/>
              </a:spcBef>
            </a:pPr>
            <a:endParaRPr sz="300" dirty="0">
              <a:latin typeface="Calibri"/>
              <a:cs typeface="Calibri"/>
            </a:endParaRPr>
          </a:p>
          <a:p>
            <a:pPr marL="12700" marR="5080">
              <a:lnSpc>
                <a:spcPct val="100000"/>
              </a:lnSpc>
            </a:pPr>
            <a:r>
              <a:rPr sz="1300" b="1" dirty="0">
                <a:latin typeface="Calibri"/>
                <a:cs typeface="Calibri"/>
              </a:rPr>
              <a:t>Schritt</a:t>
            </a:r>
            <a:r>
              <a:rPr sz="1300" b="1" spc="5" dirty="0">
                <a:latin typeface="Calibri"/>
                <a:cs typeface="Calibri"/>
              </a:rPr>
              <a:t> </a:t>
            </a:r>
            <a:r>
              <a:rPr sz="1300" b="1" spc="-5" dirty="0">
                <a:latin typeface="Calibri"/>
                <a:cs typeface="Calibri"/>
              </a:rPr>
              <a:t>2:</a:t>
            </a:r>
            <a:r>
              <a:rPr sz="1300" b="1" spc="5" dirty="0">
                <a:latin typeface="Calibri"/>
                <a:cs typeface="Calibri"/>
              </a:rPr>
              <a:t> </a:t>
            </a:r>
            <a:r>
              <a:rPr sz="1300" spc="-5" dirty="0">
                <a:latin typeface="Calibri"/>
                <a:cs typeface="Calibri"/>
              </a:rPr>
              <a:t>Erläutern</a:t>
            </a:r>
            <a:r>
              <a:rPr sz="1300" spc="5" dirty="0">
                <a:latin typeface="Calibri"/>
                <a:cs typeface="Calibri"/>
              </a:rPr>
              <a:t> </a:t>
            </a:r>
            <a:r>
              <a:rPr sz="1300" spc="-5" dirty="0">
                <a:latin typeface="Calibri"/>
                <a:cs typeface="Calibri"/>
              </a:rPr>
              <a:t>Sie, </a:t>
            </a:r>
            <a:r>
              <a:rPr sz="1300" dirty="0">
                <a:latin typeface="Calibri"/>
                <a:cs typeface="Calibri"/>
              </a:rPr>
              <a:t>wie</a:t>
            </a:r>
            <a:r>
              <a:rPr sz="1300" spc="5" dirty="0">
                <a:latin typeface="Calibri"/>
                <a:cs typeface="Calibri"/>
              </a:rPr>
              <a:t> </a:t>
            </a:r>
            <a:r>
              <a:rPr sz="1300" spc="-5" dirty="0">
                <a:latin typeface="Calibri"/>
                <a:cs typeface="Calibri"/>
              </a:rPr>
              <a:t>Sie</a:t>
            </a:r>
            <a:r>
              <a:rPr sz="1300" spc="10" dirty="0">
                <a:latin typeface="Calibri"/>
                <a:cs typeface="Calibri"/>
              </a:rPr>
              <a:t> </a:t>
            </a:r>
            <a:r>
              <a:rPr sz="1300" spc="-5" dirty="0">
                <a:latin typeface="Calibri"/>
                <a:cs typeface="Calibri"/>
              </a:rPr>
              <a:t>zuverlässige Informationen</a:t>
            </a:r>
            <a:r>
              <a:rPr sz="1300" spc="5" dirty="0">
                <a:latin typeface="Calibri"/>
                <a:cs typeface="Calibri"/>
              </a:rPr>
              <a:t> </a:t>
            </a:r>
            <a:r>
              <a:rPr sz="1300" spc="-5" dirty="0">
                <a:latin typeface="Calibri"/>
                <a:cs typeface="Calibri"/>
              </a:rPr>
              <a:t>und</a:t>
            </a:r>
            <a:r>
              <a:rPr sz="1300" spc="5" dirty="0">
                <a:latin typeface="Calibri"/>
                <a:cs typeface="Calibri"/>
              </a:rPr>
              <a:t> </a:t>
            </a:r>
            <a:r>
              <a:rPr sz="1300" dirty="0">
                <a:latin typeface="Calibri"/>
                <a:cs typeface="Calibri"/>
              </a:rPr>
              <a:t>Quellen</a:t>
            </a:r>
            <a:r>
              <a:rPr sz="1300" spc="5" dirty="0">
                <a:latin typeface="Calibri"/>
                <a:cs typeface="Calibri"/>
              </a:rPr>
              <a:t> </a:t>
            </a:r>
            <a:r>
              <a:rPr sz="1300" spc="-5" dirty="0">
                <a:latin typeface="Calibri"/>
                <a:cs typeface="Calibri"/>
              </a:rPr>
              <a:t>ermitteln,</a:t>
            </a:r>
            <a:r>
              <a:rPr sz="1300" spc="5" dirty="0">
                <a:latin typeface="Calibri"/>
                <a:cs typeface="Calibri"/>
              </a:rPr>
              <a:t> </a:t>
            </a:r>
            <a:r>
              <a:rPr lang="de-AT" sz="1300" spc="-5" dirty="0">
                <a:latin typeface="Calibri"/>
                <a:cs typeface="Calibri"/>
              </a:rPr>
              <a:t>welche</a:t>
            </a:r>
            <a:r>
              <a:rPr sz="1300" spc="10" dirty="0">
                <a:latin typeface="Calibri"/>
                <a:cs typeface="Calibri"/>
              </a:rPr>
              <a:t> </a:t>
            </a:r>
            <a:r>
              <a:rPr sz="1300" spc="-5" dirty="0">
                <a:latin typeface="Calibri"/>
                <a:cs typeface="Calibri"/>
              </a:rPr>
              <a:t>die</a:t>
            </a:r>
            <a:r>
              <a:rPr sz="1300" spc="5" dirty="0">
                <a:latin typeface="Calibri"/>
                <a:cs typeface="Calibri"/>
              </a:rPr>
              <a:t> </a:t>
            </a:r>
            <a:r>
              <a:rPr sz="1300" spc="-5" dirty="0">
                <a:latin typeface="Calibri"/>
                <a:cs typeface="Calibri"/>
              </a:rPr>
              <a:t>Fakten</a:t>
            </a:r>
            <a:r>
              <a:rPr sz="1300" dirty="0">
                <a:latin typeface="Calibri"/>
                <a:cs typeface="Calibri"/>
              </a:rPr>
              <a:t> </a:t>
            </a:r>
            <a:r>
              <a:rPr sz="1300" spc="-5" dirty="0">
                <a:latin typeface="Calibri"/>
                <a:cs typeface="Calibri"/>
              </a:rPr>
              <a:t>in </a:t>
            </a:r>
            <a:r>
              <a:rPr sz="1300" spc="-275" dirty="0">
                <a:latin typeface="Calibri"/>
                <a:cs typeface="Calibri"/>
              </a:rPr>
              <a:t> </a:t>
            </a:r>
            <a:r>
              <a:rPr sz="1300" spc="-5" dirty="0">
                <a:latin typeface="Calibri"/>
                <a:cs typeface="Calibri"/>
              </a:rPr>
              <a:t>der</a:t>
            </a:r>
            <a:r>
              <a:rPr sz="1300" spc="-10" dirty="0">
                <a:latin typeface="Calibri"/>
                <a:cs typeface="Calibri"/>
              </a:rPr>
              <a:t> </a:t>
            </a:r>
            <a:r>
              <a:rPr sz="1300" spc="-5" dirty="0">
                <a:latin typeface="Calibri"/>
                <a:cs typeface="Calibri"/>
              </a:rPr>
              <a:t>Vorlage</a:t>
            </a:r>
            <a:r>
              <a:rPr sz="1300" spc="-10" dirty="0">
                <a:latin typeface="Calibri"/>
                <a:cs typeface="Calibri"/>
              </a:rPr>
              <a:t> </a:t>
            </a:r>
            <a:r>
              <a:rPr sz="1300" spc="-5" dirty="0">
                <a:latin typeface="Calibri"/>
                <a:cs typeface="Calibri"/>
              </a:rPr>
              <a:t>bestätigen</a:t>
            </a:r>
            <a:r>
              <a:rPr sz="1300" spc="-10" dirty="0">
                <a:latin typeface="Calibri"/>
                <a:cs typeface="Calibri"/>
              </a:rPr>
              <a:t> </a:t>
            </a:r>
            <a:r>
              <a:rPr sz="1300" spc="-5" dirty="0">
                <a:latin typeface="Calibri"/>
                <a:cs typeface="Calibri"/>
              </a:rPr>
              <a:t>oder </a:t>
            </a:r>
            <a:r>
              <a:rPr sz="1300" dirty="0">
                <a:latin typeface="Calibri"/>
                <a:cs typeface="Calibri"/>
              </a:rPr>
              <a:t>widerlegen.</a:t>
            </a:r>
          </a:p>
        </p:txBody>
      </p:sp>
      <p:sp>
        <p:nvSpPr>
          <p:cNvPr id="6" name="object 6"/>
          <p:cNvSpPr txBox="1">
            <a:spLocks noGrp="1"/>
          </p:cNvSpPr>
          <p:nvPr>
            <p:ph type="title"/>
          </p:nvPr>
        </p:nvSpPr>
        <p:spPr>
          <a:xfrm>
            <a:off x="2076195" y="628395"/>
            <a:ext cx="5194300" cy="238760"/>
          </a:xfrm>
          <a:prstGeom prst="rect">
            <a:avLst/>
          </a:prstGeom>
        </p:spPr>
        <p:txBody>
          <a:bodyPr vert="horz" wrap="square" lIns="0" tIns="12065" rIns="0" bIns="0" rtlCol="0">
            <a:spAutoFit/>
          </a:bodyPr>
          <a:lstStyle/>
          <a:p>
            <a:pPr marL="12700">
              <a:lnSpc>
                <a:spcPct val="100000"/>
              </a:lnSpc>
              <a:spcBef>
                <a:spcPts val="95"/>
              </a:spcBef>
            </a:pPr>
            <a:r>
              <a:rPr spc="-5" dirty="0">
                <a:solidFill>
                  <a:srgbClr val="FFAA14"/>
                </a:solidFill>
              </a:rPr>
              <a:t>AKTIVITÄT</a:t>
            </a:r>
            <a:r>
              <a:rPr spc="15" dirty="0">
                <a:solidFill>
                  <a:srgbClr val="FFAA14"/>
                </a:solidFill>
              </a:rPr>
              <a:t> </a:t>
            </a:r>
            <a:r>
              <a:rPr spc="-5" dirty="0">
                <a:solidFill>
                  <a:srgbClr val="FFAA14"/>
                </a:solidFill>
              </a:rPr>
              <a:t>4.1.4</a:t>
            </a:r>
            <a:r>
              <a:rPr spc="15" dirty="0">
                <a:solidFill>
                  <a:srgbClr val="FFAA14"/>
                </a:solidFill>
              </a:rPr>
              <a:t> </a:t>
            </a:r>
            <a:r>
              <a:rPr spc="-5" dirty="0"/>
              <a:t>-</a:t>
            </a:r>
            <a:r>
              <a:rPr spc="10" dirty="0"/>
              <a:t> </a:t>
            </a:r>
            <a:r>
              <a:rPr spc="-5" dirty="0"/>
              <a:t>VOREINGENOMMEN</a:t>
            </a:r>
            <a:r>
              <a:rPr spc="20" dirty="0"/>
              <a:t> </a:t>
            </a:r>
            <a:r>
              <a:rPr spc="-5" dirty="0"/>
              <a:t>ODER</a:t>
            </a:r>
            <a:r>
              <a:rPr spc="20" dirty="0"/>
              <a:t> </a:t>
            </a:r>
            <a:r>
              <a:rPr spc="-15" dirty="0"/>
              <a:t>UNVOREINGENOMMEN?</a:t>
            </a:r>
          </a:p>
        </p:txBody>
      </p:sp>
      <p:grpSp>
        <p:nvGrpSpPr>
          <p:cNvPr id="7" name="object 7"/>
          <p:cNvGrpSpPr/>
          <p:nvPr/>
        </p:nvGrpSpPr>
        <p:grpSpPr>
          <a:xfrm>
            <a:off x="182879" y="89535"/>
            <a:ext cx="8822055" cy="4902835"/>
            <a:chOff x="182879" y="89535"/>
            <a:chExt cx="8822055" cy="4902835"/>
          </a:xfrm>
        </p:grpSpPr>
        <p:pic>
          <p:nvPicPr>
            <p:cNvPr id="8" name="object 8"/>
            <p:cNvPicPr/>
            <p:nvPr/>
          </p:nvPicPr>
          <p:blipFill>
            <a:blip r:embed="rId2" cstate="print"/>
            <a:stretch>
              <a:fillRect/>
            </a:stretch>
          </p:blipFill>
          <p:spPr>
            <a:xfrm>
              <a:off x="182879" y="112141"/>
              <a:ext cx="1708658" cy="470535"/>
            </a:xfrm>
            <a:prstGeom prst="rect">
              <a:avLst/>
            </a:prstGeom>
          </p:spPr>
        </p:pic>
        <p:pic>
          <p:nvPicPr>
            <p:cNvPr id="9" name="object 9"/>
            <p:cNvPicPr/>
            <p:nvPr/>
          </p:nvPicPr>
          <p:blipFill>
            <a:blip r:embed="rId3" cstate="print"/>
            <a:stretch>
              <a:fillRect/>
            </a:stretch>
          </p:blipFill>
          <p:spPr>
            <a:xfrm>
              <a:off x="768985" y="2572359"/>
              <a:ext cx="3305175" cy="1817115"/>
            </a:xfrm>
            <a:prstGeom prst="rect">
              <a:avLst/>
            </a:prstGeom>
          </p:spPr>
        </p:pic>
        <p:sp>
          <p:nvSpPr>
            <p:cNvPr id="10" name="object 10"/>
            <p:cNvSpPr/>
            <p:nvPr/>
          </p:nvSpPr>
          <p:spPr>
            <a:xfrm>
              <a:off x="8151495" y="89535"/>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8195945" y="212725"/>
              <a:ext cx="765175" cy="608329"/>
            </a:xfrm>
            <a:prstGeom prst="rect">
              <a:avLst/>
            </a:prstGeom>
          </p:spPr>
        </p:pic>
        <p:sp>
          <p:nvSpPr>
            <p:cNvPr id="12" name="object 12"/>
            <p:cNvSpPr/>
            <p:nvPr/>
          </p:nvSpPr>
          <p:spPr>
            <a:xfrm>
              <a:off x="5378450" y="2301874"/>
              <a:ext cx="3307079" cy="2677795"/>
            </a:xfrm>
            <a:custGeom>
              <a:avLst/>
              <a:gdLst/>
              <a:ahLst/>
              <a:cxnLst/>
              <a:rect l="l" t="t" r="r" b="b"/>
              <a:pathLst>
                <a:path w="3307079" h="2677795">
                  <a:moveTo>
                    <a:pt x="3307079" y="0"/>
                  </a:moveTo>
                  <a:lnTo>
                    <a:pt x="0" y="0"/>
                  </a:lnTo>
                  <a:lnTo>
                    <a:pt x="0" y="2677795"/>
                  </a:lnTo>
                  <a:lnTo>
                    <a:pt x="3307079" y="2677795"/>
                  </a:lnTo>
                  <a:lnTo>
                    <a:pt x="3307079" y="0"/>
                  </a:lnTo>
                  <a:close/>
                </a:path>
              </a:pathLst>
            </a:custGeom>
            <a:solidFill>
              <a:srgbClr val="FFFADF"/>
            </a:solidFill>
          </p:spPr>
          <p:txBody>
            <a:bodyPr wrap="square" lIns="0" tIns="0" rIns="0" bIns="0" rtlCol="0"/>
            <a:lstStyle/>
            <a:p>
              <a:endParaRPr/>
            </a:p>
          </p:txBody>
        </p:sp>
        <p:sp>
          <p:nvSpPr>
            <p:cNvPr id="13" name="object 13"/>
            <p:cNvSpPr/>
            <p:nvPr/>
          </p:nvSpPr>
          <p:spPr>
            <a:xfrm>
              <a:off x="5378450" y="2301874"/>
              <a:ext cx="3307079" cy="2677795"/>
            </a:xfrm>
            <a:custGeom>
              <a:avLst/>
              <a:gdLst/>
              <a:ahLst/>
              <a:cxnLst/>
              <a:rect l="l" t="t" r="r" b="b"/>
              <a:pathLst>
                <a:path w="3307079" h="2677795">
                  <a:moveTo>
                    <a:pt x="0" y="2677795"/>
                  </a:moveTo>
                  <a:lnTo>
                    <a:pt x="3307079" y="2677795"/>
                  </a:lnTo>
                  <a:lnTo>
                    <a:pt x="3307079" y="0"/>
                  </a:lnTo>
                  <a:lnTo>
                    <a:pt x="0" y="0"/>
                  </a:lnTo>
                  <a:lnTo>
                    <a:pt x="0" y="2677795"/>
                  </a:lnTo>
                  <a:close/>
                </a:path>
              </a:pathLst>
            </a:custGeom>
            <a:ln w="25400">
              <a:solidFill>
                <a:srgbClr val="000000"/>
              </a:solidFill>
            </a:ln>
          </p:spPr>
          <p:txBody>
            <a:bodyPr wrap="square" lIns="0" tIns="0" rIns="0" bIns="0" rtlCol="0"/>
            <a:lstStyle/>
            <a:p>
              <a:endParaRPr/>
            </a:p>
          </p:txBody>
        </p:sp>
      </p:grpSp>
      <p:sp>
        <p:nvSpPr>
          <p:cNvPr id="14" name="object 14"/>
          <p:cNvSpPr txBox="1"/>
          <p:nvPr/>
        </p:nvSpPr>
        <p:spPr>
          <a:xfrm>
            <a:off x="764857" y="4467542"/>
            <a:ext cx="3316604" cy="222885"/>
          </a:xfrm>
          <a:prstGeom prst="rect">
            <a:avLst/>
          </a:prstGeom>
          <a:solidFill>
            <a:srgbClr val="004AF8"/>
          </a:solidFill>
        </p:spPr>
        <p:txBody>
          <a:bodyPr vert="horz" wrap="square" lIns="0" tIns="0" rIns="0" bIns="0" rtlCol="0">
            <a:spAutoFit/>
          </a:bodyPr>
          <a:lstStyle/>
          <a:p>
            <a:pPr marL="769620">
              <a:lnSpc>
                <a:spcPts val="1645"/>
              </a:lnSpc>
              <a:tabLst>
                <a:tab pos="2421890" algn="l"/>
              </a:tabLst>
            </a:pPr>
            <a:r>
              <a:rPr sz="1400" b="1" spc="-5" dirty="0">
                <a:solidFill>
                  <a:srgbClr val="FFFFFF"/>
                </a:solidFill>
                <a:latin typeface="Arial"/>
                <a:cs typeface="Arial"/>
              </a:rPr>
              <a:t>A	B</a:t>
            </a:r>
            <a:endParaRPr sz="1400">
              <a:latin typeface="Arial"/>
              <a:cs typeface="Arial"/>
            </a:endParaRPr>
          </a:p>
        </p:txBody>
      </p:sp>
      <p:sp>
        <p:nvSpPr>
          <p:cNvPr id="15" name="object 15"/>
          <p:cNvSpPr txBox="1"/>
          <p:nvPr/>
        </p:nvSpPr>
        <p:spPr>
          <a:xfrm>
            <a:off x="5378450" y="2301875"/>
            <a:ext cx="3307079" cy="2417457"/>
          </a:xfrm>
          <a:prstGeom prst="rect">
            <a:avLst/>
          </a:prstGeom>
        </p:spPr>
        <p:txBody>
          <a:bodyPr vert="horz" wrap="square" lIns="0" tIns="36195" rIns="0" bIns="0" rtlCol="0">
            <a:spAutoFit/>
          </a:bodyPr>
          <a:lstStyle/>
          <a:p>
            <a:pPr marL="319405" marR="610870" indent="-228600">
              <a:lnSpc>
                <a:spcPct val="100000"/>
              </a:lnSpc>
              <a:spcBef>
                <a:spcPts val="285"/>
              </a:spcBef>
              <a:buAutoNum type="arabicPeriod"/>
              <a:tabLst>
                <a:tab pos="320040" algn="l"/>
              </a:tabLst>
            </a:pPr>
            <a:r>
              <a:rPr sz="1200" spc="-5" dirty="0">
                <a:latin typeface="Calibri"/>
                <a:cs typeface="Calibri"/>
              </a:rPr>
              <a:t>Welcher der </a:t>
            </a:r>
            <a:r>
              <a:rPr sz="1200" dirty="0">
                <a:latin typeface="Calibri"/>
                <a:cs typeface="Calibri"/>
              </a:rPr>
              <a:t>2 </a:t>
            </a:r>
            <a:r>
              <a:rPr sz="1200" spc="-5" dirty="0">
                <a:latin typeface="Calibri"/>
                <a:cs typeface="Calibri"/>
              </a:rPr>
              <a:t>oben </a:t>
            </a:r>
            <a:r>
              <a:rPr sz="1200" dirty="0">
                <a:latin typeface="Calibri"/>
                <a:cs typeface="Calibri"/>
              </a:rPr>
              <a:t>genannten </a:t>
            </a:r>
            <a:r>
              <a:rPr sz="1200" spc="-5" dirty="0">
                <a:latin typeface="Calibri"/>
                <a:cs typeface="Calibri"/>
              </a:rPr>
              <a:t>Artikel </a:t>
            </a:r>
            <a:r>
              <a:rPr sz="1200" spc="-260" dirty="0">
                <a:latin typeface="Calibri"/>
                <a:cs typeface="Calibri"/>
              </a:rPr>
              <a:t> </a:t>
            </a:r>
            <a:r>
              <a:rPr sz="1200" dirty="0">
                <a:latin typeface="Calibri"/>
                <a:cs typeface="Calibri"/>
              </a:rPr>
              <a:t>weist eine </a:t>
            </a:r>
            <a:r>
              <a:rPr sz="1200" spc="-5" dirty="0">
                <a:latin typeface="Calibri"/>
                <a:cs typeface="Calibri"/>
              </a:rPr>
              <a:t>Voreingenommenheit der </a:t>
            </a:r>
            <a:r>
              <a:rPr sz="1200" dirty="0">
                <a:latin typeface="Calibri"/>
                <a:cs typeface="Calibri"/>
              </a:rPr>
              <a:t> </a:t>
            </a:r>
            <a:r>
              <a:rPr sz="1200" dirty="0" err="1">
                <a:latin typeface="Calibri"/>
                <a:cs typeface="Calibri"/>
              </a:rPr>
              <a:t>Medien</a:t>
            </a:r>
            <a:r>
              <a:rPr sz="1200" spc="-10" dirty="0">
                <a:latin typeface="Calibri"/>
                <a:cs typeface="Calibri"/>
              </a:rPr>
              <a:t> </a:t>
            </a:r>
            <a:r>
              <a:rPr sz="1200" dirty="0">
                <a:latin typeface="Calibri"/>
                <a:cs typeface="Calibri"/>
              </a:rPr>
              <a:t>auf</a:t>
            </a:r>
            <a:r>
              <a:rPr lang="de-AT" sz="1200" dirty="0">
                <a:latin typeface="Calibri"/>
                <a:cs typeface="Calibri"/>
              </a:rPr>
              <a:t>?</a:t>
            </a:r>
            <a:r>
              <a:rPr sz="1200" spc="-15" dirty="0">
                <a:latin typeface="Calibri"/>
                <a:cs typeface="Calibri"/>
              </a:rPr>
              <a:t> </a:t>
            </a:r>
            <a:r>
              <a:rPr sz="1200" dirty="0">
                <a:latin typeface="Calibri"/>
                <a:cs typeface="Calibri"/>
              </a:rPr>
              <a:t>A </a:t>
            </a:r>
            <a:r>
              <a:rPr sz="1200" spc="-5" dirty="0">
                <a:latin typeface="Calibri"/>
                <a:cs typeface="Calibri"/>
              </a:rPr>
              <a:t>oder </a:t>
            </a:r>
            <a:r>
              <a:rPr sz="1200" dirty="0">
                <a:latin typeface="Calibri"/>
                <a:cs typeface="Calibri"/>
              </a:rPr>
              <a:t>B?</a:t>
            </a:r>
          </a:p>
          <a:p>
            <a:pPr>
              <a:lnSpc>
                <a:spcPct val="100000"/>
              </a:lnSpc>
              <a:spcBef>
                <a:spcPts val="25"/>
              </a:spcBef>
              <a:buFont typeface="Calibri"/>
              <a:buAutoNum type="arabicPeriod"/>
            </a:pPr>
            <a:endParaRPr sz="1150" dirty="0">
              <a:latin typeface="Calibri"/>
              <a:cs typeface="Calibri"/>
            </a:endParaRPr>
          </a:p>
          <a:p>
            <a:pPr marL="319405" marR="596900" indent="-228600">
              <a:lnSpc>
                <a:spcPct val="100000"/>
              </a:lnSpc>
              <a:buAutoNum type="arabicPeriod"/>
              <a:tabLst>
                <a:tab pos="320040" algn="l"/>
              </a:tabLst>
            </a:pPr>
            <a:r>
              <a:rPr sz="1200" dirty="0">
                <a:latin typeface="Calibri"/>
                <a:cs typeface="Calibri"/>
              </a:rPr>
              <a:t>Wie </a:t>
            </a:r>
            <a:r>
              <a:rPr sz="1200" spc="-5" dirty="0">
                <a:latin typeface="Calibri"/>
                <a:cs typeface="Calibri"/>
              </a:rPr>
              <a:t>unterscheidet sich die Darstellung </a:t>
            </a:r>
            <a:r>
              <a:rPr sz="1200" spc="-260" dirty="0">
                <a:latin typeface="Calibri"/>
                <a:cs typeface="Calibri"/>
              </a:rPr>
              <a:t> </a:t>
            </a:r>
            <a:r>
              <a:rPr sz="1200" spc="-5" dirty="0">
                <a:latin typeface="Calibri"/>
                <a:cs typeface="Calibri"/>
              </a:rPr>
              <a:t>von</a:t>
            </a:r>
            <a:r>
              <a:rPr sz="1200" spc="-10" dirty="0">
                <a:latin typeface="Calibri"/>
                <a:cs typeface="Calibri"/>
              </a:rPr>
              <a:t> </a:t>
            </a:r>
            <a:r>
              <a:rPr sz="1200" dirty="0">
                <a:latin typeface="Calibri"/>
                <a:cs typeface="Calibri"/>
              </a:rPr>
              <a:t>Bild A</a:t>
            </a:r>
            <a:r>
              <a:rPr sz="1200" spc="-5" dirty="0">
                <a:latin typeface="Calibri"/>
                <a:cs typeface="Calibri"/>
              </a:rPr>
              <a:t> </a:t>
            </a:r>
            <a:r>
              <a:rPr sz="1200" dirty="0">
                <a:latin typeface="Calibri"/>
                <a:cs typeface="Calibri"/>
              </a:rPr>
              <a:t>von</a:t>
            </a:r>
            <a:r>
              <a:rPr sz="1200" spc="-5" dirty="0">
                <a:latin typeface="Calibri"/>
                <a:cs typeface="Calibri"/>
              </a:rPr>
              <a:t> </a:t>
            </a:r>
            <a:r>
              <a:rPr sz="1200" dirty="0">
                <a:latin typeface="Calibri"/>
                <a:cs typeface="Calibri"/>
              </a:rPr>
              <a:t>Bild B?</a:t>
            </a:r>
          </a:p>
          <a:p>
            <a:pPr>
              <a:lnSpc>
                <a:spcPct val="100000"/>
              </a:lnSpc>
              <a:spcBef>
                <a:spcPts val="45"/>
              </a:spcBef>
              <a:buFont typeface="Calibri"/>
              <a:buAutoNum type="arabicPeriod"/>
            </a:pPr>
            <a:endParaRPr sz="1150" dirty="0">
              <a:latin typeface="Calibri"/>
              <a:cs typeface="Calibri"/>
            </a:endParaRPr>
          </a:p>
          <a:p>
            <a:pPr marL="319405" marR="22225" indent="-229870">
              <a:lnSpc>
                <a:spcPct val="100800"/>
              </a:lnSpc>
              <a:spcBef>
                <a:spcPts val="5"/>
              </a:spcBef>
              <a:buAutoNum type="arabicPeriod"/>
              <a:tabLst>
                <a:tab pos="320040" algn="l"/>
              </a:tabLst>
            </a:pPr>
            <a:r>
              <a:rPr sz="1200" spc="-5" dirty="0">
                <a:latin typeface="Calibri"/>
                <a:cs typeface="Calibri"/>
              </a:rPr>
              <a:t>Welche</a:t>
            </a:r>
            <a:r>
              <a:rPr sz="1200" spc="5" dirty="0">
                <a:latin typeface="Calibri"/>
                <a:cs typeface="Calibri"/>
              </a:rPr>
              <a:t> </a:t>
            </a:r>
            <a:r>
              <a:rPr sz="1200" spc="-5" dirty="0">
                <a:latin typeface="Calibri"/>
                <a:cs typeface="Calibri"/>
              </a:rPr>
              <a:t>Form(en)</a:t>
            </a:r>
            <a:r>
              <a:rPr sz="1200" spc="5" dirty="0">
                <a:latin typeface="Calibri"/>
                <a:cs typeface="Calibri"/>
              </a:rPr>
              <a:t> </a:t>
            </a:r>
            <a:r>
              <a:rPr sz="1200" spc="-5" dirty="0">
                <a:latin typeface="Calibri"/>
                <a:cs typeface="Calibri"/>
              </a:rPr>
              <a:t>der</a:t>
            </a:r>
            <a:r>
              <a:rPr sz="1200" spc="5" dirty="0">
                <a:latin typeface="Calibri"/>
                <a:cs typeface="Calibri"/>
              </a:rPr>
              <a:t> </a:t>
            </a:r>
            <a:r>
              <a:rPr sz="1200" spc="-5" dirty="0">
                <a:latin typeface="Calibri"/>
                <a:cs typeface="Calibri"/>
              </a:rPr>
              <a:t>Voreingenommenheit</a:t>
            </a:r>
            <a:r>
              <a:rPr sz="1200" spc="5" dirty="0">
                <a:latin typeface="Calibri"/>
                <a:cs typeface="Calibri"/>
              </a:rPr>
              <a:t> </a:t>
            </a:r>
            <a:r>
              <a:rPr sz="1200" spc="-5" dirty="0">
                <a:latin typeface="Calibri"/>
                <a:cs typeface="Calibri"/>
              </a:rPr>
              <a:t>der </a:t>
            </a:r>
            <a:r>
              <a:rPr sz="1200" spc="-254" dirty="0">
                <a:latin typeface="Calibri"/>
                <a:cs typeface="Calibri"/>
              </a:rPr>
              <a:t> </a:t>
            </a:r>
            <a:r>
              <a:rPr sz="1200" dirty="0">
                <a:latin typeface="Calibri"/>
                <a:cs typeface="Calibri"/>
              </a:rPr>
              <a:t>Medien</a:t>
            </a:r>
            <a:r>
              <a:rPr sz="1200" spc="-10" dirty="0">
                <a:latin typeface="Calibri"/>
                <a:cs typeface="Calibri"/>
              </a:rPr>
              <a:t> </a:t>
            </a:r>
            <a:r>
              <a:rPr sz="1200" dirty="0">
                <a:latin typeface="Calibri"/>
                <a:cs typeface="Calibri"/>
              </a:rPr>
              <a:t>gibt</a:t>
            </a:r>
            <a:r>
              <a:rPr sz="1200" spc="-10" dirty="0">
                <a:latin typeface="Calibri"/>
                <a:cs typeface="Calibri"/>
              </a:rPr>
              <a:t> </a:t>
            </a:r>
            <a:r>
              <a:rPr sz="1200" dirty="0">
                <a:latin typeface="Calibri"/>
                <a:cs typeface="Calibri"/>
              </a:rPr>
              <a:t>es </a:t>
            </a:r>
            <a:r>
              <a:rPr sz="1200" spc="-15" dirty="0" err="1">
                <a:latin typeface="Calibri"/>
                <a:cs typeface="Calibri"/>
              </a:rPr>
              <a:t>durch</a:t>
            </a:r>
            <a:r>
              <a:rPr lang="de-AT" sz="1200" dirty="0">
                <a:latin typeface="Calibri"/>
                <a:cs typeface="Calibri"/>
              </a:rPr>
              <a:t> </a:t>
            </a:r>
            <a:r>
              <a:rPr sz="1200" spc="-5" dirty="0" err="1">
                <a:latin typeface="Calibri"/>
                <a:cs typeface="Calibri"/>
              </a:rPr>
              <a:t>diesen</a:t>
            </a:r>
            <a:r>
              <a:rPr sz="1200" spc="-25" dirty="0">
                <a:latin typeface="Calibri"/>
                <a:cs typeface="Calibri"/>
              </a:rPr>
              <a:t> </a:t>
            </a:r>
            <a:r>
              <a:rPr sz="1200" spc="-15" dirty="0">
                <a:latin typeface="Calibri"/>
                <a:cs typeface="Calibri"/>
              </a:rPr>
              <a:t>Journalismus?</a:t>
            </a:r>
            <a:endParaRPr sz="1200" dirty="0">
              <a:latin typeface="Calibri"/>
              <a:cs typeface="Calibri"/>
            </a:endParaRPr>
          </a:p>
          <a:p>
            <a:pPr>
              <a:lnSpc>
                <a:spcPct val="100000"/>
              </a:lnSpc>
              <a:spcBef>
                <a:spcPts val="10"/>
              </a:spcBef>
            </a:pPr>
            <a:endParaRPr sz="1150" dirty="0">
              <a:latin typeface="Calibri"/>
              <a:cs typeface="Calibri"/>
            </a:endParaRPr>
          </a:p>
          <a:p>
            <a:pPr marL="319405" marR="1019810" indent="-229870">
              <a:lnSpc>
                <a:spcPct val="100600"/>
              </a:lnSpc>
              <a:buAutoNum type="arabicPeriod" startAt="4"/>
              <a:tabLst>
                <a:tab pos="320040" algn="l"/>
              </a:tabLst>
            </a:pPr>
            <a:r>
              <a:rPr sz="1200" dirty="0">
                <a:latin typeface="Calibri"/>
                <a:cs typeface="Calibri"/>
              </a:rPr>
              <a:t>Wie wirkt </a:t>
            </a:r>
            <a:r>
              <a:rPr sz="1200" spc="-5" dirty="0">
                <a:latin typeface="Calibri"/>
                <a:cs typeface="Calibri"/>
              </a:rPr>
              <a:t>sich diese Form der </a:t>
            </a:r>
            <a:r>
              <a:rPr sz="1200" dirty="0">
                <a:latin typeface="Calibri"/>
                <a:cs typeface="Calibri"/>
              </a:rPr>
              <a:t> </a:t>
            </a:r>
            <a:r>
              <a:rPr sz="1200" spc="-5" dirty="0">
                <a:latin typeface="Calibri"/>
                <a:cs typeface="Calibri"/>
              </a:rPr>
              <a:t>Medienbeeinflussung</a:t>
            </a:r>
            <a:r>
              <a:rPr sz="1200" dirty="0">
                <a:latin typeface="Calibri"/>
                <a:cs typeface="Calibri"/>
              </a:rPr>
              <a:t> </a:t>
            </a:r>
            <a:r>
              <a:rPr sz="1200" spc="-5" dirty="0">
                <a:latin typeface="Calibri"/>
                <a:cs typeface="Calibri"/>
              </a:rPr>
              <a:t>auf</a:t>
            </a:r>
            <a:r>
              <a:rPr sz="1200" spc="15" dirty="0">
                <a:latin typeface="Calibri"/>
                <a:cs typeface="Calibri"/>
              </a:rPr>
              <a:t> </a:t>
            </a:r>
            <a:r>
              <a:rPr sz="1200" spc="-25" dirty="0">
                <a:latin typeface="Calibri"/>
                <a:cs typeface="Calibri"/>
              </a:rPr>
              <a:t>die </a:t>
            </a:r>
            <a:r>
              <a:rPr sz="1200" spc="-20" dirty="0">
                <a:latin typeface="Calibri"/>
                <a:cs typeface="Calibri"/>
              </a:rPr>
              <a:t> </a:t>
            </a:r>
            <a:r>
              <a:rPr sz="1200" spc="-10" dirty="0">
                <a:latin typeface="Calibri"/>
                <a:cs typeface="Calibri"/>
              </a:rPr>
              <a:t>die</a:t>
            </a:r>
            <a:r>
              <a:rPr sz="1200" spc="-40" dirty="0">
                <a:latin typeface="Calibri"/>
                <a:cs typeface="Calibri"/>
              </a:rPr>
              <a:t> </a:t>
            </a:r>
            <a:r>
              <a:rPr sz="1200" spc="-15" dirty="0">
                <a:latin typeface="Calibri"/>
                <a:cs typeface="Calibri"/>
              </a:rPr>
              <a:t>Meinung</a:t>
            </a:r>
            <a:r>
              <a:rPr sz="1200" spc="-30" dirty="0">
                <a:latin typeface="Calibri"/>
                <a:cs typeface="Calibri"/>
              </a:rPr>
              <a:t> </a:t>
            </a:r>
            <a:r>
              <a:rPr sz="1200" spc="-5" dirty="0">
                <a:latin typeface="Calibri"/>
                <a:cs typeface="Calibri"/>
              </a:rPr>
              <a:t>der</a:t>
            </a:r>
            <a:r>
              <a:rPr sz="1200" spc="-10" dirty="0">
                <a:latin typeface="Calibri"/>
                <a:cs typeface="Calibri"/>
              </a:rPr>
              <a:t> </a:t>
            </a:r>
            <a:r>
              <a:rPr sz="1200" spc="-5" dirty="0">
                <a:latin typeface="Calibri"/>
                <a:cs typeface="Calibri"/>
              </a:rPr>
              <a:t>Öffentlichkeit?</a:t>
            </a:r>
            <a:endParaRPr sz="1200" dirty="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a:spLocks noGrp="1"/>
          </p:cNvSpPr>
          <p:nvPr>
            <p:ph type="title"/>
          </p:nvPr>
        </p:nvSpPr>
        <p:spPr>
          <a:xfrm>
            <a:off x="2942589" y="645159"/>
            <a:ext cx="3131820" cy="289823"/>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1.3</a:t>
            </a:r>
            <a:r>
              <a:rPr sz="1800" spc="-20" dirty="0">
                <a:solidFill>
                  <a:srgbClr val="FFAA14"/>
                </a:solidFill>
              </a:rPr>
              <a:t> </a:t>
            </a:r>
            <a:r>
              <a:rPr sz="1800" spc="-5" dirty="0">
                <a:solidFill>
                  <a:srgbClr val="FFAA14"/>
                </a:solidFill>
              </a:rPr>
              <a:t>DIE</a:t>
            </a:r>
            <a:r>
              <a:rPr sz="1800" spc="-15" dirty="0">
                <a:solidFill>
                  <a:srgbClr val="FFAA14"/>
                </a:solidFill>
              </a:rPr>
              <a:t> </a:t>
            </a:r>
            <a:r>
              <a:rPr sz="1800" spc="-15">
                <a:solidFill>
                  <a:srgbClr val="FFAA14"/>
                </a:solidFill>
              </a:rPr>
              <a:t>MEDIEN</a:t>
            </a:r>
            <a:r>
              <a:rPr sz="1800" spc="-35">
                <a:solidFill>
                  <a:srgbClr val="FFAA14"/>
                </a:solidFill>
              </a:rPr>
              <a:t> </a:t>
            </a:r>
            <a:r>
              <a:rPr sz="1800">
                <a:solidFill>
                  <a:srgbClr val="FFAA14"/>
                </a:solidFill>
              </a:rPr>
              <a:t>NEU</a:t>
            </a:r>
            <a:r>
              <a:rPr lang="de-AT" sz="1800" spc="-5">
                <a:solidFill>
                  <a:srgbClr val="FFAA14"/>
                </a:solidFill>
              </a:rPr>
              <a:t>GESTALTEN</a:t>
            </a:r>
            <a:endParaRPr sz="1800" dirty="0"/>
          </a:p>
        </p:txBody>
      </p:sp>
      <p:sp>
        <p:nvSpPr>
          <p:cNvPr id="4" name="object 4"/>
          <p:cNvSpPr txBox="1"/>
          <p:nvPr/>
        </p:nvSpPr>
        <p:spPr>
          <a:xfrm>
            <a:off x="1229360" y="1765300"/>
            <a:ext cx="4024629" cy="2589876"/>
          </a:xfrm>
          <a:prstGeom prst="rect">
            <a:avLst/>
          </a:prstGeom>
        </p:spPr>
        <p:txBody>
          <a:bodyPr vert="horz" wrap="square" lIns="0" tIns="10795" rIns="0" bIns="0" rtlCol="0">
            <a:spAutoFit/>
          </a:bodyPr>
          <a:lstStyle/>
          <a:p>
            <a:pPr marL="299720" marR="63500" indent="-299720">
              <a:lnSpc>
                <a:spcPct val="100699"/>
              </a:lnSpc>
              <a:spcBef>
                <a:spcPts val="85"/>
              </a:spcBef>
              <a:buFont typeface="Wingdings"/>
              <a:buChar char=""/>
              <a:tabLst>
                <a:tab pos="299720" algn="l"/>
                <a:tab pos="300355" algn="l"/>
              </a:tabLst>
            </a:pPr>
            <a:r>
              <a:rPr sz="1400" spc="-5" dirty="0">
                <a:solidFill>
                  <a:srgbClr val="FFFFFF"/>
                </a:solidFill>
                <a:latin typeface="Calibri"/>
                <a:cs typeface="Calibri"/>
              </a:rPr>
              <a:t>In einer</a:t>
            </a:r>
            <a:r>
              <a:rPr sz="1400" spc="5" dirty="0">
                <a:solidFill>
                  <a:srgbClr val="FFFFFF"/>
                </a:solidFill>
                <a:latin typeface="Calibri"/>
                <a:cs typeface="Calibri"/>
              </a:rPr>
              <a:t> </a:t>
            </a:r>
            <a:r>
              <a:rPr sz="1400" spc="-5" dirty="0">
                <a:solidFill>
                  <a:srgbClr val="FFFFFF"/>
                </a:solidFill>
                <a:latin typeface="Calibri"/>
                <a:cs typeface="Calibri"/>
              </a:rPr>
              <a:t>idealen</a:t>
            </a:r>
            <a:r>
              <a:rPr sz="1400" spc="-10" dirty="0">
                <a:solidFill>
                  <a:srgbClr val="FFFFFF"/>
                </a:solidFill>
                <a:latin typeface="Calibri"/>
                <a:cs typeface="Calibri"/>
              </a:rPr>
              <a:t> </a:t>
            </a:r>
            <a:r>
              <a:rPr sz="1400" spc="-5" dirty="0">
                <a:solidFill>
                  <a:srgbClr val="FFFFFF"/>
                </a:solidFill>
                <a:latin typeface="Calibri"/>
                <a:cs typeface="Calibri"/>
              </a:rPr>
              <a:t>Welt</a:t>
            </a:r>
            <a:r>
              <a:rPr sz="1400" spc="5" dirty="0">
                <a:solidFill>
                  <a:srgbClr val="FFFFFF"/>
                </a:solidFill>
                <a:latin typeface="Calibri"/>
                <a:cs typeface="Calibri"/>
              </a:rPr>
              <a:t> </a:t>
            </a:r>
            <a:r>
              <a:rPr sz="1400" spc="-5" dirty="0">
                <a:solidFill>
                  <a:srgbClr val="FFFFFF"/>
                </a:solidFill>
                <a:latin typeface="Calibri"/>
                <a:cs typeface="Calibri"/>
              </a:rPr>
              <a:t>würden</a:t>
            </a:r>
            <a:r>
              <a:rPr sz="1400" spc="5" dirty="0">
                <a:solidFill>
                  <a:srgbClr val="FFFFFF"/>
                </a:solidFill>
                <a:latin typeface="Calibri"/>
                <a:cs typeface="Calibri"/>
              </a:rPr>
              <a:t> </a:t>
            </a:r>
            <a:r>
              <a:rPr sz="1400" spc="-5" dirty="0">
                <a:solidFill>
                  <a:srgbClr val="FFFFFF"/>
                </a:solidFill>
                <a:latin typeface="Calibri"/>
                <a:cs typeface="Calibri"/>
              </a:rPr>
              <a:t>alle</a:t>
            </a:r>
            <a:r>
              <a:rPr sz="1400" dirty="0">
                <a:solidFill>
                  <a:srgbClr val="FFFFFF"/>
                </a:solidFill>
                <a:latin typeface="Calibri"/>
                <a:cs typeface="Calibri"/>
              </a:rPr>
              <a:t> </a:t>
            </a:r>
            <a:r>
              <a:rPr sz="1400" spc="-5" dirty="0" err="1">
                <a:solidFill>
                  <a:srgbClr val="FFFFFF"/>
                </a:solidFill>
                <a:latin typeface="Calibri"/>
                <a:cs typeface="Calibri"/>
              </a:rPr>
              <a:t>Medien</a:t>
            </a:r>
            <a:r>
              <a:rPr sz="1400" spc="15" dirty="0">
                <a:solidFill>
                  <a:srgbClr val="FFFFFF"/>
                </a:solidFill>
                <a:latin typeface="Calibri"/>
                <a:cs typeface="Calibri"/>
              </a:rPr>
              <a:t> </a:t>
            </a:r>
            <a:r>
              <a:rPr sz="1400" spc="-10" dirty="0">
                <a:solidFill>
                  <a:srgbClr val="FFFFFF"/>
                </a:solidFill>
                <a:latin typeface="Calibri"/>
                <a:cs typeface="Calibri"/>
              </a:rPr>
              <a:t>fair</a:t>
            </a:r>
            <a:r>
              <a:rPr sz="1400" spc="-5" dirty="0">
                <a:solidFill>
                  <a:srgbClr val="FFFFFF"/>
                </a:solidFill>
                <a:latin typeface="Calibri"/>
                <a:cs typeface="Calibri"/>
              </a:rPr>
              <a:t>, </a:t>
            </a:r>
            <a:r>
              <a:rPr sz="1400" spc="-305" dirty="0">
                <a:solidFill>
                  <a:srgbClr val="FFFFFF"/>
                </a:solidFill>
                <a:latin typeface="Calibri"/>
                <a:cs typeface="Calibri"/>
              </a:rPr>
              <a:t> </a:t>
            </a:r>
            <a:r>
              <a:rPr sz="1400" spc="-5" dirty="0">
                <a:solidFill>
                  <a:srgbClr val="FFFFFF"/>
                </a:solidFill>
                <a:latin typeface="Calibri"/>
                <a:cs typeface="Calibri"/>
              </a:rPr>
              <a:t>genau, repräsentativ</a:t>
            </a:r>
            <a:r>
              <a:rPr sz="1400" dirty="0">
                <a:solidFill>
                  <a:srgbClr val="FFFFFF"/>
                </a:solidFill>
                <a:latin typeface="Calibri"/>
                <a:cs typeface="Calibri"/>
              </a:rPr>
              <a:t> </a:t>
            </a:r>
            <a:r>
              <a:rPr sz="1400" spc="-5" dirty="0">
                <a:solidFill>
                  <a:srgbClr val="FFFFFF"/>
                </a:solidFill>
                <a:latin typeface="Calibri"/>
                <a:cs typeface="Calibri"/>
              </a:rPr>
              <a:t>und</a:t>
            </a:r>
            <a:r>
              <a:rPr sz="1400" spc="5" dirty="0">
                <a:solidFill>
                  <a:srgbClr val="FFFFFF"/>
                </a:solidFill>
                <a:latin typeface="Calibri"/>
                <a:cs typeface="Calibri"/>
              </a:rPr>
              <a:t> </a:t>
            </a:r>
            <a:r>
              <a:rPr sz="1400" spc="-15" dirty="0" err="1">
                <a:solidFill>
                  <a:srgbClr val="FFFFFF"/>
                </a:solidFill>
                <a:latin typeface="Calibri"/>
                <a:cs typeface="Calibri"/>
              </a:rPr>
              <a:t>vielfältig</a:t>
            </a:r>
            <a:r>
              <a:rPr lang="de-AT" sz="1400" spc="-15" dirty="0">
                <a:solidFill>
                  <a:srgbClr val="FFFFFF"/>
                </a:solidFill>
                <a:latin typeface="Calibri"/>
                <a:cs typeface="Calibri"/>
              </a:rPr>
              <a:t> </a:t>
            </a:r>
            <a:r>
              <a:rPr lang="de-DE" sz="1400" spc="-5" dirty="0">
                <a:solidFill>
                  <a:srgbClr val="FFFFFF"/>
                </a:solidFill>
                <a:latin typeface="Calibri"/>
                <a:cs typeface="Calibri"/>
              </a:rPr>
              <a:t>sein.</a:t>
            </a:r>
            <a:endParaRPr sz="1400" dirty="0">
              <a:latin typeface="Calibri"/>
              <a:cs typeface="Calibri"/>
            </a:endParaRPr>
          </a:p>
          <a:p>
            <a:pPr>
              <a:lnSpc>
                <a:spcPct val="100000"/>
              </a:lnSpc>
              <a:spcBef>
                <a:spcPts val="60"/>
              </a:spcBef>
              <a:buClr>
                <a:srgbClr val="FFFFFF"/>
              </a:buClr>
              <a:buFont typeface="Wingdings"/>
              <a:buChar char=""/>
            </a:pPr>
            <a:endParaRPr sz="1300" dirty="0">
              <a:latin typeface="Calibri"/>
              <a:cs typeface="Calibri"/>
            </a:endParaRPr>
          </a:p>
          <a:p>
            <a:pPr marL="632460" marR="5080" lvl="1" indent="-287655">
              <a:lnSpc>
                <a:spcPct val="100000"/>
              </a:lnSpc>
              <a:buFont typeface="Wingdings"/>
              <a:buChar char=""/>
              <a:tabLst>
                <a:tab pos="631825" algn="l"/>
                <a:tab pos="632460" algn="l"/>
              </a:tabLst>
            </a:pPr>
            <a:r>
              <a:rPr sz="1400" spc="-5" dirty="0">
                <a:solidFill>
                  <a:srgbClr val="FFFFFF"/>
                </a:solidFill>
                <a:latin typeface="Calibri"/>
                <a:cs typeface="Calibri"/>
              </a:rPr>
              <a:t>Um</a:t>
            </a:r>
            <a:r>
              <a:rPr sz="1400" dirty="0">
                <a:solidFill>
                  <a:srgbClr val="FFFFFF"/>
                </a:solidFill>
                <a:latin typeface="Calibri"/>
                <a:cs typeface="Calibri"/>
              </a:rPr>
              <a:t> </a:t>
            </a:r>
            <a:r>
              <a:rPr sz="1400" spc="-5" dirty="0">
                <a:solidFill>
                  <a:srgbClr val="FFFFFF"/>
                </a:solidFill>
                <a:latin typeface="Calibri"/>
                <a:cs typeface="Calibri"/>
              </a:rPr>
              <a:t>den Weg</a:t>
            </a:r>
            <a:r>
              <a:rPr sz="1400" dirty="0">
                <a:solidFill>
                  <a:srgbClr val="FFFFFF"/>
                </a:solidFill>
                <a:latin typeface="Calibri"/>
                <a:cs typeface="Calibri"/>
              </a:rPr>
              <a:t> </a:t>
            </a:r>
            <a:r>
              <a:rPr sz="1400" spc="-5" dirty="0">
                <a:solidFill>
                  <a:srgbClr val="FFFFFF"/>
                </a:solidFill>
                <a:latin typeface="Calibri"/>
                <a:cs typeface="Calibri"/>
              </a:rPr>
              <a:t>für diese</a:t>
            </a:r>
            <a:r>
              <a:rPr sz="1400" dirty="0">
                <a:solidFill>
                  <a:srgbClr val="FFFFFF"/>
                </a:solidFill>
                <a:latin typeface="Calibri"/>
                <a:cs typeface="Calibri"/>
              </a:rPr>
              <a:t> </a:t>
            </a:r>
            <a:r>
              <a:rPr sz="1400" spc="-5" dirty="0">
                <a:solidFill>
                  <a:srgbClr val="FFFFFF"/>
                </a:solidFill>
                <a:latin typeface="Calibri"/>
                <a:cs typeface="Calibri"/>
              </a:rPr>
              <a:t>Art</a:t>
            </a:r>
            <a:r>
              <a:rPr sz="1400" dirty="0">
                <a:solidFill>
                  <a:srgbClr val="FFFFFF"/>
                </a:solidFill>
                <a:latin typeface="Calibri"/>
                <a:cs typeface="Calibri"/>
              </a:rPr>
              <a:t> </a:t>
            </a:r>
            <a:r>
              <a:rPr sz="1400" spc="-5" dirty="0">
                <a:solidFill>
                  <a:srgbClr val="FFFFFF"/>
                </a:solidFill>
                <a:latin typeface="Calibri"/>
                <a:cs typeface="Calibri"/>
              </a:rPr>
              <a:t>von</a:t>
            </a:r>
            <a:r>
              <a:rPr sz="1400" spc="5" dirty="0">
                <a:solidFill>
                  <a:srgbClr val="FFFFFF"/>
                </a:solidFill>
                <a:latin typeface="Calibri"/>
                <a:cs typeface="Calibri"/>
              </a:rPr>
              <a:t> </a:t>
            </a:r>
            <a:r>
              <a:rPr sz="1400" spc="-5" dirty="0">
                <a:solidFill>
                  <a:srgbClr val="FFFFFF"/>
                </a:solidFill>
                <a:latin typeface="Calibri"/>
                <a:cs typeface="Calibri"/>
              </a:rPr>
              <a:t>Medien zu </a:t>
            </a:r>
            <a:r>
              <a:rPr sz="1400" dirty="0">
                <a:solidFill>
                  <a:srgbClr val="FFFFFF"/>
                </a:solidFill>
                <a:latin typeface="Calibri"/>
                <a:cs typeface="Calibri"/>
              </a:rPr>
              <a:t> </a:t>
            </a:r>
            <a:r>
              <a:rPr sz="1400" spc="-5" dirty="0">
                <a:solidFill>
                  <a:srgbClr val="FFFFFF"/>
                </a:solidFill>
                <a:latin typeface="Calibri"/>
                <a:cs typeface="Calibri"/>
              </a:rPr>
              <a:t>ebnen, müssen</a:t>
            </a:r>
            <a:r>
              <a:rPr sz="1400" spc="-10" dirty="0">
                <a:solidFill>
                  <a:srgbClr val="FFFFFF"/>
                </a:solidFill>
                <a:latin typeface="Calibri"/>
                <a:cs typeface="Calibri"/>
              </a:rPr>
              <a:t> </a:t>
            </a:r>
            <a:r>
              <a:rPr sz="1400" spc="-5" dirty="0">
                <a:solidFill>
                  <a:srgbClr val="FFFFFF"/>
                </a:solidFill>
                <a:latin typeface="Calibri"/>
                <a:cs typeface="Calibri"/>
              </a:rPr>
              <a:t>wir zunächst die</a:t>
            </a:r>
            <a:r>
              <a:rPr sz="1400" spc="-10" dirty="0">
                <a:solidFill>
                  <a:srgbClr val="FFFFFF"/>
                </a:solidFill>
                <a:latin typeface="Calibri"/>
                <a:cs typeface="Calibri"/>
              </a:rPr>
              <a:t> </a:t>
            </a:r>
            <a:r>
              <a:rPr sz="1400" spc="-5" dirty="0">
                <a:solidFill>
                  <a:srgbClr val="FFFFFF"/>
                </a:solidFill>
                <a:latin typeface="Calibri"/>
                <a:cs typeface="Calibri"/>
              </a:rPr>
              <a:t>Art und</a:t>
            </a:r>
            <a:r>
              <a:rPr sz="1400" spc="5" dirty="0">
                <a:solidFill>
                  <a:srgbClr val="FFFFFF"/>
                </a:solidFill>
                <a:latin typeface="Calibri"/>
                <a:cs typeface="Calibri"/>
              </a:rPr>
              <a:t> </a:t>
            </a:r>
            <a:r>
              <a:rPr sz="1400" spc="-5" dirty="0">
                <a:solidFill>
                  <a:srgbClr val="FFFFFF"/>
                </a:solidFill>
                <a:latin typeface="Calibri"/>
                <a:cs typeface="Calibri"/>
              </a:rPr>
              <a:t>Weise </a:t>
            </a:r>
            <a:r>
              <a:rPr sz="1400" spc="-305" dirty="0">
                <a:solidFill>
                  <a:srgbClr val="FFFFFF"/>
                </a:solidFill>
                <a:latin typeface="Calibri"/>
                <a:cs typeface="Calibri"/>
              </a:rPr>
              <a:t> </a:t>
            </a:r>
            <a:r>
              <a:rPr sz="1400" spc="-5" dirty="0">
                <a:solidFill>
                  <a:srgbClr val="FFFFFF"/>
                </a:solidFill>
                <a:latin typeface="Calibri"/>
                <a:cs typeface="Calibri"/>
              </a:rPr>
              <a:t>ändern, wie</a:t>
            </a:r>
            <a:r>
              <a:rPr sz="1400" spc="5" dirty="0">
                <a:solidFill>
                  <a:srgbClr val="FFFFFF"/>
                </a:solidFill>
                <a:latin typeface="Calibri"/>
                <a:cs typeface="Calibri"/>
              </a:rPr>
              <a:t> </a:t>
            </a:r>
            <a:r>
              <a:rPr sz="1400" spc="-5" dirty="0">
                <a:solidFill>
                  <a:srgbClr val="FFFFFF"/>
                </a:solidFill>
                <a:latin typeface="Calibri"/>
                <a:cs typeface="Calibri"/>
              </a:rPr>
              <a:t>wir</a:t>
            </a:r>
            <a:r>
              <a:rPr sz="1400" spc="-10" dirty="0">
                <a:solidFill>
                  <a:srgbClr val="FFFFFF"/>
                </a:solidFill>
                <a:latin typeface="Calibri"/>
                <a:cs typeface="Calibri"/>
              </a:rPr>
              <a:t> </a:t>
            </a:r>
            <a:r>
              <a:rPr sz="1400" spc="-5" dirty="0">
                <a:solidFill>
                  <a:srgbClr val="FFFFFF"/>
                </a:solidFill>
                <a:latin typeface="Calibri"/>
                <a:cs typeface="Calibri"/>
              </a:rPr>
              <a:t>Informationen</a:t>
            </a:r>
            <a:r>
              <a:rPr sz="1400" spc="10" dirty="0">
                <a:solidFill>
                  <a:srgbClr val="FFFFFF"/>
                </a:solidFill>
                <a:latin typeface="Calibri"/>
                <a:cs typeface="Calibri"/>
              </a:rPr>
              <a:t> </a:t>
            </a:r>
            <a:r>
              <a:rPr sz="1400" spc="-5" dirty="0">
                <a:solidFill>
                  <a:srgbClr val="FFFFFF"/>
                </a:solidFill>
                <a:latin typeface="Calibri"/>
                <a:cs typeface="Calibri"/>
              </a:rPr>
              <a:t>konsumieren, </a:t>
            </a:r>
            <a:r>
              <a:rPr sz="1400" dirty="0">
                <a:solidFill>
                  <a:srgbClr val="FFFFFF"/>
                </a:solidFill>
                <a:latin typeface="Calibri"/>
                <a:cs typeface="Calibri"/>
              </a:rPr>
              <a:t> </a:t>
            </a:r>
            <a:r>
              <a:rPr sz="1400" spc="-5" dirty="0">
                <a:solidFill>
                  <a:srgbClr val="FFFFFF"/>
                </a:solidFill>
                <a:latin typeface="Calibri"/>
                <a:cs typeface="Calibri"/>
              </a:rPr>
              <a:t>indem</a:t>
            </a:r>
            <a:r>
              <a:rPr sz="1400" dirty="0">
                <a:solidFill>
                  <a:srgbClr val="FFFFFF"/>
                </a:solidFill>
                <a:latin typeface="Calibri"/>
                <a:cs typeface="Calibri"/>
              </a:rPr>
              <a:t> </a:t>
            </a:r>
            <a:r>
              <a:rPr sz="1400" spc="-5" dirty="0">
                <a:solidFill>
                  <a:srgbClr val="FFFFFF"/>
                </a:solidFill>
                <a:latin typeface="Calibri"/>
                <a:cs typeface="Calibri"/>
              </a:rPr>
              <a:t>wir </a:t>
            </a:r>
            <a:r>
              <a:rPr sz="1400" b="1" spc="-5" dirty="0">
                <a:solidFill>
                  <a:srgbClr val="FFFFFF"/>
                </a:solidFill>
                <a:latin typeface="Calibri"/>
                <a:cs typeface="Calibri"/>
              </a:rPr>
              <a:t>unsere</a:t>
            </a:r>
            <a:r>
              <a:rPr sz="1400" b="1" spc="-10" dirty="0">
                <a:solidFill>
                  <a:srgbClr val="FFFFFF"/>
                </a:solidFill>
                <a:latin typeface="Calibri"/>
                <a:cs typeface="Calibri"/>
              </a:rPr>
              <a:t> </a:t>
            </a:r>
            <a:r>
              <a:rPr sz="1400" b="1" spc="-15" dirty="0" err="1">
                <a:solidFill>
                  <a:srgbClr val="FFFFFF"/>
                </a:solidFill>
                <a:latin typeface="Calibri"/>
                <a:cs typeface="Calibri"/>
              </a:rPr>
              <a:t>Medienkompetenz</a:t>
            </a:r>
            <a:r>
              <a:rPr sz="1400" b="1" spc="-15" dirty="0">
                <a:solidFill>
                  <a:srgbClr val="FFFFFF"/>
                </a:solidFill>
                <a:latin typeface="Calibri"/>
                <a:cs typeface="Calibri"/>
              </a:rPr>
              <a:t> </a:t>
            </a:r>
            <a:r>
              <a:rPr sz="1400" b="1" spc="-10" dirty="0">
                <a:solidFill>
                  <a:srgbClr val="FFFFFF"/>
                </a:solidFill>
                <a:latin typeface="Calibri"/>
                <a:cs typeface="Calibri"/>
              </a:rPr>
              <a:t> </a:t>
            </a:r>
            <a:r>
              <a:rPr lang="de-AT" sz="1400" b="1" spc="-5" dirty="0">
                <a:solidFill>
                  <a:srgbClr val="FFFFFF"/>
                </a:solidFill>
                <a:latin typeface="Calibri"/>
                <a:cs typeface="Calibri"/>
              </a:rPr>
              <a:t>einsetzen</a:t>
            </a:r>
            <a:r>
              <a:rPr sz="1400" spc="-5" dirty="0">
                <a:solidFill>
                  <a:srgbClr val="FFFFFF"/>
                </a:solidFill>
                <a:latin typeface="Calibri"/>
                <a:cs typeface="Calibri"/>
              </a:rPr>
              <a:t>.</a:t>
            </a:r>
            <a:endParaRPr sz="1400" dirty="0">
              <a:latin typeface="Calibri"/>
              <a:cs typeface="Calibri"/>
            </a:endParaRPr>
          </a:p>
          <a:p>
            <a:pPr lvl="1">
              <a:lnSpc>
                <a:spcPct val="100000"/>
              </a:lnSpc>
              <a:spcBef>
                <a:spcPts val="25"/>
              </a:spcBef>
              <a:buClr>
                <a:srgbClr val="FFFFFF"/>
              </a:buClr>
              <a:buFont typeface="Wingdings"/>
              <a:buChar char=""/>
            </a:pPr>
            <a:endParaRPr sz="1350" dirty="0">
              <a:latin typeface="Calibri"/>
              <a:cs typeface="Calibri"/>
            </a:endParaRPr>
          </a:p>
          <a:p>
            <a:pPr marL="647700" marR="245110" lvl="2" indent="-158115">
              <a:lnSpc>
                <a:spcPct val="101099"/>
              </a:lnSpc>
              <a:buFont typeface="Wingdings"/>
              <a:buChar char=""/>
              <a:tabLst>
                <a:tab pos="776605" algn="l"/>
                <a:tab pos="777240" algn="l"/>
              </a:tabLst>
            </a:pPr>
            <a:r>
              <a:rPr sz="1400" spc="-5" dirty="0">
                <a:solidFill>
                  <a:srgbClr val="FFFFFF"/>
                </a:solidFill>
                <a:latin typeface="Calibri"/>
                <a:cs typeface="Calibri"/>
              </a:rPr>
              <a:t>Dies</a:t>
            </a:r>
            <a:r>
              <a:rPr sz="1400" dirty="0">
                <a:solidFill>
                  <a:srgbClr val="FFFFFF"/>
                </a:solidFill>
                <a:latin typeface="Calibri"/>
                <a:cs typeface="Calibri"/>
              </a:rPr>
              <a:t> </a:t>
            </a:r>
            <a:r>
              <a:rPr sz="1400" spc="-5" dirty="0">
                <a:solidFill>
                  <a:srgbClr val="FFFFFF"/>
                </a:solidFill>
                <a:latin typeface="Calibri"/>
                <a:cs typeface="Calibri"/>
              </a:rPr>
              <a:t>gilt</a:t>
            </a:r>
            <a:r>
              <a:rPr lang="de-AT" sz="1400" spc="-5" dirty="0">
                <a:solidFill>
                  <a:srgbClr val="FFFFFF"/>
                </a:solidFill>
                <a:latin typeface="Calibri"/>
                <a:cs typeface="Calibri"/>
              </a:rPr>
              <a:t> nicht nur</a:t>
            </a:r>
            <a:r>
              <a:rPr sz="1400" spc="-5" dirty="0">
                <a:solidFill>
                  <a:srgbClr val="FFFFFF"/>
                </a:solidFill>
                <a:latin typeface="Calibri"/>
                <a:cs typeface="Calibri"/>
              </a:rPr>
              <a:t> für </a:t>
            </a: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Medien,</a:t>
            </a:r>
            <a:r>
              <a:rPr sz="1400" dirty="0">
                <a:solidFill>
                  <a:srgbClr val="FFFFFF"/>
                </a:solidFill>
                <a:latin typeface="Calibri"/>
                <a:cs typeface="Calibri"/>
              </a:rPr>
              <a:t> </a:t>
            </a:r>
            <a:r>
              <a:rPr sz="1400" spc="-5" dirty="0">
                <a:solidFill>
                  <a:srgbClr val="FFFFFF"/>
                </a:solidFill>
                <a:latin typeface="Calibri"/>
                <a:cs typeface="Calibri"/>
              </a:rPr>
              <a:t>die wir</a:t>
            </a:r>
            <a:r>
              <a:rPr sz="1400" dirty="0">
                <a:solidFill>
                  <a:srgbClr val="FFFFFF"/>
                </a:solidFill>
                <a:latin typeface="Calibri"/>
                <a:cs typeface="Calibri"/>
              </a:rPr>
              <a:t> </a:t>
            </a:r>
            <a:r>
              <a:rPr sz="1400" spc="-5" dirty="0">
                <a:solidFill>
                  <a:srgbClr val="FFFFFF"/>
                </a:solidFill>
                <a:latin typeface="Calibri"/>
                <a:cs typeface="Calibri"/>
              </a:rPr>
              <a:t>lesen</a:t>
            </a:r>
            <a:r>
              <a:rPr sz="1400" spc="5" dirty="0">
                <a:solidFill>
                  <a:srgbClr val="FFFFFF"/>
                </a:solidFill>
                <a:latin typeface="Calibri"/>
                <a:cs typeface="Calibri"/>
              </a:rPr>
              <a:t> </a:t>
            </a:r>
            <a:r>
              <a:rPr sz="1400" spc="-20" dirty="0">
                <a:solidFill>
                  <a:srgbClr val="FFFFFF"/>
                </a:solidFill>
                <a:latin typeface="Calibri"/>
                <a:cs typeface="Calibri"/>
              </a:rPr>
              <a:t>und </a:t>
            </a:r>
            <a:r>
              <a:rPr sz="1400" spc="-300" dirty="0">
                <a:solidFill>
                  <a:srgbClr val="FFFFFF"/>
                </a:solidFill>
                <a:latin typeface="Calibri"/>
                <a:cs typeface="Calibri"/>
              </a:rPr>
              <a:t> </a:t>
            </a:r>
            <a:r>
              <a:rPr sz="1400" spc="-10" dirty="0">
                <a:solidFill>
                  <a:srgbClr val="FFFFFF"/>
                </a:solidFill>
                <a:latin typeface="Calibri"/>
                <a:cs typeface="Calibri"/>
              </a:rPr>
              <a:t>hören, </a:t>
            </a:r>
            <a:r>
              <a:rPr sz="1400" spc="-5" dirty="0">
                <a:solidFill>
                  <a:srgbClr val="FFFFFF"/>
                </a:solidFill>
                <a:latin typeface="Calibri"/>
                <a:cs typeface="Calibri"/>
              </a:rPr>
              <a:t>sondern </a:t>
            </a:r>
            <a:r>
              <a:rPr sz="1400" spc="-5" dirty="0" err="1">
                <a:solidFill>
                  <a:srgbClr val="FFFFFF"/>
                </a:solidFill>
                <a:latin typeface="Calibri"/>
                <a:cs typeface="Calibri"/>
              </a:rPr>
              <a:t>auch</a:t>
            </a:r>
            <a:r>
              <a:rPr sz="1400" spc="5" dirty="0">
                <a:solidFill>
                  <a:srgbClr val="FFFFFF"/>
                </a:solidFill>
                <a:latin typeface="Calibri"/>
                <a:cs typeface="Calibri"/>
              </a:rPr>
              <a:t> </a:t>
            </a:r>
            <a:r>
              <a:rPr lang="de-AT" sz="1400" spc="-5" dirty="0">
                <a:solidFill>
                  <a:srgbClr val="FFFFFF"/>
                </a:solidFill>
                <a:latin typeface="Calibri"/>
                <a:cs typeface="Calibri"/>
              </a:rPr>
              <a:t>für</a:t>
            </a:r>
            <a:r>
              <a:rPr sz="1400" spc="-5" dirty="0">
                <a:solidFill>
                  <a:srgbClr val="FFFFFF"/>
                </a:solidFill>
                <a:latin typeface="Calibri"/>
                <a:cs typeface="Calibri"/>
              </a:rPr>
              <a:t> </a:t>
            </a:r>
            <a:r>
              <a:rPr sz="1400" spc="-5" dirty="0" err="1">
                <a:solidFill>
                  <a:srgbClr val="FFFFFF"/>
                </a:solidFill>
                <a:latin typeface="Calibri"/>
                <a:cs typeface="Calibri"/>
              </a:rPr>
              <a:t>unsere</a:t>
            </a:r>
            <a:r>
              <a:rPr sz="1400" spc="-5" dirty="0">
                <a:solidFill>
                  <a:srgbClr val="FFFFFF"/>
                </a:solidFill>
                <a:latin typeface="Calibri"/>
                <a:cs typeface="Calibri"/>
              </a:rPr>
              <a:t> </a:t>
            </a:r>
            <a:r>
              <a:rPr sz="1400" spc="-5" dirty="0" err="1">
                <a:solidFill>
                  <a:srgbClr val="FFFFFF"/>
                </a:solidFill>
                <a:latin typeface="Calibri"/>
                <a:cs typeface="Calibri"/>
              </a:rPr>
              <a:t>soziale</a:t>
            </a:r>
            <a:r>
              <a:rPr lang="de-AT" sz="1400" spc="-5" dirty="0">
                <a:solidFill>
                  <a:srgbClr val="FFFFFF"/>
                </a:solidFill>
                <a:latin typeface="Calibri"/>
                <a:cs typeface="Calibri"/>
              </a:rPr>
              <a:t>n </a:t>
            </a:r>
            <a:r>
              <a:rPr sz="1400" spc="-5" dirty="0" err="1">
                <a:solidFill>
                  <a:srgbClr val="FFFFFF"/>
                </a:solidFill>
                <a:latin typeface="Calibri"/>
                <a:cs typeface="Calibri"/>
              </a:rPr>
              <a:t>Medien</a:t>
            </a:r>
            <a:r>
              <a:rPr sz="1400" spc="-5" dirty="0">
                <a:solidFill>
                  <a:srgbClr val="FFFFFF"/>
                </a:solidFill>
                <a:latin typeface="Calibri"/>
                <a:cs typeface="Calibri"/>
              </a:rPr>
              <a:t>!</a:t>
            </a:r>
            <a:endParaRPr sz="1400" dirty="0">
              <a:latin typeface="Calibri"/>
              <a:cs typeface="Calibri"/>
            </a:endParaRPr>
          </a:p>
        </p:txBody>
      </p:sp>
      <p:grpSp>
        <p:nvGrpSpPr>
          <p:cNvPr id="5" name="object 5"/>
          <p:cNvGrpSpPr/>
          <p:nvPr/>
        </p:nvGrpSpPr>
        <p:grpSpPr>
          <a:xfrm>
            <a:off x="182879" y="88900"/>
            <a:ext cx="8822055" cy="4001770"/>
            <a:chOff x="182879" y="88900"/>
            <a:chExt cx="8822055" cy="4001770"/>
          </a:xfrm>
        </p:grpSpPr>
        <p:pic>
          <p:nvPicPr>
            <p:cNvPr id="6" name="object 6"/>
            <p:cNvPicPr/>
            <p:nvPr/>
          </p:nvPicPr>
          <p:blipFill>
            <a:blip r:embed="rId3" cstate="print"/>
            <a:stretch>
              <a:fillRect/>
            </a:stretch>
          </p:blipFill>
          <p:spPr>
            <a:xfrm>
              <a:off x="182879" y="112141"/>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79730" y="2540"/>
                  </a:lnTo>
                  <a:lnTo>
                    <a:pt x="334645" y="10160"/>
                  </a:lnTo>
                  <a:lnTo>
                    <a:pt x="291465" y="21590"/>
                  </a:lnTo>
                  <a:lnTo>
                    <a:pt x="250190" y="38100"/>
                  </a:lnTo>
                  <a:lnTo>
                    <a:pt x="210820" y="58419"/>
                  </a:lnTo>
                  <a:lnTo>
                    <a:pt x="174625" y="82550"/>
                  </a:lnTo>
                  <a:lnTo>
                    <a:pt x="140335" y="109855"/>
                  </a:lnTo>
                  <a:lnTo>
                    <a:pt x="109855" y="140970"/>
                  </a:lnTo>
                  <a:lnTo>
                    <a:pt x="81915" y="174625"/>
                  </a:lnTo>
                  <a:lnTo>
                    <a:pt x="57785" y="211454"/>
                  </a:lnTo>
                  <a:lnTo>
                    <a:pt x="37465" y="250825"/>
                  </a:lnTo>
                  <a:lnTo>
                    <a:pt x="21590" y="292100"/>
                  </a:lnTo>
                  <a:lnTo>
                    <a:pt x="9525" y="335280"/>
                  </a:lnTo>
                  <a:lnTo>
                    <a:pt x="2540" y="380365"/>
                  </a:lnTo>
                  <a:lnTo>
                    <a:pt x="0" y="426720"/>
                  </a:lnTo>
                  <a:lnTo>
                    <a:pt x="2540" y="473075"/>
                  </a:lnTo>
                  <a:lnTo>
                    <a:pt x="9525" y="518159"/>
                  </a:lnTo>
                  <a:lnTo>
                    <a:pt x="21590" y="561975"/>
                  </a:lnTo>
                  <a:lnTo>
                    <a:pt x="37465" y="603250"/>
                  </a:lnTo>
                  <a:lnTo>
                    <a:pt x="57785" y="641985"/>
                  </a:lnTo>
                  <a:lnTo>
                    <a:pt x="81915" y="678815"/>
                  </a:lnTo>
                  <a:lnTo>
                    <a:pt x="109855" y="712470"/>
                  </a:lnTo>
                  <a:lnTo>
                    <a:pt x="140335" y="743585"/>
                  </a:lnTo>
                  <a:lnTo>
                    <a:pt x="174625" y="771525"/>
                  </a:lnTo>
                  <a:lnTo>
                    <a:pt x="210820" y="795020"/>
                  </a:lnTo>
                  <a:lnTo>
                    <a:pt x="250190" y="815340"/>
                  </a:lnTo>
                  <a:lnTo>
                    <a:pt x="291465" y="831850"/>
                  </a:lnTo>
                  <a:lnTo>
                    <a:pt x="334645" y="843915"/>
                  </a:lnTo>
                  <a:lnTo>
                    <a:pt x="379730" y="850900"/>
                  </a:lnTo>
                  <a:lnTo>
                    <a:pt x="426720" y="853440"/>
                  </a:lnTo>
                  <a:lnTo>
                    <a:pt x="473075" y="850900"/>
                  </a:lnTo>
                  <a:lnTo>
                    <a:pt x="518160" y="843915"/>
                  </a:lnTo>
                  <a:lnTo>
                    <a:pt x="561340" y="831850"/>
                  </a:lnTo>
                  <a:lnTo>
                    <a:pt x="602615" y="815340"/>
                  </a:lnTo>
                  <a:lnTo>
                    <a:pt x="641985" y="795020"/>
                  </a:lnTo>
                  <a:lnTo>
                    <a:pt x="678815" y="771525"/>
                  </a:lnTo>
                  <a:lnTo>
                    <a:pt x="712470" y="743585"/>
                  </a:lnTo>
                  <a:lnTo>
                    <a:pt x="742950" y="712470"/>
                  </a:lnTo>
                  <a:lnTo>
                    <a:pt x="770890" y="678815"/>
                  </a:lnTo>
                  <a:lnTo>
                    <a:pt x="795020" y="641985"/>
                  </a:lnTo>
                  <a:lnTo>
                    <a:pt x="815340" y="603250"/>
                  </a:lnTo>
                  <a:lnTo>
                    <a:pt x="831215" y="561975"/>
                  </a:lnTo>
                  <a:lnTo>
                    <a:pt x="843280" y="518159"/>
                  </a:lnTo>
                  <a:lnTo>
                    <a:pt x="850900" y="473075"/>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09855"/>
                  </a:lnTo>
                  <a:lnTo>
                    <a:pt x="678815" y="82550"/>
                  </a:lnTo>
                  <a:lnTo>
                    <a:pt x="641985" y="58419"/>
                  </a:lnTo>
                  <a:lnTo>
                    <a:pt x="602615" y="38100"/>
                  </a:lnTo>
                  <a:lnTo>
                    <a:pt x="561340" y="21590"/>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945" y="212089"/>
              <a:ext cx="765175" cy="608329"/>
            </a:xfrm>
            <a:prstGeom prst="rect">
              <a:avLst/>
            </a:prstGeom>
          </p:spPr>
        </p:pic>
        <p:pic>
          <p:nvPicPr>
            <p:cNvPr id="9" name="object 9"/>
            <p:cNvPicPr/>
            <p:nvPr/>
          </p:nvPicPr>
          <p:blipFill>
            <a:blip r:embed="rId5" cstate="print"/>
            <a:stretch>
              <a:fillRect/>
            </a:stretch>
          </p:blipFill>
          <p:spPr>
            <a:xfrm>
              <a:off x="7383779" y="1889760"/>
              <a:ext cx="993775" cy="993775"/>
            </a:xfrm>
            <a:prstGeom prst="rect">
              <a:avLst/>
            </a:prstGeom>
          </p:spPr>
        </p:pic>
        <p:pic>
          <p:nvPicPr>
            <p:cNvPr id="10" name="object 10"/>
            <p:cNvPicPr/>
            <p:nvPr/>
          </p:nvPicPr>
          <p:blipFill>
            <a:blip r:embed="rId6" cstate="print"/>
            <a:stretch>
              <a:fillRect/>
            </a:stretch>
          </p:blipFill>
          <p:spPr>
            <a:xfrm>
              <a:off x="6882129" y="2753995"/>
              <a:ext cx="939165" cy="939165"/>
            </a:xfrm>
            <a:prstGeom prst="rect">
              <a:avLst/>
            </a:prstGeom>
          </p:spPr>
        </p:pic>
        <p:pic>
          <p:nvPicPr>
            <p:cNvPr id="11" name="object 11"/>
            <p:cNvPicPr/>
            <p:nvPr/>
          </p:nvPicPr>
          <p:blipFill>
            <a:blip r:embed="rId7" cstate="print"/>
            <a:stretch>
              <a:fillRect/>
            </a:stretch>
          </p:blipFill>
          <p:spPr>
            <a:xfrm>
              <a:off x="6074409" y="2991485"/>
              <a:ext cx="937260" cy="937259"/>
            </a:xfrm>
            <a:prstGeom prst="rect">
              <a:avLst/>
            </a:prstGeom>
          </p:spPr>
        </p:pic>
        <p:pic>
          <p:nvPicPr>
            <p:cNvPr id="12" name="object 12"/>
            <p:cNvPicPr/>
            <p:nvPr/>
          </p:nvPicPr>
          <p:blipFill>
            <a:blip r:embed="rId8" cstate="print"/>
            <a:stretch>
              <a:fillRect/>
            </a:stretch>
          </p:blipFill>
          <p:spPr>
            <a:xfrm>
              <a:off x="7796529" y="3096895"/>
              <a:ext cx="922020" cy="993775"/>
            </a:xfrm>
            <a:prstGeom prst="rect">
              <a:avLst/>
            </a:prstGeom>
          </p:spPr>
        </p:pic>
        <p:pic>
          <p:nvPicPr>
            <p:cNvPr id="13" name="object 13"/>
            <p:cNvPicPr/>
            <p:nvPr/>
          </p:nvPicPr>
          <p:blipFill>
            <a:blip r:embed="rId9" cstate="print"/>
            <a:stretch>
              <a:fillRect/>
            </a:stretch>
          </p:blipFill>
          <p:spPr>
            <a:xfrm>
              <a:off x="5618479" y="1730375"/>
              <a:ext cx="2127885" cy="157543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1156335" y="2435860"/>
              <a:ext cx="934085" cy="2398395"/>
            </a:xfrm>
            <a:custGeom>
              <a:avLst/>
              <a:gdLst/>
              <a:ahLst/>
              <a:cxnLst/>
              <a:rect l="l" t="t" r="r" b="b"/>
              <a:pathLst>
                <a:path w="934085" h="2398395">
                  <a:moveTo>
                    <a:pt x="840740" y="0"/>
                  </a:moveTo>
                  <a:lnTo>
                    <a:pt x="93345" y="0"/>
                  </a:lnTo>
                  <a:lnTo>
                    <a:pt x="56515" y="6985"/>
                  </a:lnTo>
                  <a:lnTo>
                    <a:pt x="27305" y="27305"/>
                  </a:lnTo>
                  <a:lnTo>
                    <a:pt x="6984" y="56515"/>
                  </a:lnTo>
                  <a:lnTo>
                    <a:pt x="0" y="93345"/>
                  </a:lnTo>
                  <a:lnTo>
                    <a:pt x="0" y="2305050"/>
                  </a:lnTo>
                  <a:lnTo>
                    <a:pt x="6984" y="2341245"/>
                  </a:lnTo>
                  <a:lnTo>
                    <a:pt x="27305" y="2371090"/>
                  </a:lnTo>
                  <a:lnTo>
                    <a:pt x="56515" y="2391410"/>
                  </a:lnTo>
                  <a:lnTo>
                    <a:pt x="93345" y="2398395"/>
                  </a:lnTo>
                  <a:lnTo>
                    <a:pt x="840740" y="2398395"/>
                  </a:lnTo>
                  <a:lnTo>
                    <a:pt x="876935" y="2391410"/>
                  </a:lnTo>
                  <a:lnTo>
                    <a:pt x="906780" y="2371090"/>
                  </a:lnTo>
                  <a:lnTo>
                    <a:pt x="926465" y="2341245"/>
                  </a:lnTo>
                  <a:lnTo>
                    <a:pt x="934085" y="2305050"/>
                  </a:lnTo>
                  <a:lnTo>
                    <a:pt x="934085" y="93345"/>
                  </a:lnTo>
                  <a:lnTo>
                    <a:pt x="926465" y="56515"/>
                  </a:lnTo>
                  <a:lnTo>
                    <a:pt x="906780" y="27305"/>
                  </a:lnTo>
                  <a:lnTo>
                    <a:pt x="876935" y="6985"/>
                  </a:lnTo>
                  <a:lnTo>
                    <a:pt x="840740" y="0"/>
                  </a:lnTo>
                  <a:close/>
                </a:path>
              </a:pathLst>
            </a:custGeom>
            <a:solidFill>
              <a:srgbClr val="FFF8D2"/>
            </a:solidFill>
          </p:spPr>
          <p:txBody>
            <a:bodyPr wrap="square" lIns="0" tIns="0" rIns="0" bIns="0" rtlCol="0"/>
            <a:lstStyle/>
            <a:p>
              <a:endParaRPr/>
            </a:p>
          </p:txBody>
        </p:sp>
        <p:sp>
          <p:nvSpPr>
            <p:cNvPr id="4" name="object 4"/>
            <p:cNvSpPr/>
            <p:nvPr/>
          </p:nvSpPr>
          <p:spPr>
            <a:xfrm>
              <a:off x="1250314" y="3155950"/>
              <a:ext cx="748665" cy="1558925"/>
            </a:xfrm>
            <a:custGeom>
              <a:avLst/>
              <a:gdLst/>
              <a:ahLst/>
              <a:cxnLst/>
              <a:rect l="l" t="t" r="r" b="b"/>
              <a:pathLst>
                <a:path w="748664" h="1558925">
                  <a:moveTo>
                    <a:pt x="673735" y="0"/>
                  </a:moveTo>
                  <a:lnTo>
                    <a:pt x="74929" y="0"/>
                  </a:lnTo>
                  <a:lnTo>
                    <a:pt x="45719" y="5715"/>
                  </a:lnTo>
                  <a:lnTo>
                    <a:pt x="22225" y="21590"/>
                  </a:lnTo>
                  <a:lnTo>
                    <a:pt x="5714" y="45085"/>
                  </a:lnTo>
                  <a:lnTo>
                    <a:pt x="0" y="74295"/>
                  </a:lnTo>
                  <a:lnTo>
                    <a:pt x="0" y="1483995"/>
                  </a:lnTo>
                  <a:lnTo>
                    <a:pt x="5714" y="1513205"/>
                  </a:lnTo>
                  <a:lnTo>
                    <a:pt x="22225" y="1536700"/>
                  </a:lnTo>
                  <a:lnTo>
                    <a:pt x="45719" y="1552575"/>
                  </a:lnTo>
                  <a:lnTo>
                    <a:pt x="74929" y="1558925"/>
                  </a:lnTo>
                  <a:lnTo>
                    <a:pt x="673735" y="1558925"/>
                  </a:lnTo>
                  <a:lnTo>
                    <a:pt x="702944" y="1552575"/>
                  </a:lnTo>
                  <a:lnTo>
                    <a:pt x="726440" y="1536700"/>
                  </a:lnTo>
                  <a:lnTo>
                    <a:pt x="742315" y="1513205"/>
                  </a:lnTo>
                  <a:lnTo>
                    <a:pt x="748665" y="1483995"/>
                  </a:lnTo>
                  <a:lnTo>
                    <a:pt x="748665" y="74295"/>
                  </a:lnTo>
                  <a:lnTo>
                    <a:pt x="742315" y="45085"/>
                  </a:lnTo>
                  <a:lnTo>
                    <a:pt x="726440" y="21590"/>
                  </a:lnTo>
                  <a:lnTo>
                    <a:pt x="702944" y="5715"/>
                  </a:lnTo>
                  <a:lnTo>
                    <a:pt x="673735" y="0"/>
                  </a:lnTo>
                  <a:close/>
                </a:path>
              </a:pathLst>
            </a:custGeom>
            <a:solidFill>
              <a:srgbClr val="FFFFFF"/>
            </a:solidFill>
          </p:spPr>
          <p:txBody>
            <a:bodyPr wrap="square" lIns="0" tIns="0" rIns="0" bIns="0" rtlCol="0"/>
            <a:lstStyle/>
            <a:p>
              <a:endParaRPr/>
            </a:p>
          </p:txBody>
        </p:sp>
        <p:sp>
          <p:nvSpPr>
            <p:cNvPr id="5" name="object 5"/>
            <p:cNvSpPr/>
            <p:nvPr/>
          </p:nvSpPr>
          <p:spPr>
            <a:xfrm>
              <a:off x="1250314" y="3155950"/>
              <a:ext cx="748665" cy="1558925"/>
            </a:xfrm>
            <a:custGeom>
              <a:avLst/>
              <a:gdLst/>
              <a:ahLst/>
              <a:cxnLst/>
              <a:rect l="l" t="t" r="r" b="b"/>
              <a:pathLst>
                <a:path w="748664" h="1558925">
                  <a:moveTo>
                    <a:pt x="0" y="74294"/>
                  </a:moveTo>
                  <a:lnTo>
                    <a:pt x="5715" y="45084"/>
                  </a:lnTo>
                  <a:lnTo>
                    <a:pt x="22225" y="21589"/>
                  </a:lnTo>
                  <a:lnTo>
                    <a:pt x="45720" y="5714"/>
                  </a:lnTo>
                  <a:lnTo>
                    <a:pt x="74930" y="0"/>
                  </a:lnTo>
                  <a:lnTo>
                    <a:pt x="673735" y="0"/>
                  </a:lnTo>
                  <a:lnTo>
                    <a:pt x="702945" y="5714"/>
                  </a:lnTo>
                  <a:lnTo>
                    <a:pt x="726440" y="21589"/>
                  </a:lnTo>
                  <a:lnTo>
                    <a:pt x="742315" y="45084"/>
                  </a:lnTo>
                  <a:lnTo>
                    <a:pt x="748665" y="74294"/>
                  </a:lnTo>
                  <a:lnTo>
                    <a:pt x="748665" y="1483995"/>
                  </a:lnTo>
                  <a:lnTo>
                    <a:pt x="742315" y="1513205"/>
                  </a:lnTo>
                  <a:lnTo>
                    <a:pt x="726440" y="1536700"/>
                  </a:lnTo>
                  <a:lnTo>
                    <a:pt x="702945" y="1552575"/>
                  </a:lnTo>
                  <a:lnTo>
                    <a:pt x="673735" y="1558925"/>
                  </a:lnTo>
                  <a:lnTo>
                    <a:pt x="74930" y="1558925"/>
                  </a:lnTo>
                  <a:lnTo>
                    <a:pt x="45720" y="1552575"/>
                  </a:lnTo>
                  <a:lnTo>
                    <a:pt x="22225" y="1536700"/>
                  </a:lnTo>
                  <a:lnTo>
                    <a:pt x="5715"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6" name="object 6"/>
          <p:cNvSpPr txBox="1"/>
          <p:nvPr/>
        </p:nvSpPr>
        <p:spPr>
          <a:xfrm>
            <a:off x="1235329" y="2623855"/>
            <a:ext cx="763650" cy="246092"/>
          </a:xfrm>
          <a:prstGeom prst="rect">
            <a:avLst/>
          </a:prstGeom>
        </p:spPr>
        <p:txBody>
          <a:bodyPr vert="horz" wrap="square" lIns="0" tIns="32384" rIns="0" bIns="0" rtlCol="0">
            <a:spAutoFit/>
          </a:bodyPr>
          <a:lstStyle/>
          <a:p>
            <a:pPr marL="12700" marR="5080" algn="ctr">
              <a:lnSpc>
                <a:spcPts val="800"/>
              </a:lnSpc>
              <a:spcBef>
                <a:spcPts val="254"/>
              </a:spcBef>
            </a:pPr>
            <a:r>
              <a:rPr sz="1000" b="1" spc="-10" dirty="0">
                <a:latin typeface="Calibri"/>
                <a:cs typeface="Calibri"/>
              </a:rPr>
              <a:t>Physische  </a:t>
            </a:r>
            <a:r>
              <a:rPr sz="1000" b="1" spc="-15" dirty="0">
                <a:latin typeface="Calibri"/>
                <a:cs typeface="Calibri"/>
              </a:rPr>
              <a:t>B</a:t>
            </a:r>
            <a:r>
              <a:rPr sz="1000" b="1" spc="-20" dirty="0">
                <a:latin typeface="Calibri"/>
                <a:cs typeface="Calibri"/>
              </a:rPr>
              <a:t>a</a:t>
            </a:r>
            <a:r>
              <a:rPr sz="1000" b="1" spc="-15" dirty="0">
                <a:latin typeface="Calibri"/>
                <a:cs typeface="Calibri"/>
              </a:rPr>
              <a:t>r</a:t>
            </a:r>
            <a:r>
              <a:rPr sz="1000" b="1" spc="-20" dirty="0">
                <a:latin typeface="Calibri"/>
                <a:cs typeface="Calibri"/>
              </a:rPr>
              <a:t>ri</a:t>
            </a:r>
            <a:r>
              <a:rPr sz="1000" b="1" spc="-15" dirty="0">
                <a:latin typeface="Calibri"/>
                <a:cs typeface="Calibri"/>
              </a:rPr>
              <a:t>e</a:t>
            </a:r>
            <a:r>
              <a:rPr sz="1000" b="1" spc="-20" dirty="0">
                <a:latin typeface="Calibri"/>
                <a:cs typeface="Calibri"/>
              </a:rPr>
              <a:t>r</a:t>
            </a:r>
            <a:r>
              <a:rPr sz="1000" b="1" spc="-15" dirty="0">
                <a:latin typeface="Calibri"/>
                <a:cs typeface="Calibri"/>
              </a:rPr>
              <a:t>e</a:t>
            </a:r>
            <a:r>
              <a:rPr sz="1000" b="1" spc="-20" dirty="0">
                <a:latin typeface="Calibri"/>
                <a:cs typeface="Calibri"/>
              </a:rPr>
              <a:t>n</a:t>
            </a:r>
            <a:r>
              <a:rPr sz="1000" b="1" spc="-5" dirty="0">
                <a:latin typeface="Calibri"/>
                <a:cs typeface="Calibri"/>
              </a:rPr>
              <a:t>:</a:t>
            </a:r>
            <a:endParaRPr sz="1000" dirty="0">
              <a:latin typeface="Calibri"/>
              <a:cs typeface="Calibri"/>
            </a:endParaRPr>
          </a:p>
        </p:txBody>
      </p:sp>
      <p:sp>
        <p:nvSpPr>
          <p:cNvPr id="7" name="object 7"/>
          <p:cNvSpPr txBox="1"/>
          <p:nvPr/>
        </p:nvSpPr>
        <p:spPr>
          <a:xfrm>
            <a:off x="1350708" y="3692397"/>
            <a:ext cx="539115" cy="400622"/>
          </a:xfrm>
          <a:prstGeom prst="rect">
            <a:avLst/>
          </a:prstGeom>
        </p:spPr>
        <p:txBody>
          <a:bodyPr vert="horz" wrap="square" lIns="0" tIns="23495" rIns="0" bIns="0" rtlCol="0">
            <a:spAutoFit/>
          </a:bodyPr>
          <a:lstStyle/>
          <a:p>
            <a:pPr marL="100330" marR="5080" indent="-87630" algn="ctr">
              <a:lnSpc>
                <a:spcPts val="890"/>
              </a:lnSpc>
              <a:spcBef>
                <a:spcPts val="185"/>
              </a:spcBef>
            </a:pPr>
            <a:r>
              <a:rPr sz="1000" spc="-5" dirty="0">
                <a:latin typeface="Calibri"/>
                <a:cs typeface="Calibri"/>
              </a:rPr>
              <a:t>Zeit,</a:t>
            </a:r>
            <a:r>
              <a:rPr sz="1000" spc="-35" dirty="0">
                <a:latin typeface="Calibri"/>
                <a:cs typeface="Calibri"/>
              </a:rPr>
              <a:t> </a:t>
            </a:r>
            <a:r>
              <a:rPr sz="1000" spc="-5" dirty="0">
                <a:latin typeface="Calibri"/>
                <a:cs typeface="Calibri"/>
              </a:rPr>
              <a:t>Ort</a:t>
            </a:r>
            <a:endParaRPr lang="de-AT" sz="1000" spc="-35" dirty="0">
              <a:latin typeface="Calibri"/>
              <a:cs typeface="Calibri"/>
            </a:endParaRPr>
          </a:p>
          <a:p>
            <a:pPr marL="100330" marR="5080" indent="-87630" algn="ctr">
              <a:lnSpc>
                <a:spcPts val="890"/>
              </a:lnSpc>
              <a:spcBef>
                <a:spcPts val="185"/>
              </a:spcBef>
            </a:pPr>
            <a:r>
              <a:rPr sz="1000" spc="-30" dirty="0">
                <a:latin typeface="Calibri"/>
                <a:cs typeface="Calibri"/>
              </a:rPr>
              <a:t>und </a:t>
            </a:r>
            <a:r>
              <a:rPr sz="1000" spc="-165" dirty="0">
                <a:latin typeface="Calibri"/>
                <a:cs typeface="Calibri"/>
              </a:rPr>
              <a:t> </a:t>
            </a:r>
            <a:r>
              <a:rPr sz="1000" spc="-15" dirty="0">
                <a:latin typeface="Calibri"/>
                <a:cs typeface="Calibri"/>
              </a:rPr>
              <a:t>Medium</a:t>
            </a:r>
            <a:endParaRPr sz="1000" dirty="0">
              <a:latin typeface="Calibri"/>
              <a:cs typeface="Calibri"/>
            </a:endParaRPr>
          </a:p>
        </p:txBody>
      </p:sp>
      <p:grpSp>
        <p:nvGrpSpPr>
          <p:cNvPr id="8" name="object 8"/>
          <p:cNvGrpSpPr/>
          <p:nvPr/>
        </p:nvGrpSpPr>
        <p:grpSpPr>
          <a:xfrm>
            <a:off x="2160904" y="2435860"/>
            <a:ext cx="935990" cy="2398395"/>
            <a:chOff x="2160904" y="2435860"/>
            <a:chExt cx="935990" cy="2398395"/>
          </a:xfrm>
        </p:grpSpPr>
        <p:sp>
          <p:nvSpPr>
            <p:cNvPr id="9" name="object 9"/>
            <p:cNvSpPr/>
            <p:nvPr/>
          </p:nvSpPr>
          <p:spPr>
            <a:xfrm>
              <a:off x="2160904" y="2435860"/>
              <a:ext cx="935990" cy="2398395"/>
            </a:xfrm>
            <a:custGeom>
              <a:avLst/>
              <a:gdLst/>
              <a:ahLst/>
              <a:cxnLst/>
              <a:rect l="l" t="t" r="r" b="b"/>
              <a:pathLst>
                <a:path w="935989" h="2398395">
                  <a:moveTo>
                    <a:pt x="842010" y="0"/>
                  </a:moveTo>
                  <a:lnTo>
                    <a:pt x="93980" y="0"/>
                  </a:lnTo>
                  <a:lnTo>
                    <a:pt x="57150" y="6985"/>
                  </a:lnTo>
                  <a:lnTo>
                    <a:pt x="27305" y="27305"/>
                  </a:lnTo>
                  <a:lnTo>
                    <a:pt x="7620" y="57150"/>
                  </a:lnTo>
                  <a:lnTo>
                    <a:pt x="0" y="93345"/>
                  </a:lnTo>
                  <a:lnTo>
                    <a:pt x="0" y="2305050"/>
                  </a:lnTo>
                  <a:lnTo>
                    <a:pt x="7620" y="2341245"/>
                  </a:lnTo>
                  <a:lnTo>
                    <a:pt x="27305" y="2371090"/>
                  </a:lnTo>
                  <a:lnTo>
                    <a:pt x="57150" y="2391410"/>
                  </a:lnTo>
                  <a:lnTo>
                    <a:pt x="93980" y="2398395"/>
                  </a:lnTo>
                  <a:lnTo>
                    <a:pt x="842010" y="2398395"/>
                  </a:lnTo>
                  <a:lnTo>
                    <a:pt x="878840" y="2391410"/>
                  </a:lnTo>
                  <a:lnTo>
                    <a:pt x="908685" y="2371090"/>
                  </a:lnTo>
                  <a:lnTo>
                    <a:pt x="928370" y="2341245"/>
                  </a:lnTo>
                  <a:lnTo>
                    <a:pt x="935990" y="2305050"/>
                  </a:lnTo>
                  <a:lnTo>
                    <a:pt x="935990" y="93345"/>
                  </a:lnTo>
                  <a:lnTo>
                    <a:pt x="928370" y="57150"/>
                  </a:lnTo>
                  <a:lnTo>
                    <a:pt x="908685" y="27305"/>
                  </a:lnTo>
                  <a:lnTo>
                    <a:pt x="878840" y="6985"/>
                  </a:lnTo>
                  <a:lnTo>
                    <a:pt x="842010" y="0"/>
                  </a:lnTo>
                  <a:close/>
                </a:path>
              </a:pathLst>
            </a:custGeom>
            <a:solidFill>
              <a:srgbClr val="FFF8D2"/>
            </a:solidFill>
          </p:spPr>
          <p:txBody>
            <a:bodyPr wrap="square" lIns="0" tIns="0" rIns="0" bIns="0" rtlCol="0"/>
            <a:lstStyle/>
            <a:p>
              <a:endParaRPr/>
            </a:p>
          </p:txBody>
        </p:sp>
        <p:sp>
          <p:nvSpPr>
            <p:cNvPr id="10" name="object 10"/>
            <p:cNvSpPr/>
            <p:nvPr/>
          </p:nvSpPr>
          <p:spPr>
            <a:xfrm>
              <a:off x="2254249" y="3155950"/>
              <a:ext cx="748030" cy="1558925"/>
            </a:xfrm>
            <a:custGeom>
              <a:avLst/>
              <a:gdLst/>
              <a:ahLst/>
              <a:cxnLst/>
              <a:rect l="l" t="t" r="r" b="b"/>
              <a:pathLst>
                <a:path w="748030" h="1558925">
                  <a:moveTo>
                    <a:pt x="673100" y="0"/>
                  </a:moveTo>
                  <a:lnTo>
                    <a:pt x="74929" y="0"/>
                  </a:lnTo>
                  <a:lnTo>
                    <a:pt x="45720" y="5715"/>
                  </a:lnTo>
                  <a:lnTo>
                    <a:pt x="21590" y="21590"/>
                  </a:lnTo>
                  <a:lnTo>
                    <a:pt x="5715" y="45085"/>
                  </a:lnTo>
                  <a:lnTo>
                    <a:pt x="0" y="74295"/>
                  </a:lnTo>
                  <a:lnTo>
                    <a:pt x="0" y="1483995"/>
                  </a:lnTo>
                  <a:lnTo>
                    <a:pt x="5715" y="1513205"/>
                  </a:lnTo>
                  <a:lnTo>
                    <a:pt x="21590" y="1536700"/>
                  </a:lnTo>
                  <a:lnTo>
                    <a:pt x="45720" y="1552575"/>
                  </a:lnTo>
                  <a:lnTo>
                    <a:pt x="74929" y="1558925"/>
                  </a:lnTo>
                  <a:lnTo>
                    <a:pt x="673100" y="1558925"/>
                  </a:lnTo>
                  <a:lnTo>
                    <a:pt x="702310" y="1552575"/>
                  </a:lnTo>
                  <a:lnTo>
                    <a:pt x="726440" y="1536700"/>
                  </a:lnTo>
                  <a:lnTo>
                    <a:pt x="742315" y="1513205"/>
                  </a:lnTo>
                  <a:lnTo>
                    <a:pt x="748030" y="1483995"/>
                  </a:lnTo>
                  <a:lnTo>
                    <a:pt x="748030" y="74295"/>
                  </a:lnTo>
                  <a:lnTo>
                    <a:pt x="742315" y="45085"/>
                  </a:lnTo>
                  <a:lnTo>
                    <a:pt x="726440" y="21590"/>
                  </a:lnTo>
                  <a:lnTo>
                    <a:pt x="702310" y="5715"/>
                  </a:lnTo>
                  <a:lnTo>
                    <a:pt x="673100" y="0"/>
                  </a:lnTo>
                  <a:close/>
                </a:path>
              </a:pathLst>
            </a:custGeom>
            <a:solidFill>
              <a:srgbClr val="FFFFFF"/>
            </a:solidFill>
          </p:spPr>
          <p:txBody>
            <a:bodyPr wrap="square" lIns="0" tIns="0" rIns="0" bIns="0" rtlCol="0"/>
            <a:lstStyle/>
            <a:p>
              <a:endParaRPr/>
            </a:p>
          </p:txBody>
        </p:sp>
        <p:sp>
          <p:nvSpPr>
            <p:cNvPr id="11" name="object 11"/>
            <p:cNvSpPr/>
            <p:nvPr/>
          </p:nvSpPr>
          <p:spPr>
            <a:xfrm>
              <a:off x="2254249" y="3155950"/>
              <a:ext cx="748030" cy="1558925"/>
            </a:xfrm>
            <a:custGeom>
              <a:avLst/>
              <a:gdLst/>
              <a:ahLst/>
              <a:cxnLst/>
              <a:rect l="l" t="t" r="r" b="b"/>
              <a:pathLst>
                <a:path w="748030" h="1558925">
                  <a:moveTo>
                    <a:pt x="0" y="74294"/>
                  </a:moveTo>
                  <a:lnTo>
                    <a:pt x="5715" y="45084"/>
                  </a:lnTo>
                  <a:lnTo>
                    <a:pt x="21590" y="21589"/>
                  </a:lnTo>
                  <a:lnTo>
                    <a:pt x="45720" y="5714"/>
                  </a:lnTo>
                  <a:lnTo>
                    <a:pt x="74930" y="0"/>
                  </a:lnTo>
                  <a:lnTo>
                    <a:pt x="673100" y="0"/>
                  </a:lnTo>
                  <a:lnTo>
                    <a:pt x="702310" y="5714"/>
                  </a:lnTo>
                  <a:lnTo>
                    <a:pt x="726440" y="21589"/>
                  </a:lnTo>
                  <a:lnTo>
                    <a:pt x="742315" y="45084"/>
                  </a:lnTo>
                  <a:lnTo>
                    <a:pt x="748030" y="74294"/>
                  </a:lnTo>
                  <a:lnTo>
                    <a:pt x="748030" y="1483995"/>
                  </a:lnTo>
                  <a:lnTo>
                    <a:pt x="742315" y="1513205"/>
                  </a:lnTo>
                  <a:lnTo>
                    <a:pt x="726440" y="1536700"/>
                  </a:lnTo>
                  <a:lnTo>
                    <a:pt x="702310" y="1552575"/>
                  </a:lnTo>
                  <a:lnTo>
                    <a:pt x="673100" y="1558925"/>
                  </a:lnTo>
                  <a:lnTo>
                    <a:pt x="74930" y="1558925"/>
                  </a:lnTo>
                  <a:lnTo>
                    <a:pt x="45720" y="1552575"/>
                  </a:lnTo>
                  <a:lnTo>
                    <a:pt x="21590" y="1536700"/>
                  </a:lnTo>
                  <a:lnTo>
                    <a:pt x="5715"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12" name="object 12"/>
          <p:cNvSpPr txBox="1"/>
          <p:nvPr/>
        </p:nvSpPr>
        <p:spPr>
          <a:xfrm>
            <a:off x="2337181" y="2621060"/>
            <a:ext cx="935609" cy="246092"/>
          </a:xfrm>
          <a:prstGeom prst="rect">
            <a:avLst/>
          </a:prstGeom>
        </p:spPr>
        <p:txBody>
          <a:bodyPr vert="horz" wrap="square" lIns="0" tIns="32384" rIns="0" bIns="0" rtlCol="0">
            <a:spAutoFit/>
          </a:bodyPr>
          <a:lstStyle/>
          <a:p>
            <a:pPr marL="12700" marR="5080">
              <a:lnSpc>
                <a:spcPts val="800"/>
              </a:lnSpc>
              <a:spcBef>
                <a:spcPts val="254"/>
              </a:spcBef>
            </a:pPr>
            <a:r>
              <a:rPr sz="1000" b="1" spc="-20" dirty="0">
                <a:latin typeface="Calibri"/>
                <a:cs typeface="Calibri"/>
              </a:rPr>
              <a:t>Em</a:t>
            </a:r>
            <a:r>
              <a:rPr sz="1000" b="1" spc="-10" dirty="0">
                <a:latin typeface="Calibri"/>
                <a:cs typeface="Calibri"/>
              </a:rPr>
              <a:t>o</a:t>
            </a:r>
            <a:r>
              <a:rPr sz="1000" b="1" spc="-20" dirty="0">
                <a:latin typeface="Calibri"/>
                <a:cs typeface="Calibri"/>
              </a:rPr>
              <a:t>ti</a:t>
            </a:r>
            <a:r>
              <a:rPr sz="1000" b="1" spc="-10" dirty="0">
                <a:latin typeface="Calibri"/>
                <a:cs typeface="Calibri"/>
              </a:rPr>
              <a:t>o</a:t>
            </a:r>
            <a:r>
              <a:rPr sz="1000" b="1" spc="-20" dirty="0">
                <a:latin typeface="Calibri"/>
                <a:cs typeface="Calibri"/>
              </a:rPr>
              <a:t>nal</a:t>
            </a:r>
            <a:r>
              <a:rPr sz="1000" b="1" spc="-5" dirty="0">
                <a:latin typeface="Calibri"/>
                <a:cs typeface="Calibri"/>
              </a:rPr>
              <a:t>e  </a:t>
            </a:r>
            <a:r>
              <a:rPr sz="1000" b="1" spc="-15" dirty="0">
                <a:latin typeface="Calibri"/>
                <a:cs typeface="Calibri"/>
              </a:rPr>
              <a:t>Barrieren:</a:t>
            </a:r>
            <a:endParaRPr sz="1000" dirty="0">
              <a:latin typeface="Calibri"/>
              <a:cs typeface="Calibri"/>
            </a:endParaRPr>
          </a:p>
        </p:txBody>
      </p:sp>
      <p:sp>
        <p:nvSpPr>
          <p:cNvPr id="13" name="object 13"/>
          <p:cNvSpPr txBox="1"/>
          <p:nvPr/>
        </p:nvSpPr>
        <p:spPr>
          <a:xfrm>
            <a:off x="2299749" y="3531070"/>
            <a:ext cx="669352" cy="723275"/>
          </a:xfrm>
          <a:prstGeom prst="rect">
            <a:avLst/>
          </a:prstGeom>
        </p:spPr>
        <p:txBody>
          <a:bodyPr vert="horz" wrap="square" lIns="0" tIns="22860" rIns="0" bIns="0" rtlCol="0">
            <a:spAutoFit/>
          </a:bodyPr>
          <a:lstStyle/>
          <a:p>
            <a:pPr marL="12700" marR="5080" indent="-635" algn="ctr">
              <a:lnSpc>
                <a:spcPct val="91300"/>
              </a:lnSpc>
              <a:spcBef>
                <a:spcPts val="180"/>
              </a:spcBef>
            </a:pPr>
            <a:r>
              <a:rPr sz="1000" spc="-20" dirty="0" err="1">
                <a:latin typeface="Calibri"/>
                <a:cs typeface="Calibri"/>
              </a:rPr>
              <a:t>Ü</a:t>
            </a:r>
            <a:r>
              <a:rPr sz="1000" spc="-15" dirty="0" err="1">
                <a:latin typeface="Calibri"/>
                <a:cs typeface="Calibri"/>
              </a:rPr>
              <a:t>be</a:t>
            </a:r>
            <a:r>
              <a:rPr sz="1000" spc="-20" dirty="0" err="1">
                <a:latin typeface="Calibri"/>
                <a:cs typeface="Calibri"/>
              </a:rPr>
              <a:t>r</a:t>
            </a:r>
            <a:r>
              <a:rPr sz="1000" spc="-15" dirty="0" err="1">
                <a:latin typeface="Calibri"/>
                <a:cs typeface="Calibri"/>
              </a:rPr>
              <a:t>ze</a:t>
            </a:r>
            <a:r>
              <a:rPr sz="1000" spc="-20" dirty="0" err="1">
                <a:latin typeface="Calibri"/>
                <a:cs typeface="Calibri"/>
              </a:rPr>
              <a:t>u</a:t>
            </a:r>
            <a:r>
              <a:rPr sz="1000" spc="-15" dirty="0" err="1">
                <a:latin typeface="Calibri"/>
                <a:cs typeface="Calibri"/>
              </a:rPr>
              <a:t>g</a:t>
            </a:r>
            <a:r>
              <a:rPr lang="de-AT" sz="1000" spc="-15" dirty="0">
                <a:latin typeface="Calibri"/>
                <a:cs typeface="Calibri"/>
              </a:rPr>
              <a:t>-</a:t>
            </a:r>
            <a:r>
              <a:rPr sz="1000" spc="-15" dirty="0" err="1">
                <a:latin typeface="Calibri"/>
                <a:cs typeface="Calibri"/>
              </a:rPr>
              <a:t>u</a:t>
            </a:r>
            <a:r>
              <a:rPr sz="1000" spc="-20" dirty="0" err="1">
                <a:latin typeface="Calibri"/>
                <a:cs typeface="Calibri"/>
              </a:rPr>
              <a:t>n</a:t>
            </a:r>
            <a:r>
              <a:rPr sz="1000" spc="-5" dirty="0" err="1">
                <a:latin typeface="Calibri"/>
                <a:cs typeface="Calibri"/>
              </a:rPr>
              <a:t>g</a:t>
            </a:r>
            <a:r>
              <a:rPr sz="1000" spc="-10" dirty="0" err="1">
                <a:latin typeface="Calibri"/>
                <a:cs typeface="Calibri"/>
              </a:rPr>
              <a:t>en</a:t>
            </a:r>
            <a:r>
              <a:rPr sz="1000" spc="-10" dirty="0">
                <a:latin typeface="Calibri"/>
                <a:cs typeface="Calibri"/>
              </a:rPr>
              <a:t>, </a:t>
            </a:r>
            <a:r>
              <a:rPr sz="1000" spc="-5" dirty="0">
                <a:latin typeface="Calibri"/>
                <a:cs typeface="Calibri"/>
              </a:rPr>
              <a:t> Haltungen </a:t>
            </a:r>
            <a:r>
              <a:rPr sz="1000" dirty="0">
                <a:latin typeface="Calibri"/>
                <a:cs typeface="Calibri"/>
              </a:rPr>
              <a:t> </a:t>
            </a:r>
            <a:r>
              <a:rPr sz="1000" spc="-5" dirty="0">
                <a:latin typeface="Calibri"/>
                <a:cs typeface="Calibri"/>
              </a:rPr>
              <a:t>und</a:t>
            </a:r>
            <a:r>
              <a:rPr sz="1000" spc="-15" dirty="0">
                <a:latin typeface="Calibri"/>
                <a:cs typeface="Calibri"/>
              </a:rPr>
              <a:t> </a:t>
            </a:r>
            <a:r>
              <a:rPr sz="1000" spc="-15" dirty="0" err="1">
                <a:latin typeface="Calibri"/>
                <a:cs typeface="Calibri"/>
              </a:rPr>
              <a:t>Werte</a:t>
            </a:r>
            <a:r>
              <a:rPr lang="de-AT" sz="1000" spc="-15" dirty="0">
                <a:latin typeface="Calibri"/>
                <a:cs typeface="Calibri"/>
              </a:rPr>
              <a:t> einer Person</a:t>
            </a:r>
            <a:endParaRPr sz="800" dirty="0">
              <a:latin typeface="Calibri"/>
              <a:cs typeface="Calibri"/>
            </a:endParaRPr>
          </a:p>
        </p:txBody>
      </p:sp>
      <p:grpSp>
        <p:nvGrpSpPr>
          <p:cNvPr id="14" name="object 14"/>
          <p:cNvGrpSpPr/>
          <p:nvPr/>
        </p:nvGrpSpPr>
        <p:grpSpPr>
          <a:xfrm>
            <a:off x="3166745" y="2435860"/>
            <a:ext cx="934085" cy="2398395"/>
            <a:chOff x="3166745" y="2435860"/>
            <a:chExt cx="934085" cy="2398395"/>
          </a:xfrm>
        </p:grpSpPr>
        <p:sp>
          <p:nvSpPr>
            <p:cNvPr id="15" name="object 15"/>
            <p:cNvSpPr/>
            <p:nvPr/>
          </p:nvSpPr>
          <p:spPr>
            <a:xfrm>
              <a:off x="3166745" y="2435860"/>
              <a:ext cx="934085" cy="2398395"/>
            </a:xfrm>
            <a:custGeom>
              <a:avLst/>
              <a:gdLst/>
              <a:ahLst/>
              <a:cxnLst/>
              <a:rect l="l" t="t" r="r" b="b"/>
              <a:pathLst>
                <a:path w="934085" h="2398395">
                  <a:moveTo>
                    <a:pt x="840739" y="0"/>
                  </a:moveTo>
                  <a:lnTo>
                    <a:pt x="93344" y="0"/>
                  </a:lnTo>
                  <a:lnTo>
                    <a:pt x="57149" y="6985"/>
                  </a:lnTo>
                  <a:lnTo>
                    <a:pt x="27304" y="27305"/>
                  </a:lnTo>
                  <a:lnTo>
                    <a:pt x="7619" y="56515"/>
                  </a:lnTo>
                  <a:lnTo>
                    <a:pt x="0" y="93345"/>
                  </a:lnTo>
                  <a:lnTo>
                    <a:pt x="0" y="2305050"/>
                  </a:lnTo>
                  <a:lnTo>
                    <a:pt x="7619" y="2341245"/>
                  </a:lnTo>
                  <a:lnTo>
                    <a:pt x="27304" y="2371090"/>
                  </a:lnTo>
                  <a:lnTo>
                    <a:pt x="57149" y="2391410"/>
                  </a:lnTo>
                  <a:lnTo>
                    <a:pt x="93344" y="2398395"/>
                  </a:lnTo>
                  <a:lnTo>
                    <a:pt x="840739" y="2398395"/>
                  </a:lnTo>
                  <a:lnTo>
                    <a:pt x="877569" y="2391410"/>
                  </a:lnTo>
                  <a:lnTo>
                    <a:pt x="906779" y="2371090"/>
                  </a:lnTo>
                  <a:lnTo>
                    <a:pt x="927099" y="2341245"/>
                  </a:lnTo>
                  <a:lnTo>
                    <a:pt x="934084" y="2305050"/>
                  </a:lnTo>
                  <a:lnTo>
                    <a:pt x="934084" y="93345"/>
                  </a:lnTo>
                  <a:lnTo>
                    <a:pt x="927099" y="56515"/>
                  </a:lnTo>
                  <a:lnTo>
                    <a:pt x="906779" y="27305"/>
                  </a:lnTo>
                  <a:lnTo>
                    <a:pt x="877569" y="6985"/>
                  </a:lnTo>
                  <a:lnTo>
                    <a:pt x="840739" y="0"/>
                  </a:lnTo>
                  <a:close/>
                </a:path>
              </a:pathLst>
            </a:custGeom>
            <a:solidFill>
              <a:srgbClr val="FFF8D2"/>
            </a:solidFill>
          </p:spPr>
          <p:txBody>
            <a:bodyPr wrap="square" lIns="0" tIns="0" rIns="0" bIns="0" rtlCol="0"/>
            <a:lstStyle/>
            <a:p>
              <a:endParaRPr/>
            </a:p>
          </p:txBody>
        </p:sp>
        <p:sp>
          <p:nvSpPr>
            <p:cNvPr id="16" name="object 16"/>
            <p:cNvSpPr/>
            <p:nvPr/>
          </p:nvSpPr>
          <p:spPr>
            <a:xfrm>
              <a:off x="3260090" y="3155950"/>
              <a:ext cx="748030" cy="1558925"/>
            </a:xfrm>
            <a:custGeom>
              <a:avLst/>
              <a:gdLst/>
              <a:ahLst/>
              <a:cxnLst/>
              <a:rect l="l" t="t" r="r" b="b"/>
              <a:pathLst>
                <a:path w="748029" h="1558925">
                  <a:moveTo>
                    <a:pt x="673100" y="0"/>
                  </a:moveTo>
                  <a:lnTo>
                    <a:pt x="74929" y="0"/>
                  </a:lnTo>
                  <a:lnTo>
                    <a:pt x="45720" y="5715"/>
                  </a:lnTo>
                  <a:lnTo>
                    <a:pt x="21590" y="21590"/>
                  </a:lnTo>
                  <a:lnTo>
                    <a:pt x="5715" y="45085"/>
                  </a:lnTo>
                  <a:lnTo>
                    <a:pt x="0" y="74295"/>
                  </a:lnTo>
                  <a:lnTo>
                    <a:pt x="0" y="1483995"/>
                  </a:lnTo>
                  <a:lnTo>
                    <a:pt x="5715" y="1513205"/>
                  </a:lnTo>
                  <a:lnTo>
                    <a:pt x="21590" y="1536700"/>
                  </a:lnTo>
                  <a:lnTo>
                    <a:pt x="45720" y="1552575"/>
                  </a:lnTo>
                  <a:lnTo>
                    <a:pt x="74929" y="1558925"/>
                  </a:lnTo>
                  <a:lnTo>
                    <a:pt x="673100" y="1558925"/>
                  </a:lnTo>
                  <a:lnTo>
                    <a:pt x="702310" y="1552575"/>
                  </a:lnTo>
                  <a:lnTo>
                    <a:pt x="726440" y="1536700"/>
                  </a:lnTo>
                  <a:lnTo>
                    <a:pt x="742315" y="1513205"/>
                  </a:lnTo>
                  <a:lnTo>
                    <a:pt x="748030" y="1483995"/>
                  </a:lnTo>
                  <a:lnTo>
                    <a:pt x="748030" y="74295"/>
                  </a:lnTo>
                  <a:lnTo>
                    <a:pt x="742315" y="45085"/>
                  </a:lnTo>
                  <a:lnTo>
                    <a:pt x="726440" y="21590"/>
                  </a:lnTo>
                  <a:lnTo>
                    <a:pt x="702310" y="5715"/>
                  </a:lnTo>
                  <a:lnTo>
                    <a:pt x="673100" y="0"/>
                  </a:lnTo>
                  <a:close/>
                </a:path>
              </a:pathLst>
            </a:custGeom>
            <a:solidFill>
              <a:srgbClr val="FFFFFF"/>
            </a:solidFill>
          </p:spPr>
          <p:txBody>
            <a:bodyPr wrap="square" lIns="0" tIns="0" rIns="0" bIns="0" rtlCol="0"/>
            <a:lstStyle/>
            <a:p>
              <a:endParaRPr/>
            </a:p>
          </p:txBody>
        </p:sp>
        <p:sp>
          <p:nvSpPr>
            <p:cNvPr id="17" name="object 17"/>
            <p:cNvSpPr/>
            <p:nvPr/>
          </p:nvSpPr>
          <p:spPr>
            <a:xfrm>
              <a:off x="3260090" y="3155950"/>
              <a:ext cx="748030" cy="1558925"/>
            </a:xfrm>
            <a:custGeom>
              <a:avLst/>
              <a:gdLst/>
              <a:ahLst/>
              <a:cxnLst/>
              <a:rect l="l" t="t" r="r" b="b"/>
              <a:pathLst>
                <a:path w="748029" h="1558925">
                  <a:moveTo>
                    <a:pt x="0" y="74294"/>
                  </a:moveTo>
                  <a:lnTo>
                    <a:pt x="5715" y="45084"/>
                  </a:lnTo>
                  <a:lnTo>
                    <a:pt x="21590" y="21589"/>
                  </a:lnTo>
                  <a:lnTo>
                    <a:pt x="45720" y="5714"/>
                  </a:lnTo>
                  <a:lnTo>
                    <a:pt x="74930" y="0"/>
                  </a:lnTo>
                  <a:lnTo>
                    <a:pt x="673100" y="0"/>
                  </a:lnTo>
                  <a:lnTo>
                    <a:pt x="702310" y="5714"/>
                  </a:lnTo>
                  <a:lnTo>
                    <a:pt x="726440" y="21589"/>
                  </a:lnTo>
                  <a:lnTo>
                    <a:pt x="742315" y="45084"/>
                  </a:lnTo>
                  <a:lnTo>
                    <a:pt x="748030" y="74294"/>
                  </a:lnTo>
                  <a:lnTo>
                    <a:pt x="748030" y="1483995"/>
                  </a:lnTo>
                  <a:lnTo>
                    <a:pt x="742315" y="1513205"/>
                  </a:lnTo>
                  <a:lnTo>
                    <a:pt x="726440" y="1536700"/>
                  </a:lnTo>
                  <a:lnTo>
                    <a:pt x="702310" y="1552575"/>
                  </a:lnTo>
                  <a:lnTo>
                    <a:pt x="673100" y="1558925"/>
                  </a:lnTo>
                  <a:lnTo>
                    <a:pt x="74930" y="1558925"/>
                  </a:lnTo>
                  <a:lnTo>
                    <a:pt x="45720" y="1552575"/>
                  </a:lnTo>
                  <a:lnTo>
                    <a:pt x="21590" y="1536700"/>
                  </a:lnTo>
                  <a:lnTo>
                    <a:pt x="5715"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18" name="object 18"/>
          <p:cNvSpPr txBox="1"/>
          <p:nvPr/>
        </p:nvSpPr>
        <p:spPr>
          <a:xfrm>
            <a:off x="3317177" y="2628075"/>
            <a:ext cx="752475" cy="249554"/>
          </a:xfrm>
          <a:prstGeom prst="rect">
            <a:avLst/>
          </a:prstGeom>
        </p:spPr>
        <p:txBody>
          <a:bodyPr vert="horz" wrap="square" lIns="0" tIns="32384" rIns="0" bIns="0" rtlCol="0">
            <a:spAutoFit/>
          </a:bodyPr>
          <a:lstStyle/>
          <a:p>
            <a:pPr marL="12700" marR="5080">
              <a:lnSpc>
                <a:spcPts val="800"/>
              </a:lnSpc>
              <a:spcBef>
                <a:spcPts val="254"/>
              </a:spcBef>
            </a:pPr>
            <a:r>
              <a:rPr sz="1000" b="1" spc="-15" dirty="0" err="1">
                <a:latin typeface="Calibri"/>
                <a:cs typeface="Calibri"/>
              </a:rPr>
              <a:t>I</a:t>
            </a:r>
            <a:r>
              <a:rPr sz="1000" b="1" spc="-20" dirty="0" err="1">
                <a:latin typeface="Calibri"/>
                <a:cs typeface="Calibri"/>
              </a:rPr>
              <a:t>d</a:t>
            </a:r>
            <a:r>
              <a:rPr sz="1000" b="1" spc="-15" dirty="0" err="1">
                <a:latin typeface="Calibri"/>
                <a:cs typeface="Calibri"/>
              </a:rPr>
              <a:t>en</a:t>
            </a:r>
            <a:r>
              <a:rPr sz="1000" b="1" spc="-20" dirty="0" err="1">
                <a:latin typeface="Calibri"/>
                <a:cs typeface="Calibri"/>
              </a:rPr>
              <a:t>tit</a:t>
            </a:r>
            <a:r>
              <a:rPr sz="1000" b="1" spc="-10" dirty="0" err="1">
                <a:latin typeface="Calibri"/>
                <a:cs typeface="Calibri"/>
              </a:rPr>
              <a:t>ä</a:t>
            </a:r>
            <a:r>
              <a:rPr sz="1000" b="1" spc="-20" dirty="0" err="1">
                <a:latin typeface="Calibri"/>
                <a:cs typeface="Calibri"/>
              </a:rPr>
              <a:t>t</a:t>
            </a:r>
            <a:r>
              <a:rPr sz="1000" b="1" spc="-15" dirty="0" err="1">
                <a:latin typeface="Calibri"/>
                <a:cs typeface="Calibri"/>
              </a:rPr>
              <a:t>s</a:t>
            </a:r>
            <a:r>
              <a:rPr lang="de-AT" sz="1000" b="1" spc="-15" dirty="0">
                <a:latin typeface="Calibri"/>
                <a:cs typeface="Calibri"/>
              </a:rPr>
              <a:t>-</a:t>
            </a:r>
            <a:r>
              <a:rPr sz="1000" b="1" spc="-15" dirty="0" err="1">
                <a:latin typeface="Calibri"/>
                <a:cs typeface="Calibri"/>
              </a:rPr>
              <a:t>b</a:t>
            </a:r>
            <a:r>
              <a:rPr sz="1000" b="1" spc="-20" dirty="0" err="1">
                <a:latin typeface="Calibri"/>
                <a:cs typeface="Calibri"/>
              </a:rPr>
              <a:t>a</a:t>
            </a:r>
            <a:r>
              <a:rPr sz="1000" b="1" spc="-15" dirty="0" err="1">
                <a:latin typeface="Calibri"/>
                <a:cs typeface="Calibri"/>
              </a:rPr>
              <a:t>r</a:t>
            </a:r>
            <a:r>
              <a:rPr sz="1000" b="1" spc="-20" dirty="0" err="1">
                <a:latin typeface="Calibri"/>
                <a:cs typeface="Calibri"/>
              </a:rPr>
              <a:t>r</a:t>
            </a:r>
            <a:r>
              <a:rPr sz="1000" b="1" spc="-10" dirty="0" err="1">
                <a:latin typeface="Calibri"/>
                <a:cs typeface="Calibri"/>
              </a:rPr>
              <a:t>i</a:t>
            </a:r>
            <a:r>
              <a:rPr sz="1000" b="1" spc="-20" dirty="0" err="1">
                <a:latin typeface="Calibri"/>
                <a:cs typeface="Calibri"/>
              </a:rPr>
              <a:t>e</a:t>
            </a:r>
            <a:r>
              <a:rPr sz="1000" b="1" spc="-15" dirty="0" err="1">
                <a:latin typeface="Calibri"/>
                <a:cs typeface="Calibri"/>
              </a:rPr>
              <a:t>r</a:t>
            </a:r>
            <a:r>
              <a:rPr sz="1000" b="1" spc="-5" dirty="0" err="1">
                <a:latin typeface="Calibri"/>
                <a:cs typeface="Calibri"/>
              </a:rPr>
              <a:t>e</a:t>
            </a:r>
            <a:r>
              <a:rPr sz="1000" b="1" spc="-20" dirty="0" err="1">
                <a:latin typeface="Calibri"/>
                <a:cs typeface="Calibri"/>
              </a:rPr>
              <a:t>n</a:t>
            </a:r>
            <a:r>
              <a:rPr sz="1000" b="1" spc="-20" dirty="0">
                <a:latin typeface="Calibri"/>
                <a:cs typeface="Calibri"/>
              </a:rPr>
              <a:t>:</a:t>
            </a:r>
            <a:endParaRPr sz="1000" dirty="0">
              <a:latin typeface="Calibri"/>
              <a:cs typeface="Calibri"/>
            </a:endParaRPr>
          </a:p>
        </p:txBody>
      </p:sp>
      <p:sp>
        <p:nvSpPr>
          <p:cNvPr id="19" name="object 19"/>
          <p:cNvSpPr txBox="1"/>
          <p:nvPr/>
        </p:nvSpPr>
        <p:spPr>
          <a:xfrm>
            <a:off x="3205352" y="3193606"/>
            <a:ext cx="864300" cy="1483611"/>
          </a:xfrm>
          <a:prstGeom prst="rect">
            <a:avLst/>
          </a:prstGeom>
        </p:spPr>
        <p:txBody>
          <a:bodyPr vert="horz" wrap="square" lIns="0" tIns="23495" rIns="0" bIns="0" rtlCol="0">
            <a:spAutoFit/>
          </a:bodyPr>
          <a:lstStyle/>
          <a:p>
            <a:pPr marL="20955" marR="15875" indent="-635" algn="ctr">
              <a:lnSpc>
                <a:spcPct val="90600"/>
              </a:lnSpc>
              <a:spcBef>
                <a:spcPts val="185"/>
              </a:spcBef>
            </a:pPr>
            <a:r>
              <a:rPr sz="800" spc="-5" dirty="0" err="1">
                <a:latin typeface="Calibri"/>
                <a:cs typeface="Calibri"/>
              </a:rPr>
              <a:t>Geschlecht</a:t>
            </a:r>
            <a:r>
              <a:rPr sz="800" spc="-5" dirty="0">
                <a:latin typeface="Calibri"/>
                <a:cs typeface="Calibri"/>
              </a:rPr>
              <a:t>,</a:t>
            </a:r>
            <a:r>
              <a:rPr lang="de-AT" sz="800" spc="-5" dirty="0">
                <a:latin typeface="Calibri"/>
                <a:cs typeface="Calibri"/>
              </a:rPr>
              <a:t> </a:t>
            </a:r>
            <a:r>
              <a:rPr lang="de-AT" sz="800" spc="-15" dirty="0">
                <a:latin typeface="Calibri"/>
                <a:cs typeface="Calibri"/>
              </a:rPr>
              <a:t>Herkunft</a:t>
            </a:r>
            <a:r>
              <a:rPr sz="800" spc="-15" dirty="0">
                <a:latin typeface="Calibri"/>
                <a:cs typeface="Calibri"/>
              </a:rPr>
              <a:t>, </a:t>
            </a:r>
            <a:r>
              <a:rPr lang="de-AT" sz="800" spc="-5" dirty="0">
                <a:latin typeface="Calibri"/>
                <a:cs typeface="Calibri"/>
              </a:rPr>
              <a:t>e</a:t>
            </a:r>
            <a:r>
              <a:rPr sz="800" spc="-5" dirty="0" err="1">
                <a:latin typeface="Calibri"/>
                <a:cs typeface="Calibri"/>
              </a:rPr>
              <a:t>thnische</a:t>
            </a:r>
            <a:r>
              <a:rPr sz="800" spc="-5" dirty="0">
                <a:latin typeface="Calibri"/>
                <a:cs typeface="Calibri"/>
              </a:rPr>
              <a:t> </a:t>
            </a:r>
            <a:r>
              <a:rPr sz="800" dirty="0">
                <a:latin typeface="Calibri"/>
                <a:cs typeface="Calibri"/>
              </a:rPr>
              <a:t> </a:t>
            </a:r>
            <a:r>
              <a:rPr sz="800" spc="-5" dirty="0">
                <a:latin typeface="Calibri"/>
                <a:cs typeface="Calibri"/>
              </a:rPr>
              <a:t>Zugehörigkeit, </a:t>
            </a:r>
            <a:r>
              <a:rPr sz="800" dirty="0">
                <a:latin typeface="Calibri"/>
                <a:cs typeface="Calibri"/>
              </a:rPr>
              <a:t> </a:t>
            </a:r>
            <a:r>
              <a:rPr sz="800" spc="-5" dirty="0" err="1">
                <a:latin typeface="Calibri"/>
                <a:cs typeface="Calibri"/>
              </a:rPr>
              <a:t>sexuelle</a:t>
            </a:r>
            <a:r>
              <a:rPr sz="800" spc="-5" dirty="0">
                <a:latin typeface="Calibri"/>
                <a:cs typeface="Calibri"/>
              </a:rPr>
              <a:t> </a:t>
            </a:r>
            <a:r>
              <a:rPr sz="800" dirty="0">
                <a:latin typeface="Calibri"/>
                <a:cs typeface="Calibri"/>
              </a:rPr>
              <a:t> </a:t>
            </a:r>
            <a:r>
              <a:rPr sz="800" spc="-15" dirty="0" err="1">
                <a:latin typeface="Calibri"/>
                <a:cs typeface="Calibri"/>
              </a:rPr>
              <a:t>Orientie</a:t>
            </a:r>
            <a:r>
              <a:rPr lang="de-AT" sz="800" spc="-15" dirty="0">
                <a:latin typeface="Calibri"/>
                <a:cs typeface="Calibri"/>
              </a:rPr>
              <a:t>-</a:t>
            </a:r>
            <a:r>
              <a:rPr sz="800" spc="-15" dirty="0">
                <a:latin typeface="Calibri"/>
                <a:cs typeface="Calibri"/>
              </a:rPr>
              <a:t>rung,</a:t>
            </a:r>
            <a:r>
              <a:rPr sz="800" spc="-10" dirty="0">
                <a:latin typeface="Calibri"/>
                <a:cs typeface="Calibri"/>
              </a:rPr>
              <a:t> </a:t>
            </a:r>
            <a:r>
              <a:rPr sz="800" spc="-5" dirty="0">
                <a:latin typeface="Calibri"/>
                <a:cs typeface="Calibri"/>
              </a:rPr>
              <a:t>Klasse, Alter, </a:t>
            </a:r>
            <a:r>
              <a:rPr sz="800" spc="-5" dirty="0" err="1">
                <a:latin typeface="Calibri"/>
                <a:cs typeface="Calibri"/>
              </a:rPr>
              <a:t>Behinderung</a:t>
            </a:r>
            <a:r>
              <a:rPr sz="800" spc="-5" dirty="0">
                <a:latin typeface="Calibri"/>
                <a:cs typeface="Calibri"/>
              </a:rPr>
              <a:t> </a:t>
            </a:r>
            <a:r>
              <a:rPr sz="800" dirty="0">
                <a:latin typeface="Calibri"/>
                <a:cs typeface="Calibri"/>
              </a:rPr>
              <a:t> </a:t>
            </a:r>
            <a:r>
              <a:rPr sz="800" spc="-5" dirty="0">
                <a:latin typeface="Calibri"/>
                <a:cs typeface="Calibri"/>
              </a:rPr>
              <a:t>usw., die </a:t>
            </a:r>
            <a:r>
              <a:rPr sz="800" spc="-5" dirty="0" err="1">
                <a:latin typeface="Calibri"/>
                <a:cs typeface="Calibri"/>
              </a:rPr>
              <a:t>zu</a:t>
            </a:r>
            <a:r>
              <a:rPr sz="800" dirty="0">
                <a:latin typeface="Calibri"/>
                <a:cs typeface="Calibri"/>
              </a:rPr>
              <a:t> </a:t>
            </a:r>
            <a:r>
              <a:rPr sz="800" spc="-15" dirty="0">
                <a:latin typeface="Calibri"/>
                <a:cs typeface="Calibri"/>
              </a:rPr>
              <a:t>falschen </a:t>
            </a:r>
            <a:r>
              <a:rPr sz="800" spc="-10" dirty="0">
                <a:latin typeface="Calibri"/>
                <a:cs typeface="Calibri"/>
              </a:rPr>
              <a:t> </a:t>
            </a:r>
            <a:r>
              <a:rPr sz="800" spc="-15" dirty="0">
                <a:latin typeface="Calibri"/>
                <a:cs typeface="Calibri"/>
              </a:rPr>
              <a:t>Darstellungen, </a:t>
            </a:r>
            <a:r>
              <a:rPr sz="800" spc="-10" dirty="0">
                <a:latin typeface="Calibri"/>
                <a:cs typeface="Calibri"/>
              </a:rPr>
              <a:t> </a:t>
            </a:r>
            <a:r>
              <a:rPr sz="800" spc="-5" dirty="0" err="1">
                <a:latin typeface="Calibri"/>
                <a:cs typeface="Calibri"/>
              </a:rPr>
              <a:t>Mi</a:t>
            </a:r>
            <a:r>
              <a:rPr sz="800" spc="-10" dirty="0" err="1">
                <a:latin typeface="Calibri"/>
                <a:cs typeface="Calibri"/>
              </a:rPr>
              <a:t>ssvers</a:t>
            </a:r>
            <a:r>
              <a:rPr sz="800" spc="-5" dirty="0" err="1">
                <a:latin typeface="Calibri"/>
                <a:cs typeface="Calibri"/>
              </a:rPr>
              <a:t>tän</a:t>
            </a:r>
            <a:r>
              <a:rPr sz="800" spc="-10" dirty="0" err="1">
                <a:latin typeface="Calibri"/>
                <a:cs typeface="Calibri"/>
              </a:rPr>
              <a:t>dni</a:t>
            </a:r>
            <a:r>
              <a:rPr sz="800" spc="-5" dirty="0" err="1">
                <a:latin typeface="Calibri"/>
                <a:cs typeface="Calibri"/>
              </a:rPr>
              <a:t>ssen</a:t>
            </a:r>
            <a:r>
              <a:rPr sz="800" spc="-15" dirty="0">
                <a:latin typeface="Calibri"/>
                <a:cs typeface="Calibri"/>
              </a:rPr>
              <a:t> </a:t>
            </a:r>
            <a:r>
              <a:rPr sz="800" spc="-10" dirty="0">
                <a:latin typeface="Calibri"/>
                <a:cs typeface="Calibri"/>
              </a:rPr>
              <a:t>und</a:t>
            </a:r>
            <a:endParaRPr sz="800" dirty="0">
              <a:latin typeface="Calibri"/>
              <a:cs typeface="Calibri"/>
            </a:endParaRPr>
          </a:p>
          <a:p>
            <a:pPr marL="12700" marR="5080" algn="ctr">
              <a:lnSpc>
                <a:spcPct val="91600"/>
              </a:lnSpc>
              <a:spcBef>
                <a:spcPts val="5"/>
              </a:spcBef>
            </a:pPr>
            <a:r>
              <a:rPr sz="800" spc="-20" dirty="0" err="1">
                <a:latin typeface="Calibri"/>
                <a:cs typeface="Calibri"/>
              </a:rPr>
              <a:t>F</a:t>
            </a:r>
            <a:r>
              <a:rPr sz="800" spc="-15" dirty="0" err="1">
                <a:latin typeface="Calibri"/>
                <a:cs typeface="Calibri"/>
              </a:rPr>
              <a:t>e</a:t>
            </a:r>
            <a:r>
              <a:rPr sz="800" spc="-20" dirty="0" err="1">
                <a:latin typeface="Calibri"/>
                <a:cs typeface="Calibri"/>
              </a:rPr>
              <a:t>h</a:t>
            </a:r>
            <a:r>
              <a:rPr sz="800" spc="-10" dirty="0" err="1">
                <a:latin typeface="Calibri"/>
                <a:cs typeface="Calibri"/>
              </a:rPr>
              <a:t>l</a:t>
            </a:r>
            <a:r>
              <a:rPr sz="800" spc="-20" dirty="0" err="1">
                <a:latin typeface="Calibri"/>
                <a:cs typeface="Calibri"/>
              </a:rPr>
              <a:t>k</a:t>
            </a:r>
            <a:r>
              <a:rPr sz="800" spc="-15" dirty="0" err="1">
                <a:latin typeface="Calibri"/>
                <a:cs typeface="Calibri"/>
              </a:rPr>
              <a:t>om</a:t>
            </a:r>
            <a:r>
              <a:rPr sz="800" spc="-20" dirty="0" err="1">
                <a:latin typeface="Calibri"/>
                <a:cs typeface="Calibri"/>
              </a:rPr>
              <a:t>m</a:t>
            </a:r>
            <a:r>
              <a:rPr sz="800" spc="-15" dirty="0" err="1">
                <a:latin typeface="Calibri"/>
                <a:cs typeface="Calibri"/>
              </a:rPr>
              <a:t>u</a:t>
            </a:r>
            <a:r>
              <a:rPr sz="800" spc="-20" dirty="0" err="1">
                <a:latin typeface="Calibri"/>
                <a:cs typeface="Calibri"/>
              </a:rPr>
              <a:t>n</a:t>
            </a:r>
            <a:r>
              <a:rPr sz="800" spc="-15" dirty="0" err="1">
                <a:latin typeface="Calibri"/>
                <a:cs typeface="Calibri"/>
              </a:rPr>
              <a:t>i</a:t>
            </a:r>
            <a:r>
              <a:rPr lang="de-AT" sz="800" spc="-15" dirty="0">
                <a:latin typeface="Calibri"/>
                <a:cs typeface="Calibri"/>
              </a:rPr>
              <a:t>-</a:t>
            </a:r>
          </a:p>
          <a:p>
            <a:pPr marL="12700" marR="5080" algn="ctr">
              <a:lnSpc>
                <a:spcPct val="91600"/>
              </a:lnSpc>
              <a:spcBef>
                <a:spcPts val="5"/>
              </a:spcBef>
            </a:pPr>
            <a:r>
              <a:rPr sz="800" spc="-15" dirty="0" err="1">
                <a:latin typeface="Calibri"/>
                <a:cs typeface="Calibri"/>
              </a:rPr>
              <a:t>k</a:t>
            </a:r>
            <a:r>
              <a:rPr sz="800" spc="-5" dirty="0" err="1">
                <a:latin typeface="Calibri"/>
                <a:cs typeface="Calibri"/>
              </a:rPr>
              <a:t>a</a:t>
            </a:r>
            <a:r>
              <a:rPr sz="800" spc="-10" dirty="0" err="1">
                <a:latin typeface="Calibri"/>
                <a:cs typeface="Calibri"/>
              </a:rPr>
              <a:t>tion</a:t>
            </a:r>
            <a:r>
              <a:rPr sz="800" spc="-10" dirty="0">
                <a:latin typeface="Calibri"/>
                <a:cs typeface="Calibri"/>
              </a:rPr>
              <a:t> </a:t>
            </a:r>
            <a:r>
              <a:rPr sz="800" spc="-5" dirty="0">
                <a:latin typeface="Calibri"/>
                <a:cs typeface="Calibri"/>
              </a:rPr>
              <a:t>führen </a:t>
            </a:r>
            <a:r>
              <a:rPr sz="800" dirty="0">
                <a:latin typeface="Calibri"/>
                <a:cs typeface="Calibri"/>
              </a:rPr>
              <a:t> </a:t>
            </a:r>
            <a:r>
              <a:rPr sz="800" spc="-5" dirty="0">
                <a:latin typeface="Calibri"/>
                <a:cs typeface="Calibri"/>
              </a:rPr>
              <a:t>können.</a:t>
            </a:r>
            <a:endParaRPr sz="800" dirty="0">
              <a:latin typeface="Calibri"/>
              <a:cs typeface="Calibri"/>
            </a:endParaRPr>
          </a:p>
        </p:txBody>
      </p:sp>
      <p:grpSp>
        <p:nvGrpSpPr>
          <p:cNvPr id="20" name="object 20"/>
          <p:cNvGrpSpPr/>
          <p:nvPr/>
        </p:nvGrpSpPr>
        <p:grpSpPr>
          <a:xfrm>
            <a:off x="4170679" y="2435860"/>
            <a:ext cx="935355" cy="2398395"/>
            <a:chOff x="4170679" y="2435860"/>
            <a:chExt cx="935355" cy="2398395"/>
          </a:xfrm>
        </p:grpSpPr>
        <p:sp>
          <p:nvSpPr>
            <p:cNvPr id="21" name="object 21"/>
            <p:cNvSpPr/>
            <p:nvPr/>
          </p:nvSpPr>
          <p:spPr>
            <a:xfrm>
              <a:off x="4170679" y="2435860"/>
              <a:ext cx="935355" cy="2398395"/>
            </a:xfrm>
            <a:custGeom>
              <a:avLst/>
              <a:gdLst/>
              <a:ahLst/>
              <a:cxnLst/>
              <a:rect l="l" t="t" r="r" b="b"/>
              <a:pathLst>
                <a:path w="935354" h="2398395">
                  <a:moveTo>
                    <a:pt x="842010" y="0"/>
                  </a:moveTo>
                  <a:lnTo>
                    <a:pt x="93345" y="0"/>
                  </a:lnTo>
                  <a:lnTo>
                    <a:pt x="57150" y="6985"/>
                  </a:lnTo>
                  <a:lnTo>
                    <a:pt x="27305" y="27305"/>
                  </a:lnTo>
                  <a:lnTo>
                    <a:pt x="6985" y="57150"/>
                  </a:lnTo>
                  <a:lnTo>
                    <a:pt x="0" y="93345"/>
                  </a:lnTo>
                  <a:lnTo>
                    <a:pt x="0" y="2305050"/>
                  </a:lnTo>
                  <a:lnTo>
                    <a:pt x="6985" y="2341245"/>
                  </a:lnTo>
                  <a:lnTo>
                    <a:pt x="27305" y="2371090"/>
                  </a:lnTo>
                  <a:lnTo>
                    <a:pt x="57150" y="2391410"/>
                  </a:lnTo>
                  <a:lnTo>
                    <a:pt x="93345" y="2398395"/>
                  </a:lnTo>
                  <a:lnTo>
                    <a:pt x="842010" y="2398395"/>
                  </a:lnTo>
                  <a:lnTo>
                    <a:pt x="878205" y="2391410"/>
                  </a:lnTo>
                  <a:lnTo>
                    <a:pt x="908050" y="2371090"/>
                  </a:lnTo>
                  <a:lnTo>
                    <a:pt x="928370" y="2341245"/>
                  </a:lnTo>
                  <a:lnTo>
                    <a:pt x="935355" y="2305050"/>
                  </a:lnTo>
                  <a:lnTo>
                    <a:pt x="935355" y="93345"/>
                  </a:lnTo>
                  <a:lnTo>
                    <a:pt x="928370" y="57150"/>
                  </a:lnTo>
                  <a:lnTo>
                    <a:pt x="908050" y="27305"/>
                  </a:lnTo>
                  <a:lnTo>
                    <a:pt x="878205" y="6985"/>
                  </a:lnTo>
                  <a:lnTo>
                    <a:pt x="842010" y="0"/>
                  </a:lnTo>
                  <a:close/>
                </a:path>
              </a:pathLst>
            </a:custGeom>
            <a:solidFill>
              <a:srgbClr val="FFF8D2"/>
            </a:solidFill>
          </p:spPr>
          <p:txBody>
            <a:bodyPr wrap="square" lIns="0" tIns="0" rIns="0" bIns="0" rtlCol="0"/>
            <a:lstStyle/>
            <a:p>
              <a:endParaRPr/>
            </a:p>
          </p:txBody>
        </p:sp>
        <p:sp>
          <p:nvSpPr>
            <p:cNvPr id="22" name="object 22"/>
            <p:cNvSpPr/>
            <p:nvPr/>
          </p:nvSpPr>
          <p:spPr>
            <a:xfrm>
              <a:off x="4265929" y="3155950"/>
              <a:ext cx="746760" cy="1558925"/>
            </a:xfrm>
            <a:custGeom>
              <a:avLst/>
              <a:gdLst/>
              <a:ahLst/>
              <a:cxnLst/>
              <a:rect l="l" t="t" r="r" b="b"/>
              <a:pathLst>
                <a:path w="746760" h="1558925">
                  <a:moveTo>
                    <a:pt x="671829" y="0"/>
                  </a:moveTo>
                  <a:lnTo>
                    <a:pt x="74294" y="0"/>
                  </a:lnTo>
                  <a:lnTo>
                    <a:pt x="45719" y="5715"/>
                  </a:lnTo>
                  <a:lnTo>
                    <a:pt x="21589" y="21590"/>
                  </a:lnTo>
                  <a:lnTo>
                    <a:pt x="5714" y="45085"/>
                  </a:lnTo>
                  <a:lnTo>
                    <a:pt x="0" y="74295"/>
                  </a:lnTo>
                  <a:lnTo>
                    <a:pt x="0" y="1483995"/>
                  </a:lnTo>
                  <a:lnTo>
                    <a:pt x="5714" y="1513205"/>
                  </a:lnTo>
                  <a:lnTo>
                    <a:pt x="21589" y="1536700"/>
                  </a:lnTo>
                  <a:lnTo>
                    <a:pt x="45719" y="1552575"/>
                  </a:lnTo>
                  <a:lnTo>
                    <a:pt x="74294" y="1558925"/>
                  </a:lnTo>
                  <a:lnTo>
                    <a:pt x="671829" y="1558925"/>
                  </a:lnTo>
                  <a:lnTo>
                    <a:pt x="701039" y="1552575"/>
                  </a:lnTo>
                  <a:lnTo>
                    <a:pt x="724534" y="1536700"/>
                  </a:lnTo>
                  <a:lnTo>
                    <a:pt x="741044" y="1513205"/>
                  </a:lnTo>
                  <a:lnTo>
                    <a:pt x="746759" y="1483995"/>
                  </a:lnTo>
                  <a:lnTo>
                    <a:pt x="746759" y="74295"/>
                  </a:lnTo>
                  <a:lnTo>
                    <a:pt x="741044" y="45085"/>
                  </a:lnTo>
                  <a:lnTo>
                    <a:pt x="724534" y="21590"/>
                  </a:lnTo>
                  <a:lnTo>
                    <a:pt x="701039" y="5715"/>
                  </a:lnTo>
                  <a:lnTo>
                    <a:pt x="671829" y="0"/>
                  </a:lnTo>
                  <a:close/>
                </a:path>
              </a:pathLst>
            </a:custGeom>
            <a:solidFill>
              <a:srgbClr val="FFFFFF"/>
            </a:solidFill>
          </p:spPr>
          <p:txBody>
            <a:bodyPr wrap="square" lIns="0" tIns="0" rIns="0" bIns="0" rtlCol="0"/>
            <a:lstStyle/>
            <a:p>
              <a:endParaRPr/>
            </a:p>
          </p:txBody>
        </p:sp>
        <p:sp>
          <p:nvSpPr>
            <p:cNvPr id="23" name="object 23"/>
            <p:cNvSpPr/>
            <p:nvPr/>
          </p:nvSpPr>
          <p:spPr>
            <a:xfrm>
              <a:off x="4265929" y="3155950"/>
              <a:ext cx="746760" cy="1558925"/>
            </a:xfrm>
            <a:custGeom>
              <a:avLst/>
              <a:gdLst/>
              <a:ahLst/>
              <a:cxnLst/>
              <a:rect l="l" t="t" r="r" b="b"/>
              <a:pathLst>
                <a:path w="746760" h="1558925">
                  <a:moveTo>
                    <a:pt x="0" y="74294"/>
                  </a:moveTo>
                  <a:lnTo>
                    <a:pt x="5715" y="45084"/>
                  </a:lnTo>
                  <a:lnTo>
                    <a:pt x="21590" y="21589"/>
                  </a:lnTo>
                  <a:lnTo>
                    <a:pt x="45720" y="5714"/>
                  </a:lnTo>
                  <a:lnTo>
                    <a:pt x="74295" y="0"/>
                  </a:lnTo>
                  <a:lnTo>
                    <a:pt x="671830" y="0"/>
                  </a:lnTo>
                  <a:lnTo>
                    <a:pt x="701040" y="5714"/>
                  </a:lnTo>
                  <a:lnTo>
                    <a:pt x="724535" y="21589"/>
                  </a:lnTo>
                  <a:lnTo>
                    <a:pt x="741045" y="45084"/>
                  </a:lnTo>
                  <a:lnTo>
                    <a:pt x="746760" y="74294"/>
                  </a:lnTo>
                  <a:lnTo>
                    <a:pt x="746760" y="1483995"/>
                  </a:lnTo>
                  <a:lnTo>
                    <a:pt x="741045" y="1513205"/>
                  </a:lnTo>
                  <a:lnTo>
                    <a:pt x="724535" y="1536700"/>
                  </a:lnTo>
                  <a:lnTo>
                    <a:pt x="701040" y="1552575"/>
                  </a:lnTo>
                  <a:lnTo>
                    <a:pt x="671830" y="1558925"/>
                  </a:lnTo>
                  <a:lnTo>
                    <a:pt x="74295" y="1558925"/>
                  </a:lnTo>
                  <a:lnTo>
                    <a:pt x="45720" y="1552575"/>
                  </a:lnTo>
                  <a:lnTo>
                    <a:pt x="21590" y="1536700"/>
                  </a:lnTo>
                  <a:lnTo>
                    <a:pt x="5715"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24" name="object 24"/>
          <p:cNvSpPr txBox="1"/>
          <p:nvPr/>
        </p:nvSpPr>
        <p:spPr>
          <a:xfrm>
            <a:off x="4334001" y="2627410"/>
            <a:ext cx="770889" cy="246092"/>
          </a:xfrm>
          <a:prstGeom prst="rect">
            <a:avLst/>
          </a:prstGeom>
        </p:spPr>
        <p:txBody>
          <a:bodyPr vert="horz" wrap="square" lIns="0" tIns="32384" rIns="0" bIns="0" rtlCol="0">
            <a:spAutoFit/>
          </a:bodyPr>
          <a:lstStyle/>
          <a:p>
            <a:pPr marL="12700" marR="5080">
              <a:lnSpc>
                <a:spcPts val="800"/>
              </a:lnSpc>
              <a:spcBef>
                <a:spcPts val="254"/>
              </a:spcBef>
            </a:pPr>
            <a:r>
              <a:rPr sz="1000" b="1" spc="-20" dirty="0">
                <a:latin typeface="Calibri"/>
                <a:cs typeface="Calibri"/>
              </a:rPr>
              <a:t>S</a:t>
            </a:r>
            <a:r>
              <a:rPr sz="1000" b="1" spc="-15" dirty="0">
                <a:latin typeface="Calibri"/>
                <a:cs typeface="Calibri"/>
              </a:rPr>
              <a:t>e</a:t>
            </a:r>
            <a:r>
              <a:rPr sz="1000" b="1" spc="-20" dirty="0">
                <a:latin typeface="Calibri"/>
                <a:cs typeface="Calibri"/>
              </a:rPr>
              <a:t>m</a:t>
            </a:r>
            <a:r>
              <a:rPr sz="1000" b="1" spc="-10" dirty="0">
                <a:latin typeface="Calibri"/>
                <a:cs typeface="Calibri"/>
              </a:rPr>
              <a:t>a</a:t>
            </a:r>
            <a:r>
              <a:rPr sz="1000" b="1" spc="-20" dirty="0">
                <a:latin typeface="Calibri"/>
                <a:cs typeface="Calibri"/>
              </a:rPr>
              <a:t>nt</a:t>
            </a:r>
            <a:r>
              <a:rPr sz="1000" b="1" spc="-10" dirty="0">
                <a:latin typeface="Calibri"/>
                <a:cs typeface="Calibri"/>
              </a:rPr>
              <a:t>i</a:t>
            </a:r>
            <a:r>
              <a:rPr sz="1000" b="1" spc="-20" dirty="0">
                <a:latin typeface="Calibri"/>
                <a:cs typeface="Calibri"/>
              </a:rPr>
              <a:t>s</a:t>
            </a:r>
            <a:r>
              <a:rPr sz="1000" b="1" spc="-10" dirty="0">
                <a:latin typeface="Calibri"/>
                <a:cs typeface="Calibri"/>
              </a:rPr>
              <a:t>c</a:t>
            </a:r>
            <a:r>
              <a:rPr sz="1000" b="1" spc="-20" dirty="0">
                <a:latin typeface="Calibri"/>
                <a:cs typeface="Calibri"/>
              </a:rPr>
              <a:t>h</a:t>
            </a:r>
            <a:r>
              <a:rPr sz="1000" b="1" spc="-5" dirty="0">
                <a:latin typeface="Calibri"/>
                <a:cs typeface="Calibri"/>
              </a:rPr>
              <a:t>e  </a:t>
            </a:r>
            <a:r>
              <a:rPr sz="1000" b="1" spc="-15" dirty="0">
                <a:latin typeface="Calibri"/>
                <a:cs typeface="Calibri"/>
              </a:rPr>
              <a:t>Barrieren:</a:t>
            </a:r>
            <a:endParaRPr sz="1000" dirty="0">
              <a:latin typeface="Calibri"/>
              <a:cs typeface="Calibri"/>
            </a:endParaRPr>
          </a:p>
        </p:txBody>
      </p:sp>
      <p:sp>
        <p:nvSpPr>
          <p:cNvPr id="25" name="object 25"/>
          <p:cNvSpPr txBox="1"/>
          <p:nvPr/>
        </p:nvSpPr>
        <p:spPr>
          <a:xfrm>
            <a:off x="4285645" y="3479405"/>
            <a:ext cx="727044" cy="723275"/>
          </a:xfrm>
          <a:prstGeom prst="rect">
            <a:avLst/>
          </a:prstGeom>
        </p:spPr>
        <p:txBody>
          <a:bodyPr vert="horz" wrap="square" lIns="0" tIns="22860" rIns="0" bIns="0" rtlCol="0">
            <a:spAutoFit/>
          </a:bodyPr>
          <a:lstStyle/>
          <a:p>
            <a:pPr marL="12700" marR="5080" indent="-1905" algn="ctr">
              <a:lnSpc>
                <a:spcPct val="91400"/>
              </a:lnSpc>
              <a:spcBef>
                <a:spcPts val="180"/>
              </a:spcBef>
            </a:pPr>
            <a:r>
              <a:rPr sz="1000" spc="-5" dirty="0" err="1">
                <a:latin typeface="Calibri"/>
                <a:cs typeface="Calibri"/>
              </a:rPr>
              <a:t>Fähigkeit</a:t>
            </a:r>
            <a:r>
              <a:rPr lang="de-AT" sz="1000" spc="-5" dirty="0">
                <a:latin typeface="Calibri"/>
                <a:cs typeface="Calibri"/>
              </a:rPr>
              <a:t> einer Person</a:t>
            </a:r>
            <a:r>
              <a:rPr sz="1000" spc="-5" dirty="0">
                <a:latin typeface="Calibri"/>
                <a:cs typeface="Calibri"/>
              </a:rPr>
              <a:t>, </a:t>
            </a:r>
            <a:r>
              <a:rPr sz="1000" dirty="0">
                <a:latin typeface="Calibri"/>
                <a:cs typeface="Calibri"/>
              </a:rPr>
              <a:t> </a:t>
            </a:r>
            <a:r>
              <a:rPr sz="1000" spc="-15" dirty="0">
                <a:latin typeface="Calibri"/>
                <a:cs typeface="Calibri"/>
              </a:rPr>
              <a:t>Information</a:t>
            </a:r>
            <a:r>
              <a:rPr sz="1000" spc="-10" dirty="0">
                <a:latin typeface="Calibri"/>
                <a:cs typeface="Calibri"/>
              </a:rPr>
              <a:t> </a:t>
            </a:r>
            <a:r>
              <a:rPr sz="1000" spc="-10" dirty="0" err="1">
                <a:latin typeface="Calibri"/>
                <a:cs typeface="Calibri"/>
              </a:rPr>
              <a:t>zu</a:t>
            </a:r>
            <a:r>
              <a:rPr sz="1000" spc="-10" dirty="0">
                <a:latin typeface="Calibri"/>
                <a:cs typeface="Calibri"/>
              </a:rPr>
              <a:t> </a:t>
            </a:r>
            <a:r>
              <a:rPr sz="1000" spc="-5" dirty="0">
                <a:latin typeface="Calibri"/>
                <a:cs typeface="Calibri"/>
              </a:rPr>
              <a:t> </a:t>
            </a:r>
            <a:r>
              <a:rPr sz="1000" spc="-15" dirty="0" err="1">
                <a:latin typeface="Calibri"/>
                <a:cs typeface="Calibri"/>
              </a:rPr>
              <a:t>i</a:t>
            </a:r>
            <a:r>
              <a:rPr sz="1000" spc="-20" dirty="0" err="1">
                <a:latin typeface="Calibri"/>
                <a:cs typeface="Calibri"/>
              </a:rPr>
              <a:t>n</a:t>
            </a:r>
            <a:r>
              <a:rPr sz="1000" spc="-15" dirty="0" err="1">
                <a:latin typeface="Calibri"/>
                <a:cs typeface="Calibri"/>
              </a:rPr>
              <a:t>te</a:t>
            </a:r>
            <a:r>
              <a:rPr sz="1000" spc="-20" dirty="0" err="1">
                <a:latin typeface="Calibri"/>
                <a:cs typeface="Calibri"/>
              </a:rPr>
              <a:t>r</a:t>
            </a:r>
            <a:r>
              <a:rPr sz="1000" spc="-15" dirty="0" err="1">
                <a:latin typeface="Calibri"/>
                <a:cs typeface="Calibri"/>
              </a:rPr>
              <a:t>pr</a:t>
            </a:r>
            <a:r>
              <a:rPr sz="1000" spc="-20" dirty="0" err="1">
                <a:latin typeface="Calibri"/>
                <a:cs typeface="Calibri"/>
              </a:rPr>
              <a:t>e</a:t>
            </a:r>
            <a:r>
              <a:rPr sz="1000" spc="-15" dirty="0" err="1">
                <a:latin typeface="Calibri"/>
                <a:cs typeface="Calibri"/>
              </a:rPr>
              <a:t>tier</a:t>
            </a:r>
            <a:r>
              <a:rPr sz="1000" spc="-5" dirty="0" err="1">
                <a:latin typeface="Calibri"/>
                <a:cs typeface="Calibri"/>
              </a:rPr>
              <a:t>e</a:t>
            </a:r>
            <a:r>
              <a:rPr lang="de-AT" sz="1000" spc="-5" dirty="0">
                <a:latin typeface="Calibri"/>
                <a:cs typeface="Calibri"/>
              </a:rPr>
              <a:t>n</a:t>
            </a:r>
            <a:endParaRPr sz="800" dirty="0">
              <a:latin typeface="Calibri"/>
              <a:cs typeface="Calibri"/>
            </a:endParaRPr>
          </a:p>
        </p:txBody>
      </p:sp>
      <p:grpSp>
        <p:nvGrpSpPr>
          <p:cNvPr id="26" name="object 26"/>
          <p:cNvGrpSpPr/>
          <p:nvPr/>
        </p:nvGrpSpPr>
        <p:grpSpPr>
          <a:xfrm>
            <a:off x="5176520" y="2435860"/>
            <a:ext cx="934085" cy="2398395"/>
            <a:chOff x="5176520" y="2435860"/>
            <a:chExt cx="934085" cy="2398395"/>
          </a:xfrm>
        </p:grpSpPr>
        <p:sp>
          <p:nvSpPr>
            <p:cNvPr id="27" name="object 27"/>
            <p:cNvSpPr/>
            <p:nvPr/>
          </p:nvSpPr>
          <p:spPr>
            <a:xfrm>
              <a:off x="5176520" y="2435860"/>
              <a:ext cx="934085" cy="2398395"/>
            </a:xfrm>
            <a:custGeom>
              <a:avLst/>
              <a:gdLst/>
              <a:ahLst/>
              <a:cxnLst/>
              <a:rect l="l" t="t" r="r" b="b"/>
              <a:pathLst>
                <a:path w="934085" h="2398395">
                  <a:moveTo>
                    <a:pt x="840739" y="0"/>
                  </a:moveTo>
                  <a:lnTo>
                    <a:pt x="93344" y="0"/>
                  </a:lnTo>
                  <a:lnTo>
                    <a:pt x="57149" y="6985"/>
                  </a:lnTo>
                  <a:lnTo>
                    <a:pt x="27304" y="27305"/>
                  </a:lnTo>
                  <a:lnTo>
                    <a:pt x="6984" y="56515"/>
                  </a:lnTo>
                  <a:lnTo>
                    <a:pt x="0" y="93345"/>
                  </a:lnTo>
                  <a:lnTo>
                    <a:pt x="0" y="2305050"/>
                  </a:lnTo>
                  <a:lnTo>
                    <a:pt x="6984" y="2341245"/>
                  </a:lnTo>
                  <a:lnTo>
                    <a:pt x="27304" y="2371090"/>
                  </a:lnTo>
                  <a:lnTo>
                    <a:pt x="57149" y="2391410"/>
                  </a:lnTo>
                  <a:lnTo>
                    <a:pt x="93344" y="2398395"/>
                  </a:lnTo>
                  <a:lnTo>
                    <a:pt x="840739" y="2398395"/>
                  </a:lnTo>
                  <a:lnTo>
                    <a:pt x="876934" y="2391410"/>
                  </a:lnTo>
                  <a:lnTo>
                    <a:pt x="906779" y="2371090"/>
                  </a:lnTo>
                  <a:lnTo>
                    <a:pt x="926464" y="2341245"/>
                  </a:lnTo>
                  <a:lnTo>
                    <a:pt x="934084" y="2305050"/>
                  </a:lnTo>
                  <a:lnTo>
                    <a:pt x="934084" y="93345"/>
                  </a:lnTo>
                  <a:lnTo>
                    <a:pt x="926464" y="56515"/>
                  </a:lnTo>
                  <a:lnTo>
                    <a:pt x="906779" y="27305"/>
                  </a:lnTo>
                  <a:lnTo>
                    <a:pt x="876934" y="6985"/>
                  </a:lnTo>
                  <a:lnTo>
                    <a:pt x="840739" y="0"/>
                  </a:lnTo>
                  <a:close/>
                </a:path>
              </a:pathLst>
            </a:custGeom>
            <a:solidFill>
              <a:srgbClr val="FFF8D2"/>
            </a:solidFill>
          </p:spPr>
          <p:txBody>
            <a:bodyPr wrap="square" lIns="0" tIns="0" rIns="0" bIns="0" rtlCol="0"/>
            <a:lstStyle/>
            <a:p>
              <a:endParaRPr/>
            </a:p>
          </p:txBody>
        </p:sp>
        <p:sp>
          <p:nvSpPr>
            <p:cNvPr id="28" name="object 28"/>
            <p:cNvSpPr/>
            <p:nvPr/>
          </p:nvSpPr>
          <p:spPr>
            <a:xfrm>
              <a:off x="5270500" y="3155950"/>
              <a:ext cx="748665" cy="1558925"/>
            </a:xfrm>
            <a:custGeom>
              <a:avLst/>
              <a:gdLst/>
              <a:ahLst/>
              <a:cxnLst/>
              <a:rect l="l" t="t" r="r" b="b"/>
              <a:pathLst>
                <a:path w="748664" h="1558925">
                  <a:moveTo>
                    <a:pt x="673735" y="0"/>
                  </a:moveTo>
                  <a:lnTo>
                    <a:pt x="74930" y="0"/>
                  </a:lnTo>
                  <a:lnTo>
                    <a:pt x="45720" y="5715"/>
                  </a:lnTo>
                  <a:lnTo>
                    <a:pt x="22225" y="21590"/>
                  </a:lnTo>
                  <a:lnTo>
                    <a:pt x="6350" y="45085"/>
                  </a:lnTo>
                  <a:lnTo>
                    <a:pt x="0" y="74295"/>
                  </a:lnTo>
                  <a:lnTo>
                    <a:pt x="0" y="1483995"/>
                  </a:lnTo>
                  <a:lnTo>
                    <a:pt x="6350" y="1513205"/>
                  </a:lnTo>
                  <a:lnTo>
                    <a:pt x="22225" y="1536700"/>
                  </a:lnTo>
                  <a:lnTo>
                    <a:pt x="45720" y="1552575"/>
                  </a:lnTo>
                  <a:lnTo>
                    <a:pt x="74930" y="1558925"/>
                  </a:lnTo>
                  <a:lnTo>
                    <a:pt x="673735" y="1558925"/>
                  </a:lnTo>
                  <a:lnTo>
                    <a:pt x="702945" y="1552575"/>
                  </a:lnTo>
                  <a:lnTo>
                    <a:pt x="726440" y="1536700"/>
                  </a:lnTo>
                  <a:lnTo>
                    <a:pt x="742950" y="1513205"/>
                  </a:lnTo>
                  <a:lnTo>
                    <a:pt x="748665" y="1483995"/>
                  </a:lnTo>
                  <a:lnTo>
                    <a:pt x="748665" y="74295"/>
                  </a:lnTo>
                  <a:lnTo>
                    <a:pt x="742950" y="45085"/>
                  </a:lnTo>
                  <a:lnTo>
                    <a:pt x="726440" y="21590"/>
                  </a:lnTo>
                  <a:lnTo>
                    <a:pt x="702945" y="5715"/>
                  </a:lnTo>
                  <a:lnTo>
                    <a:pt x="673735" y="0"/>
                  </a:lnTo>
                  <a:close/>
                </a:path>
              </a:pathLst>
            </a:custGeom>
            <a:solidFill>
              <a:srgbClr val="FFFFFF"/>
            </a:solidFill>
          </p:spPr>
          <p:txBody>
            <a:bodyPr wrap="square" lIns="0" tIns="0" rIns="0" bIns="0" rtlCol="0"/>
            <a:lstStyle/>
            <a:p>
              <a:endParaRPr/>
            </a:p>
          </p:txBody>
        </p:sp>
        <p:sp>
          <p:nvSpPr>
            <p:cNvPr id="29" name="object 29"/>
            <p:cNvSpPr/>
            <p:nvPr/>
          </p:nvSpPr>
          <p:spPr>
            <a:xfrm>
              <a:off x="5270500" y="3155950"/>
              <a:ext cx="748665" cy="1558925"/>
            </a:xfrm>
            <a:custGeom>
              <a:avLst/>
              <a:gdLst/>
              <a:ahLst/>
              <a:cxnLst/>
              <a:rect l="l" t="t" r="r" b="b"/>
              <a:pathLst>
                <a:path w="748664" h="1558925">
                  <a:moveTo>
                    <a:pt x="0" y="74294"/>
                  </a:moveTo>
                  <a:lnTo>
                    <a:pt x="6350" y="45084"/>
                  </a:lnTo>
                  <a:lnTo>
                    <a:pt x="22225" y="21589"/>
                  </a:lnTo>
                  <a:lnTo>
                    <a:pt x="45720" y="5714"/>
                  </a:lnTo>
                  <a:lnTo>
                    <a:pt x="74930" y="0"/>
                  </a:lnTo>
                  <a:lnTo>
                    <a:pt x="673735" y="0"/>
                  </a:lnTo>
                  <a:lnTo>
                    <a:pt x="702945" y="5714"/>
                  </a:lnTo>
                  <a:lnTo>
                    <a:pt x="726440" y="21589"/>
                  </a:lnTo>
                  <a:lnTo>
                    <a:pt x="742950" y="45084"/>
                  </a:lnTo>
                  <a:lnTo>
                    <a:pt x="748665" y="74294"/>
                  </a:lnTo>
                  <a:lnTo>
                    <a:pt x="748665" y="1483995"/>
                  </a:lnTo>
                  <a:lnTo>
                    <a:pt x="742950" y="1513205"/>
                  </a:lnTo>
                  <a:lnTo>
                    <a:pt x="726440" y="1536700"/>
                  </a:lnTo>
                  <a:lnTo>
                    <a:pt x="702945" y="1552575"/>
                  </a:lnTo>
                  <a:lnTo>
                    <a:pt x="673735" y="1558925"/>
                  </a:lnTo>
                  <a:lnTo>
                    <a:pt x="74930" y="1558925"/>
                  </a:lnTo>
                  <a:lnTo>
                    <a:pt x="45720" y="1552575"/>
                  </a:lnTo>
                  <a:lnTo>
                    <a:pt x="22225" y="1536700"/>
                  </a:lnTo>
                  <a:lnTo>
                    <a:pt x="6350"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30" name="object 30"/>
          <p:cNvSpPr txBox="1"/>
          <p:nvPr/>
        </p:nvSpPr>
        <p:spPr>
          <a:xfrm>
            <a:off x="5061648" y="2608134"/>
            <a:ext cx="1146938" cy="296363"/>
          </a:xfrm>
          <a:prstGeom prst="rect">
            <a:avLst/>
          </a:prstGeom>
        </p:spPr>
        <p:txBody>
          <a:bodyPr vert="horz" wrap="square" lIns="0" tIns="27940" rIns="0" bIns="0" rtlCol="0">
            <a:spAutoFit/>
          </a:bodyPr>
          <a:lstStyle/>
          <a:p>
            <a:pPr marL="12700" marR="5080" indent="-1270" algn="ctr">
              <a:lnSpc>
                <a:spcPct val="87200"/>
              </a:lnSpc>
              <a:spcBef>
                <a:spcPts val="220"/>
              </a:spcBef>
            </a:pPr>
            <a:r>
              <a:rPr sz="1000" b="1" spc="-15" dirty="0" err="1">
                <a:latin typeface="Calibri"/>
                <a:cs typeface="Calibri"/>
              </a:rPr>
              <a:t>Zugänglichkeit</a:t>
            </a:r>
            <a:r>
              <a:rPr lang="de-AT" sz="1000" b="1" spc="-15" dirty="0">
                <a:latin typeface="Calibri"/>
                <a:cs typeface="Calibri"/>
              </a:rPr>
              <a:t>s-barrieren</a:t>
            </a:r>
            <a:r>
              <a:rPr sz="1000" b="1" spc="-5" dirty="0">
                <a:latin typeface="Calibri"/>
                <a:cs typeface="Calibri"/>
              </a:rPr>
              <a:t>:</a:t>
            </a:r>
            <a:endParaRPr sz="1000" dirty="0">
              <a:latin typeface="Calibri"/>
              <a:cs typeface="Calibri"/>
            </a:endParaRPr>
          </a:p>
        </p:txBody>
      </p:sp>
      <p:sp>
        <p:nvSpPr>
          <p:cNvPr id="31" name="object 31"/>
          <p:cNvSpPr txBox="1"/>
          <p:nvPr/>
        </p:nvSpPr>
        <p:spPr>
          <a:xfrm>
            <a:off x="5266754" y="3404768"/>
            <a:ext cx="748665" cy="872547"/>
          </a:xfrm>
          <a:prstGeom prst="rect">
            <a:avLst/>
          </a:prstGeom>
        </p:spPr>
        <p:txBody>
          <a:bodyPr vert="horz" wrap="square" lIns="0" tIns="22860" rIns="0" bIns="0" rtlCol="0">
            <a:spAutoFit/>
          </a:bodyPr>
          <a:lstStyle/>
          <a:p>
            <a:pPr marL="12700" marR="5080" indent="32384" algn="ctr">
              <a:lnSpc>
                <a:spcPct val="91500"/>
              </a:lnSpc>
              <a:spcBef>
                <a:spcPts val="180"/>
              </a:spcBef>
            </a:pPr>
            <a:r>
              <a:rPr lang="de-DE" sz="1000" spc="-10" dirty="0">
                <a:latin typeface="Calibri"/>
                <a:cs typeface="Calibri"/>
              </a:rPr>
              <a:t>Barrieren, welche die Verarbeitung von Informationen behindern</a:t>
            </a:r>
            <a:endParaRPr sz="1000" dirty="0">
              <a:latin typeface="Calibri"/>
              <a:cs typeface="Calibri"/>
            </a:endParaRPr>
          </a:p>
        </p:txBody>
      </p:sp>
      <p:grpSp>
        <p:nvGrpSpPr>
          <p:cNvPr id="32" name="object 32"/>
          <p:cNvGrpSpPr/>
          <p:nvPr/>
        </p:nvGrpSpPr>
        <p:grpSpPr>
          <a:xfrm>
            <a:off x="6181090" y="2435860"/>
            <a:ext cx="935990" cy="2398395"/>
            <a:chOff x="6181090" y="2435860"/>
            <a:chExt cx="935990" cy="2398395"/>
          </a:xfrm>
        </p:grpSpPr>
        <p:sp>
          <p:nvSpPr>
            <p:cNvPr id="33" name="object 33"/>
            <p:cNvSpPr/>
            <p:nvPr/>
          </p:nvSpPr>
          <p:spPr>
            <a:xfrm>
              <a:off x="6181090" y="2435860"/>
              <a:ext cx="935990" cy="2398395"/>
            </a:xfrm>
            <a:custGeom>
              <a:avLst/>
              <a:gdLst/>
              <a:ahLst/>
              <a:cxnLst/>
              <a:rect l="l" t="t" r="r" b="b"/>
              <a:pathLst>
                <a:path w="935990" h="2398395">
                  <a:moveTo>
                    <a:pt x="842645" y="0"/>
                  </a:moveTo>
                  <a:lnTo>
                    <a:pt x="93980" y="0"/>
                  </a:lnTo>
                  <a:lnTo>
                    <a:pt x="57150" y="6985"/>
                  </a:lnTo>
                  <a:lnTo>
                    <a:pt x="27940" y="27305"/>
                  </a:lnTo>
                  <a:lnTo>
                    <a:pt x="7620" y="57150"/>
                  </a:lnTo>
                  <a:lnTo>
                    <a:pt x="0" y="93345"/>
                  </a:lnTo>
                  <a:lnTo>
                    <a:pt x="0" y="2305050"/>
                  </a:lnTo>
                  <a:lnTo>
                    <a:pt x="7620" y="2341245"/>
                  </a:lnTo>
                  <a:lnTo>
                    <a:pt x="27940" y="2371090"/>
                  </a:lnTo>
                  <a:lnTo>
                    <a:pt x="57150" y="2391410"/>
                  </a:lnTo>
                  <a:lnTo>
                    <a:pt x="93980" y="2398395"/>
                  </a:lnTo>
                  <a:lnTo>
                    <a:pt x="842645" y="2398395"/>
                  </a:lnTo>
                  <a:lnTo>
                    <a:pt x="878840" y="2391410"/>
                  </a:lnTo>
                  <a:lnTo>
                    <a:pt x="908685" y="2371090"/>
                  </a:lnTo>
                  <a:lnTo>
                    <a:pt x="928370" y="2341245"/>
                  </a:lnTo>
                  <a:lnTo>
                    <a:pt x="935990" y="2305050"/>
                  </a:lnTo>
                  <a:lnTo>
                    <a:pt x="935990" y="93345"/>
                  </a:lnTo>
                  <a:lnTo>
                    <a:pt x="928370" y="57150"/>
                  </a:lnTo>
                  <a:lnTo>
                    <a:pt x="908685" y="27305"/>
                  </a:lnTo>
                  <a:lnTo>
                    <a:pt x="878840" y="6985"/>
                  </a:lnTo>
                  <a:lnTo>
                    <a:pt x="842645" y="0"/>
                  </a:lnTo>
                  <a:close/>
                </a:path>
              </a:pathLst>
            </a:custGeom>
            <a:solidFill>
              <a:srgbClr val="FFF8D2"/>
            </a:solidFill>
          </p:spPr>
          <p:txBody>
            <a:bodyPr wrap="square" lIns="0" tIns="0" rIns="0" bIns="0" rtlCol="0"/>
            <a:lstStyle/>
            <a:p>
              <a:endParaRPr/>
            </a:p>
          </p:txBody>
        </p:sp>
        <p:sp>
          <p:nvSpPr>
            <p:cNvPr id="34" name="object 34"/>
            <p:cNvSpPr/>
            <p:nvPr/>
          </p:nvSpPr>
          <p:spPr>
            <a:xfrm>
              <a:off x="6276340" y="3155950"/>
              <a:ext cx="748665" cy="1558925"/>
            </a:xfrm>
            <a:custGeom>
              <a:avLst/>
              <a:gdLst/>
              <a:ahLst/>
              <a:cxnLst/>
              <a:rect l="l" t="t" r="r" b="b"/>
              <a:pathLst>
                <a:path w="748665" h="1558925">
                  <a:moveTo>
                    <a:pt x="673735" y="0"/>
                  </a:moveTo>
                  <a:lnTo>
                    <a:pt x="74930" y="0"/>
                  </a:lnTo>
                  <a:lnTo>
                    <a:pt x="45720" y="5715"/>
                  </a:lnTo>
                  <a:lnTo>
                    <a:pt x="22225" y="21590"/>
                  </a:lnTo>
                  <a:lnTo>
                    <a:pt x="6350" y="45085"/>
                  </a:lnTo>
                  <a:lnTo>
                    <a:pt x="0" y="74295"/>
                  </a:lnTo>
                  <a:lnTo>
                    <a:pt x="0" y="1483995"/>
                  </a:lnTo>
                  <a:lnTo>
                    <a:pt x="6350" y="1513205"/>
                  </a:lnTo>
                  <a:lnTo>
                    <a:pt x="22225" y="1536700"/>
                  </a:lnTo>
                  <a:lnTo>
                    <a:pt x="45720" y="1552575"/>
                  </a:lnTo>
                  <a:lnTo>
                    <a:pt x="74930" y="1558925"/>
                  </a:lnTo>
                  <a:lnTo>
                    <a:pt x="673735" y="1558925"/>
                  </a:lnTo>
                  <a:lnTo>
                    <a:pt x="702945" y="1552575"/>
                  </a:lnTo>
                  <a:lnTo>
                    <a:pt x="726440" y="1536700"/>
                  </a:lnTo>
                  <a:lnTo>
                    <a:pt x="742950" y="1513205"/>
                  </a:lnTo>
                  <a:lnTo>
                    <a:pt x="748665" y="1483995"/>
                  </a:lnTo>
                  <a:lnTo>
                    <a:pt x="748665" y="74295"/>
                  </a:lnTo>
                  <a:lnTo>
                    <a:pt x="742950" y="45085"/>
                  </a:lnTo>
                  <a:lnTo>
                    <a:pt x="726440" y="21590"/>
                  </a:lnTo>
                  <a:lnTo>
                    <a:pt x="702945" y="5715"/>
                  </a:lnTo>
                  <a:lnTo>
                    <a:pt x="673735" y="0"/>
                  </a:lnTo>
                  <a:close/>
                </a:path>
              </a:pathLst>
            </a:custGeom>
            <a:solidFill>
              <a:srgbClr val="FFFFFF"/>
            </a:solidFill>
          </p:spPr>
          <p:txBody>
            <a:bodyPr wrap="square" lIns="0" tIns="0" rIns="0" bIns="0" rtlCol="0"/>
            <a:lstStyle/>
            <a:p>
              <a:endParaRPr/>
            </a:p>
          </p:txBody>
        </p:sp>
        <p:sp>
          <p:nvSpPr>
            <p:cNvPr id="35" name="object 35"/>
            <p:cNvSpPr/>
            <p:nvPr/>
          </p:nvSpPr>
          <p:spPr>
            <a:xfrm>
              <a:off x="6276340" y="3155950"/>
              <a:ext cx="748665" cy="1558925"/>
            </a:xfrm>
            <a:custGeom>
              <a:avLst/>
              <a:gdLst/>
              <a:ahLst/>
              <a:cxnLst/>
              <a:rect l="l" t="t" r="r" b="b"/>
              <a:pathLst>
                <a:path w="748665" h="1558925">
                  <a:moveTo>
                    <a:pt x="0" y="74294"/>
                  </a:moveTo>
                  <a:lnTo>
                    <a:pt x="6350" y="45084"/>
                  </a:lnTo>
                  <a:lnTo>
                    <a:pt x="22225" y="21589"/>
                  </a:lnTo>
                  <a:lnTo>
                    <a:pt x="45720" y="5714"/>
                  </a:lnTo>
                  <a:lnTo>
                    <a:pt x="74930" y="0"/>
                  </a:lnTo>
                  <a:lnTo>
                    <a:pt x="673735" y="0"/>
                  </a:lnTo>
                  <a:lnTo>
                    <a:pt x="702945" y="5714"/>
                  </a:lnTo>
                  <a:lnTo>
                    <a:pt x="726440" y="21589"/>
                  </a:lnTo>
                  <a:lnTo>
                    <a:pt x="742950" y="45084"/>
                  </a:lnTo>
                  <a:lnTo>
                    <a:pt x="748665" y="74294"/>
                  </a:lnTo>
                  <a:lnTo>
                    <a:pt x="748665" y="1483995"/>
                  </a:lnTo>
                  <a:lnTo>
                    <a:pt x="742950" y="1513205"/>
                  </a:lnTo>
                  <a:lnTo>
                    <a:pt x="726440" y="1536700"/>
                  </a:lnTo>
                  <a:lnTo>
                    <a:pt x="702945" y="1552575"/>
                  </a:lnTo>
                  <a:lnTo>
                    <a:pt x="673735" y="1558925"/>
                  </a:lnTo>
                  <a:lnTo>
                    <a:pt x="74930" y="1558925"/>
                  </a:lnTo>
                  <a:lnTo>
                    <a:pt x="45720" y="1552575"/>
                  </a:lnTo>
                  <a:lnTo>
                    <a:pt x="22225" y="1536700"/>
                  </a:lnTo>
                  <a:lnTo>
                    <a:pt x="6350"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36" name="object 36"/>
          <p:cNvSpPr txBox="1"/>
          <p:nvPr/>
        </p:nvSpPr>
        <p:spPr>
          <a:xfrm>
            <a:off x="6148830" y="2631537"/>
            <a:ext cx="1003301" cy="246092"/>
          </a:xfrm>
          <a:prstGeom prst="rect">
            <a:avLst/>
          </a:prstGeom>
        </p:spPr>
        <p:txBody>
          <a:bodyPr vert="horz" wrap="square" lIns="0" tIns="32384" rIns="0" bIns="0" rtlCol="0">
            <a:spAutoFit/>
          </a:bodyPr>
          <a:lstStyle/>
          <a:p>
            <a:pPr marL="12700" marR="5080" algn="ctr">
              <a:lnSpc>
                <a:spcPts val="800"/>
              </a:lnSpc>
              <a:spcBef>
                <a:spcPts val="254"/>
              </a:spcBef>
            </a:pPr>
            <a:r>
              <a:rPr sz="1000" b="1" spc="-15" dirty="0" err="1">
                <a:latin typeface="Calibri"/>
                <a:cs typeface="Calibri"/>
              </a:rPr>
              <a:t>Au</a:t>
            </a:r>
            <a:r>
              <a:rPr sz="1000" b="1" spc="-20" dirty="0" err="1">
                <a:latin typeface="Calibri"/>
                <a:cs typeface="Calibri"/>
              </a:rPr>
              <a:t>f</a:t>
            </a:r>
            <a:r>
              <a:rPr sz="1000" b="1" spc="-15" dirty="0" err="1">
                <a:latin typeface="Calibri"/>
                <a:cs typeface="Calibri"/>
              </a:rPr>
              <a:t>m</a:t>
            </a:r>
            <a:r>
              <a:rPr sz="1000" b="1" spc="-20" dirty="0" err="1">
                <a:latin typeface="Calibri"/>
                <a:cs typeface="Calibri"/>
              </a:rPr>
              <a:t>e</a:t>
            </a:r>
            <a:r>
              <a:rPr sz="1000" b="1" spc="-15" dirty="0" err="1">
                <a:latin typeface="Calibri"/>
                <a:cs typeface="Calibri"/>
              </a:rPr>
              <a:t>r</a:t>
            </a:r>
            <a:r>
              <a:rPr sz="1000" b="1" spc="-20" dirty="0" err="1">
                <a:latin typeface="Calibri"/>
                <a:cs typeface="Calibri"/>
              </a:rPr>
              <a:t>ks</a:t>
            </a:r>
            <a:r>
              <a:rPr sz="1000" b="1" spc="-10" dirty="0" err="1">
                <a:latin typeface="Calibri"/>
                <a:cs typeface="Calibri"/>
              </a:rPr>
              <a:t>a</a:t>
            </a:r>
            <a:r>
              <a:rPr sz="1000" b="1" spc="-15" dirty="0" err="1">
                <a:latin typeface="Calibri"/>
                <a:cs typeface="Calibri"/>
              </a:rPr>
              <a:t>m</a:t>
            </a:r>
            <a:r>
              <a:rPr sz="1000" b="1" spc="-20" dirty="0" err="1">
                <a:latin typeface="Calibri"/>
                <a:cs typeface="Calibri"/>
              </a:rPr>
              <a:t>ke</a:t>
            </a:r>
            <a:r>
              <a:rPr sz="1000" b="1" spc="-10" dirty="0" err="1">
                <a:latin typeface="Calibri"/>
                <a:cs typeface="Calibri"/>
              </a:rPr>
              <a:t>i</a:t>
            </a:r>
            <a:r>
              <a:rPr sz="1000" b="1" spc="-20" dirty="0" err="1">
                <a:latin typeface="Calibri"/>
                <a:cs typeface="Calibri"/>
              </a:rPr>
              <a:t>t</a:t>
            </a:r>
            <a:r>
              <a:rPr sz="1000" b="1" spc="-15" dirty="0" err="1">
                <a:latin typeface="Calibri"/>
                <a:cs typeface="Calibri"/>
              </a:rPr>
              <a:t>s</a:t>
            </a:r>
            <a:r>
              <a:rPr lang="de-AT" sz="1000" b="1" spc="-15" dirty="0">
                <a:latin typeface="Calibri"/>
                <a:cs typeface="Calibri"/>
              </a:rPr>
              <a:t>-</a:t>
            </a:r>
            <a:r>
              <a:rPr sz="1000" b="1" spc="-5" dirty="0" err="1">
                <a:latin typeface="Calibri"/>
                <a:cs typeface="Calibri"/>
              </a:rPr>
              <a:t>b</a:t>
            </a:r>
            <a:r>
              <a:rPr sz="1000" b="1" spc="-15" dirty="0" err="1">
                <a:latin typeface="Calibri"/>
                <a:cs typeface="Calibri"/>
              </a:rPr>
              <a:t>arrieren</a:t>
            </a:r>
            <a:r>
              <a:rPr sz="1000" b="1" spc="-15" dirty="0">
                <a:latin typeface="Calibri"/>
                <a:cs typeface="Calibri"/>
              </a:rPr>
              <a:t>:</a:t>
            </a:r>
            <a:endParaRPr sz="1000" dirty="0">
              <a:latin typeface="Calibri"/>
              <a:cs typeface="Calibri"/>
            </a:endParaRPr>
          </a:p>
        </p:txBody>
      </p:sp>
      <p:sp>
        <p:nvSpPr>
          <p:cNvPr id="37" name="object 37"/>
          <p:cNvSpPr txBox="1"/>
          <p:nvPr/>
        </p:nvSpPr>
        <p:spPr>
          <a:xfrm>
            <a:off x="6328235" y="3737215"/>
            <a:ext cx="678307" cy="310983"/>
          </a:xfrm>
          <a:prstGeom prst="rect">
            <a:avLst/>
          </a:prstGeom>
        </p:spPr>
        <p:txBody>
          <a:bodyPr vert="horz" wrap="square" lIns="0" tIns="18415" rIns="0" bIns="0" rtlCol="0">
            <a:spAutoFit/>
          </a:bodyPr>
          <a:lstStyle/>
          <a:p>
            <a:pPr marL="12700" marR="5080" algn="ctr">
              <a:lnSpc>
                <a:spcPct val="94700"/>
              </a:lnSpc>
              <a:spcBef>
                <a:spcPts val="145"/>
              </a:spcBef>
            </a:pPr>
            <a:r>
              <a:rPr sz="1000" spc="-15" dirty="0" err="1">
                <a:latin typeface="Calibri"/>
                <a:cs typeface="Calibri"/>
              </a:rPr>
              <a:t>Allgemein</a:t>
            </a:r>
            <a:r>
              <a:rPr lang="de-AT" sz="1000" spc="-15" dirty="0">
                <a:latin typeface="Calibri"/>
                <a:cs typeface="Calibri"/>
              </a:rPr>
              <a:t>e</a:t>
            </a:r>
            <a:r>
              <a:rPr sz="1000" spc="-10" dirty="0">
                <a:latin typeface="Calibri"/>
                <a:cs typeface="Calibri"/>
              </a:rPr>
              <a:t> </a:t>
            </a:r>
            <a:r>
              <a:rPr sz="1000" spc="-20" dirty="0" err="1">
                <a:latin typeface="Calibri"/>
                <a:cs typeface="Calibri"/>
              </a:rPr>
              <a:t>Ab</a:t>
            </a:r>
            <a:r>
              <a:rPr sz="1000" spc="-15" dirty="0" err="1">
                <a:latin typeface="Calibri"/>
                <a:cs typeface="Calibri"/>
              </a:rPr>
              <a:t>len</a:t>
            </a:r>
            <a:r>
              <a:rPr sz="1000" spc="-20" dirty="0" err="1">
                <a:latin typeface="Calibri"/>
                <a:cs typeface="Calibri"/>
              </a:rPr>
              <a:t>k</a:t>
            </a:r>
            <a:r>
              <a:rPr sz="1000" spc="-15" dirty="0" err="1">
                <a:latin typeface="Calibri"/>
                <a:cs typeface="Calibri"/>
              </a:rPr>
              <a:t>u</a:t>
            </a:r>
            <a:r>
              <a:rPr sz="1000" spc="-20" dirty="0" err="1">
                <a:latin typeface="Calibri"/>
                <a:cs typeface="Calibri"/>
              </a:rPr>
              <a:t>n</a:t>
            </a:r>
            <a:r>
              <a:rPr sz="1000" spc="-15" dirty="0" err="1">
                <a:latin typeface="Calibri"/>
                <a:cs typeface="Calibri"/>
              </a:rPr>
              <a:t>g</a:t>
            </a:r>
            <a:r>
              <a:rPr lang="de-AT" sz="1000" spc="-5" dirty="0">
                <a:latin typeface="Calibri"/>
                <a:cs typeface="Calibri"/>
              </a:rPr>
              <a:t>e</a:t>
            </a:r>
            <a:r>
              <a:rPr sz="1000" spc="-5" dirty="0">
                <a:latin typeface="Calibri"/>
                <a:cs typeface="Calibri"/>
              </a:rPr>
              <a:t>n</a:t>
            </a:r>
            <a:endParaRPr sz="1000" dirty="0">
              <a:latin typeface="Calibri"/>
              <a:cs typeface="Calibri"/>
            </a:endParaRPr>
          </a:p>
        </p:txBody>
      </p:sp>
      <p:grpSp>
        <p:nvGrpSpPr>
          <p:cNvPr id="38" name="object 38"/>
          <p:cNvGrpSpPr/>
          <p:nvPr/>
        </p:nvGrpSpPr>
        <p:grpSpPr>
          <a:xfrm>
            <a:off x="7186930" y="2435860"/>
            <a:ext cx="935990" cy="2398395"/>
            <a:chOff x="7186930" y="2435860"/>
            <a:chExt cx="935990" cy="2398395"/>
          </a:xfrm>
        </p:grpSpPr>
        <p:sp>
          <p:nvSpPr>
            <p:cNvPr id="39" name="object 39"/>
            <p:cNvSpPr/>
            <p:nvPr/>
          </p:nvSpPr>
          <p:spPr>
            <a:xfrm>
              <a:off x="7186930" y="2435860"/>
              <a:ext cx="935990" cy="2398395"/>
            </a:xfrm>
            <a:custGeom>
              <a:avLst/>
              <a:gdLst/>
              <a:ahLst/>
              <a:cxnLst/>
              <a:rect l="l" t="t" r="r" b="b"/>
              <a:pathLst>
                <a:path w="935990" h="2398395">
                  <a:moveTo>
                    <a:pt x="842645" y="0"/>
                  </a:moveTo>
                  <a:lnTo>
                    <a:pt x="93980" y="0"/>
                  </a:lnTo>
                  <a:lnTo>
                    <a:pt x="57150" y="6985"/>
                  </a:lnTo>
                  <a:lnTo>
                    <a:pt x="27940" y="27305"/>
                  </a:lnTo>
                  <a:lnTo>
                    <a:pt x="7620" y="57150"/>
                  </a:lnTo>
                  <a:lnTo>
                    <a:pt x="0" y="93345"/>
                  </a:lnTo>
                  <a:lnTo>
                    <a:pt x="0" y="2305050"/>
                  </a:lnTo>
                  <a:lnTo>
                    <a:pt x="7620" y="2341245"/>
                  </a:lnTo>
                  <a:lnTo>
                    <a:pt x="27940" y="2371090"/>
                  </a:lnTo>
                  <a:lnTo>
                    <a:pt x="57150" y="2391410"/>
                  </a:lnTo>
                  <a:lnTo>
                    <a:pt x="93980" y="2398395"/>
                  </a:lnTo>
                  <a:lnTo>
                    <a:pt x="842645" y="2398395"/>
                  </a:lnTo>
                  <a:lnTo>
                    <a:pt x="878840" y="2391410"/>
                  </a:lnTo>
                  <a:lnTo>
                    <a:pt x="908685" y="2371090"/>
                  </a:lnTo>
                  <a:lnTo>
                    <a:pt x="928370" y="2341245"/>
                  </a:lnTo>
                  <a:lnTo>
                    <a:pt x="935990" y="2305050"/>
                  </a:lnTo>
                  <a:lnTo>
                    <a:pt x="935990" y="93345"/>
                  </a:lnTo>
                  <a:lnTo>
                    <a:pt x="928370" y="57150"/>
                  </a:lnTo>
                  <a:lnTo>
                    <a:pt x="908685" y="27305"/>
                  </a:lnTo>
                  <a:lnTo>
                    <a:pt x="878840" y="6985"/>
                  </a:lnTo>
                  <a:lnTo>
                    <a:pt x="842645" y="0"/>
                  </a:lnTo>
                  <a:close/>
                </a:path>
              </a:pathLst>
            </a:custGeom>
            <a:solidFill>
              <a:srgbClr val="FFF8D2"/>
            </a:solidFill>
          </p:spPr>
          <p:txBody>
            <a:bodyPr wrap="square" lIns="0" tIns="0" rIns="0" bIns="0" rtlCol="0"/>
            <a:lstStyle/>
            <a:p>
              <a:endParaRPr/>
            </a:p>
          </p:txBody>
        </p:sp>
        <p:sp>
          <p:nvSpPr>
            <p:cNvPr id="40" name="object 40"/>
            <p:cNvSpPr/>
            <p:nvPr/>
          </p:nvSpPr>
          <p:spPr>
            <a:xfrm>
              <a:off x="7280910" y="3155950"/>
              <a:ext cx="748030" cy="1558925"/>
            </a:xfrm>
            <a:custGeom>
              <a:avLst/>
              <a:gdLst/>
              <a:ahLst/>
              <a:cxnLst/>
              <a:rect l="l" t="t" r="r" b="b"/>
              <a:pathLst>
                <a:path w="748029" h="1558925">
                  <a:moveTo>
                    <a:pt x="673734" y="0"/>
                  </a:moveTo>
                  <a:lnTo>
                    <a:pt x="74929" y="0"/>
                  </a:lnTo>
                  <a:lnTo>
                    <a:pt x="45719" y="5715"/>
                  </a:lnTo>
                  <a:lnTo>
                    <a:pt x="22224" y="21590"/>
                  </a:lnTo>
                  <a:lnTo>
                    <a:pt x="5714" y="45085"/>
                  </a:lnTo>
                  <a:lnTo>
                    <a:pt x="0" y="74295"/>
                  </a:lnTo>
                  <a:lnTo>
                    <a:pt x="0" y="1483995"/>
                  </a:lnTo>
                  <a:lnTo>
                    <a:pt x="5714" y="1513205"/>
                  </a:lnTo>
                  <a:lnTo>
                    <a:pt x="22224" y="1536700"/>
                  </a:lnTo>
                  <a:lnTo>
                    <a:pt x="45719" y="1552575"/>
                  </a:lnTo>
                  <a:lnTo>
                    <a:pt x="74929" y="1558925"/>
                  </a:lnTo>
                  <a:lnTo>
                    <a:pt x="673734" y="1558925"/>
                  </a:lnTo>
                  <a:lnTo>
                    <a:pt x="702309" y="1552575"/>
                  </a:lnTo>
                  <a:lnTo>
                    <a:pt x="726439" y="1536700"/>
                  </a:lnTo>
                  <a:lnTo>
                    <a:pt x="742314" y="1513205"/>
                  </a:lnTo>
                  <a:lnTo>
                    <a:pt x="748029" y="1483995"/>
                  </a:lnTo>
                  <a:lnTo>
                    <a:pt x="748029" y="74295"/>
                  </a:lnTo>
                  <a:lnTo>
                    <a:pt x="742314" y="45085"/>
                  </a:lnTo>
                  <a:lnTo>
                    <a:pt x="726439" y="21590"/>
                  </a:lnTo>
                  <a:lnTo>
                    <a:pt x="702309" y="5715"/>
                  </a:lnTo>
                  <a:lnTo>
                    <a:pt x="673734" y="0"/>
                  </a:lnTo>
                  <a:close/>
                </a:path>
              </a:pathLst>
            </a:custGeom>
            <a:solidFill>
              <a:srgbClr val="FFFFFF"/>
            </a:solidFill>
          </p:spPr>
          <p:txBody>
            <a:bodyPr wrap="square" lIns="0" tIns="0" rIns="0" bIns="0" rtlCol="0"/>
            <a:lstStyle/>
            <a:p>
              <a:endParaRPr/>
            </a:p>
          </p:txBody>
        </p:sp>
        <p:sp>
          <p:nvSpPr>
            <p:cNvPr id="41" name="object 41"/>
            <p:cNvSpPr/>
            <p:nvPr/>
          </p:nvSpPr>
          <p:spPr>
            <a:xfrm>
              <a:off x="7280910" y="3155950"/>
              <a:ext cx="748030" cy="1558925"/>
            </a:xfrm>
            <a:custGeom>
              <a:avLst/>
              <a:gdLst/>
              <a:ahLst/>
              <a:cxnLst/>
              <a:rect l="l" t="t" r="r" b="b"/>
              <a:pathLst>
                <a:path w="748029" h="1558925">
                  <a:moveTo>
                    <a:pt x="0" y="74294"/>
                  </a:moveTo>
                  <a:lnTo>
                    <a:pt x="5715" y="45084"/>
                  </a:lnTo>
                  <a:lnTo>
                    <a:pt x="22225" y="21589"/>
                  </a:lnTo>
                  <a:lnTo>
                    <a:pt x="45720" y="5714"/>
                  </a:lnTo>
                  <a:lnTo>
                    <a:pt x="74930" y="0"/>
                  </a:lnTo>
                  <a:lnTo>
                    <a:pt x="673735" y="0"/>
                  </a:lnTo>
                  <a:lnTo>
                    <a:pt x="702310" y="5714"/>
                  </a:lnTo>
                  <a:lnTo>
                    <a:pt x="726440" y="21589"/>
                  </a:lnTo>
                  <a:lnTo>
                    <a:pt x="742315" y="45084"/>
                  </a:lnTo>
                  <a:lnTo>
                    <a:pt x="748030" y="74294"/>
                  </a:lnTo>
                  <a:lnTo>
                    <a:pt x="748030" y="1483995"/>
                  </a:lnTo>
                  <a:lnTo>
                    <a:pt x="742315" y="1513205"/>
                  </a:lnTo>
                  <a:lnTo>
                    <a:pt x="726440" y="1536700"/>
                  </a:lnTo>
                  <a:lnTo>
                    <a:pt x="702310" y="1552575"/>
                  </a:lnTo>
                  <a:lnTo>
                    <a:pt x="673735" y="1558925"/>
                  </a:lnTo>
                  <a:lnTo>
                    <a:pt x="74930" y="1558925"/>
                  </a:lnTo>
                  <a:lnTo>
                    <a:pt x="45720" y="1552575"/>
                  </a:lnTo>
                  <a:lnTo>
                    <a:pt x="22225" y="1536700"/>
                  </a:lnTo>
                  <a:lnTo>
                    <a:pt x="5715" y="1513205"/>
                  </a:lnTo>
                  <a:lnTo>
                    <a:pt x="0" y="1483995"/>
                  </a:lnTo>
                  <a:lnTo>
                    <a:pt x="0" y="74294"/>
                  </a:lnTo>
                  <a:close/>
                </a:path>
              </a:pathLst>
            </a:custGeom>
            <a:ln w="25400">
              <a:solidFill>
                <a:srgbClr val="E7DA5F"/>
              </a:solidFill>
            </a:ln>
          </p:spPr>
          <p:txBody>
            <a:bodyPr wrap="square" lIns="0" tIns="0" rIns="0" bIns="0" rtlCol="0"/>
            <a:lstStyle/>
            <a:p>
              <a:endParaRPr/>
            </a:p>
          </p:txBody>
        </p:sp>
      </p:grpSp>
      <p:sp>
        <p:nvSpPr>
          <p:cNvPr id="42" name="object 42"/>
          <p:cNvSpPr txBox="1"/>
          <p:nvPr/>
        </p:nvSpPr>
        <p:spPr>
          <a:xfrm>
            <a:off x="7178041" y="2658405"/>
            <a:ext cx="956818" cy="246092"/>
          </a:xfrm>
          <a:prstGeom prst="rect">
            <a:avLst/>
          </a:prstGeom>
        </p:spPr>
        <p:txBody>
          <a:bodyPr vert="horz" wrap="square" lIns="0" tIns="32384" rIns="0" bIns="0" rtlCol="0">
            <a:spAutoFit/>
          </a:bodyPr>
          <a:lstStyle/>
          <a:p>
            <a:pPr marL="12700" marR="5080" algn="ctr">
              <a:lnSpc>
                <a:spcPts val="800"/>
              </a:lnSpc>
              <a:spcBef>
                <a:spcPts val="254"/>
              </a:spcBef>
            </a:pPr>
            <a:r>
              <a:rPr sz="1000" b="1" spc="-20" dirty="0" err="1">
                <a:latin typeface="Calibri"/>
                <a:cs typeface="Calibri"/>
              </a:rPr>
              <a:t>Gla</a:t>
            </a:r>
            <a:r>
              <a:rPr sz="1000" b="1" spc="-15" dirty="0" err="1">
                <a:latin typeface="Calibri"/>
                <a:cs typeface="Calibri"/>
              </a:rPr>
              <a:t>ubwü</a:t>
            </a:r>
            <a:r>
              <a:rPr sz="1000" b="1" spc="-20" dirty="0" err="1">
                <a:latin typeface="Calibri"/>
                <a:cs typeface="Calibri"/>
              </a:rPr>
              <a:t>r</a:t>
            </a:r>
            <a:r>
              <a:rPr sz="1000" b="1" spc="-15" dirty="0" err="1">
                <a:latin typeface="Calibri"/>
                <a:cs typeface="Calibri"/>
              </a:rPr>
              <a:t>d</a:t>
            </a:r>
            <a:r>
              <a:rPr sz="1000" b="1" spc="-20" dirty="0" err="1">
                <a:latin typeface="Calibri"/>
                <a:cs typeface="Calibri"/>
              </a:rPr>
              <a:t>ig</a:t>
            </a:r>
            <a:r>
              <a:rPr sz="1000" b="1" spc="-10" dirty="0" err="1">
                <a:latin typeface="Calibri"/>
                <a:cs typeface="Calibri"/>
              </a:rPr>
              <a:t>k</a:t>
            </a:r>
            <a:r>
              <a:rPr sz="1000" b="1" spc="-20" dirty="0" err="1">
                <a:latin typeface="Calibri"/>
                <a:cs typeface="Calibri"/>
              </a:rPr>
              <a:t>ei</a:t>
            </a:r>
            <a:r>
              <a:rPr sz="1000" b="1" spc="-15" dirty="0" err="1">
                <a:latin typeface="Calibri"/>
                <a:cs typeface="Calibri"/>
              </a:rPr>
              <a:t>ts</a:t>
            </a:r>
            <a:r>
              <a:rPr lang="de-AT" sz="1000" b="1" spc="-15" dirty="0">
                <a:latin typeface="Calibri"/>
                <a:cs typeface="Calibri"/>
              </a:rPr>
              <a:t>-</a:t>
            </a:r>
            <a:r>
              <a:rPr sz="1000" b="1" spc="-15" dirty="0" err="1">
                <a:latin typeface="Calibri"/>
                <a:cs typeface="Calibri"/>
              </a:rPr>
              <a:t>b</a:t>
            </a:r>
            <a:r>
              <a:rPr sz="1000" b="1" spc="-5" dirty="0" err="1">
                <a:latin typeface="Calibri"/>
                <a:cs typeface="Calibri"/>
              </a:rPr>
              <a:t>a</a:t>
            </a:r>
            <a:r>
              <a:rPr sz="1000" b="1" spc="-15" dirty="0" err="1">
                <a:latin typeface="Calibri"/>
                <a:cs typeface="Calibri"/>
              </a:rPr>
              <a:t>rrieren</a:t>
            </a:r>
            <a:r>
              <a:rPr sz="1000" b="1" spc="-15" dirty="0">
                <a:latin typeface="Calibri"/>
                <a:cs typeface="Calibri"/>
              </a:rPr>
              <a:t>:</a:t>
            </a:r>
            <a:endParaRPr sz="1000" dirty="0">
              <a:latin typeface="Calibri"/>
              <a:cs typeface="Calibri"/>
            </a:endParaRPr>
          </a:p>
        </p:txBody>
      </p:sp>
      <p:sp>
        <p:nvSpPr>
          <p:cNvPr id="43" name="object 43"/>
          <p:cNvSpPr txBox="1"/>
          <p:nvPr/>
        </p:nvSpPr>
        <p:spPr>
          <a:xfrm>
            <a:off x="7332027" y="3333750"/>
            <a:ext cx="645795" cy="1144031"/>
          </a:xfrm>
          <a:prstGeom prst="rect">
            <a:avLst/>
          </a:prstGeom>
        </p:spPr>
        <p:txBody>
          <a:bodyPr vert="horz" wrap="square" lIns="0" tIns="23495" rIns="0" bIns="0" rtlCol="0">
            <a:spAutoFit/>
          </a:bodyPr>
          <a:lstStyle/>
          <a:p>
            <a:pPr marL="12065" marR="5080" algn="ctr">
              <a:lnSpc>
                <a:spcPct val="90900"/>
              </a:lnSpc>
              <a:spcBef>
                <a:spcPts val="185"/>
              </a:spcBef>
            </a:pPr>
            <a:r>
              <a:rPr lang="de-DE" sz="1000" spc="-5" dirty="0">
                <a:latin typeface="Calibri"/>
                <a:cs typeface="Calibri"/>
              </a:rPr>
              <a:t> Unfähig sein, einer Nachricht, einer Stimme oder beidem zu vertrauen</a:t>
            </a:r>
            <a:endParaRPr sz="1000" dirty="0">
              <a:latin typeface="Calibri"/>
              <a:cs typeface="Calibri"/>
            </a:endParaRPr>
          </a:p>
        </p:txBody>
      </p:sp>
      <p:sp>
        <p:nvSpPr>
          <p:cNvPr id="44" name="object 44"/>
          <p:cNvSpPr txBox="1">
            <a:spLocks noGrp="1"/>
          </p:cNvSpPr>
          <p:nvPr>
            <p:ph type="title"/>
          </p:nvPr>
        </p:nvSpPr>
        <p:spPr>
          <a:xfrm>
            <a:off x="3261867" y="361441"/>
            <a:ext cx="278066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WAS</a:t>
            </a:r>
            <a:r>
              <a:rPr sz="1800" spc="-25" dirty="0">
                <a:solidFill>
                  <a:srgbClr val="FFAA14"/>
                </a:solidFill>
              </a:rPr>
              <a:t> </a:t>
            </a:r>
            <a:r>
              <a:rPr sz="1800" spc="-5" dirty="0">
                <a:solidFill>
                  <a:srgbClr val="FFAA14"/>
                </a:solidFill>
              </a:rPr>
              <a:t>MÜSSEN</a:t>
            </a:r>
            <a:r>
              <a:rPr sz="1800" spc="-20" dirty="0">
                <a:solidFill>
                  <a:srgbClr val="FFAA14"/>
                </a:solidFill>
              </a:rPr>
              <a:t> </a:t>
            </a:r>
            <a:r>
              <a:rPr sz="1800" spc="-5" dirty="0">
                <a:solidFill>
                  <a:srgbClr val="FFAA14"/>
                </a:solidFill>
              </a:rPr>
              <a:t>WIR</a:t>
            </a:r>
            <a:r>
              <a:rPr sz="1800" spc="-15" dirty="0">
                <a:solidFill>
                  <a:srgbClr val="FFAA14"/>
                </a:solidFill>
              </a:rPr>
              <a:t> ÄNDERN?</a:t>
            </a:r>
            <a:endParaRPr sz="1800"/>
          </a:p>
        </p:txBody>
      </p:sp>
      <p:sp>
        <p:nvSpPr>
          <p:cNvPr id="45" name="object 45"/>
          <p:cNvSpPr txBox="1"/>
          <p:nvPr/>
        </p:nvSpPr>
        <p:spPr>
          <a:xfrm>
            <a:off x="1144906" y="678626"/>
            <a:ext cx="7433309" cy="1595245"/>
          </a:xfrm>
          <a:prstGeom prst="rect">
            <a:avLst/>
          </a:prstGeom>
        </p:spPr>
        <p:txBody>
          <a:bodyPr vert="horz" wrap="square" lIns="0" tIns="12700" rIns="0" bIns="0" rtlCol="0">
            <a:spAutoFit/>
          </a:bodyPr>
          <a:lstStyle/>
          <a:p>
            <a:pPr marL="13335" marR="5080">
              <a:lnSpc>
                <a:spcPct val="150000"/>
              </a:lnSpc>
              <a:spcBef>
                <a:spcPts val="100"/>
              </a:spcBef>
            </a:pPr>
            <a:r>
              <a:rPr sz="1400" spc="-10" dirty="0">
                <a:solidFill>
                  <a:srgbClr val="FFFFFF"/>
                </a:solidFill>
                <a:latin typeface="Calibri"/>
                <a:cs typeface="Calibri"/>
              </a:rPr>
              <a:t>Die</a:t>
            </a:r>
            <a:r>
              <a:rPr sz="1400" spc="5" dirty="0">
                <a:solidFill>
                  <a:srgbClr val="FFFFFF"/>
                </a:solidFill>
                <a:latin typeface="Calibri"/>
                <a:cs typeface="Calibri"/>
              </a:rPr>
              <a:t> </a:t>
            </a:r>
            <a:r>
              <a:rPr sz="1400" spc="-5" dirty="0">
                <a:solidFill>
                  <a:srgbClr val="FFFFFF"/>
                </a:solidFill>
                <a:latin typeface="Calibri"/>
                <a:cs typeface="Calibri"/>
              </a:rPr>
              <a:t>Massenmedien</a:t>
            </a:r>
            <a:r>
              <a:rPr sz="1400" spc="5" dirty="0">
                <a:solidFill>
                  <a:srgbClr val="FFFFFF"/>
                </a:solidFill>
                <a:latin typeface="Calibri"/>
                <a:cs typeface="Calibri"/>
              </a:rPr>
              <a:t> </a:t>
            </a:r>
            <a:r>
              <a:rPr sz="1400" spc="-5" dirty="0">
                <a:solidFill>
                  <a:srgbClr val="FFFFFF"/>
                </a:solidFill>
                <a:latin typeface="Calibri"/>
                <a:cs typeface="Calibri"/>
              </a:rPr>
              <a:t>stellen</a:t>
            </a:r>
            <a:r>
              <a:rPr sz="1400" dirty="0">
                <a:solidFill>
                  <a:srgbClr val="FFFFFF"/>
                </a:solidFill>
                <a:latin typeface="Calibri"/>
                <a:cs typeface="Calibri"/>
              </a:rPr>
              <a:t> </a:t>
            </a:r>
            <a:r>
              <a:rPr sz="1400" spc="-5" dirty="0">
                <a:solidFill>
                  <a:srgbClr val="FFFFFF"/>
                </a:solidFill>
                <a:latin typeface="Calibri"/>
                <a:cs typeface="Calibri"/>
              </a:rPr>
              <a:t>viele</a:t>
            </a:r>
            <a:r>
              <a:rPr sz="1400" spc="10" dirty="0">
                <a:solidFill>
                  <a:srgbClr val="FFFFFF"/>
                </a:solidFill>
                <a:latin typeface="Calibri"/>
                <a:cs typeface="Calibri"/>
              </a:rPr>
              <a:t> </a:t>
            </a:r>
            <a:r>
              <a:rPr sz="1400" spc="-5" dirty="0">
                <a:solidFill>
                  <a:srgbClr val="FFFFFF"/>
                </a:solidFill>
                <a:latin typeface="Calibri"/>
                <a:cs typeface="Calibri"/>
              </a:rPr>
              <a:t>Hindernisse</a:t>
            </a:r>
            <a:r>
              <a:rPr sz="1400" spc="5" dirty="0">
                <a:solidFill>
                  <a:srgbClr val="FFFFFF"/>
                </a:solidFill>
                <a:latin typeface="Calibri"/>
                <a:cs typeface="Calibri"/>
              </a:rPr>
              <a:t> </a:t>
            </a:r>
            <a:r>
              <a:rPr sz="1400" spc="-5" dirty="0">
                <a:solidFill>
                  <a:srgbClr val="FFFFFF"/>
                </a:solidFill>
                <a:latin typeface="Calibri"/>
                <a:cs typeface="Calibri"/>
              </a:rPr>
              <a:t>für</a:t>
            </a:r>
            <a:r>
              <a:rPr sz="1400" spc="10" dirty="0">
                <a:solidFill>
                  <a:srgbClr val="FFFFFF"/>
                </a:solidFill>
                <a:latin typeface="Calibri"/>
                <a:cs typeface="Calibri"/>
              </a:rPr>
              <a:t> </a:t>
            </a:r>
            <a:r>
              <a:rPr sz="1400" spc="-5" dirty="0">
                <a:solidFill>
                  <a:srgbClr val="FFFFFF"/>
                </a:solidFill>
                <a:latin typeface="Calibri"/>
                <a:cs typeface="Calibri"/>
              </a:rPr>
              <a:t>verschiedene</a:t>
            </a:r>
            <a:r>
              <a:rPr sz="1400" dirty="0">
                <a:solidFill>
                  <a:srgbClr val="FFFFFF"/>
                </a:solidFill>
                <a:latin typeface="Calibri"/>
                <a:cs typeface="Calibri"/>
              </a:rPr>
              <a:t> </a:t>
            </a:r>
            <a:r>
              <a:rPr sz="1400" spc="-5" dirty="0">
                <a:solidFill>
                  <a:srgbClr val="FFFFFF"/>
                </a:solidFill>
                <a:latin typeface="Calibri"/>
                <a:cs typeface="Calibri"/>
              </a:rPr>
              <a:t>Personen</a:t>
            </a:r>
            <a:r>
              <a:rPr sz="1400" spc="5" dirty="0">
                <a:solidFill>
                  <a:srgbClr val="FFFFFF"/>
                </a:solidFill>
                <a:latin typeface="Calibri"/>
                <a:cs typeface="Calibri"/>
              </a:rPr>
              <a:t> </a:t>
            </a:r>
            <a:r>
              <a:rPr sz="1400" spc="-5" dirty="0">
                <a:solidFill>
                  <a:srgbClr val="FFFFFF"/>
                </a:solidFill>
                <a:latin typeface="Calibri"/>
                <a:cs typeface="Calibri"/>
              </a:rPr>
              <a:t>dar.</a:t>
            </a:r>
            <a:r>
              <a:rPr sz="1400" spc="5" dirty="0">
                <a:solidFill>
                  <a:srgbClr val="FFFFFF"/>
                </a:solidFill>
                <a:latin typeface="Calibri"/>
                <a:cs typeface="Calibri"/>
              </a:rPr>
              <a:t> </a:t>
            </a:r>
            <a:r>
              <a:rPr sz="1400" spc="-5" dirty="0">
                <a:solidFill>
                  <a:srgbClr val="FFFFFF"/>
                </a:solidFill>
                <a:latin typeface="Calibri"/>
                <a:cs typeface="Calibri"/>
              </a:rPr>
              <a:t>Diese</a:t>
            </a:r>
            <a:r>
              <a:rPr sz="1400" spc="15" dirty="0">
                <a:solidFill>
                  <a:srgbClr val="FFFFFF"/>
                </a:solidFill>
                <a:latin typeface="Calibri"/>
                <a:cs typeface="Calibri"/>
              </a:rPr>
              <a:t> </a:t>
            </a:r>
            <a:r>
              <a:rPr sz="1400" spc="-5" dirty="0" err="1">
                <a:solidFill>
                  <a:srgbClr val="FFFFFF"/>
                </a:solidFill>
                <a:latin typeface="Calibri"/>
                <a:cs typeface="Calibri"/>
              </a:rPr>
              <a:t>Barrieren</a:t>
            </a:r>
            <a:r>
              <a:rPr sz="1400" spc="50" dirty="0">
                <a:solidFill>
                  <a:srgbClr val="FFFFFF"/>
                </a:solidFill>
                <a:latin typeface="Calibri"/>
                <a:cs typeface="Calibri"/>
              </a:rPr>
              <a:t> </a:t>
            </a:r>
            <a:r>
              <a:rPr lang="de-AT" sz="1400" spc="-10" dirty="0">
                <a:solidFill>
                  <a:srgbClr val="FFFFFF"/>
                </a:solidFill>
                <a:latin typeface="Calibri"/>
                <a:cs typeface="Calibri"/>
              </a:rPr>
              <a:t>verhindern, dass</a:t>
            </a:r>
            <a:r>
              <a:rPr sz="1400" spc="-10" dirty="0">
                <a:solidFill>
                  <a:srgbClr val="FFFFFF"/>
                </a:solidFill>
                <a:latin typeface="Calibri"/>
                <a:cs typeface="Calibri"/>
              </a:rPr>
              <a:t> </a:t>
            </a:r>
            <a:r>
              <a:rPr sz="1400" spc="-305" dirty="0">
                <a:solidFill>
                  <a:srgbClr val="FFFFFF"/>
                </a:solidFill>
                <a:latin typeface="Calibri"/>
                <a:cs typeface="Calibri"/>
              </a:rPr>
              <a:t> </a:t>
            </a:r>
            <a:r>
              <a:rPr sz="1400" spc="-5" dirty="0">
                <a:solidFill>
                  <a:srgbClr val="FFFFFF"/>
                </a:solidFill>
                <a:latin typeface="Calibri"/>
                <a:cs typeface="Calibri"/>
              </a:rPr>
              <a:t>Menschen</a:t>
            </a:r>
            <a:r>
              <a:rPr sz="1400" spc="5" dirty="0">
                <a:solidFill>
                  <a:srgbClr val="FFFFFF"/>
                </a:solidFill>
                <a:latin typeface="Calibri"/>
                <a:cs typeface="Calibri"/>
              </a:rPr>
              <a:t> </a:t>
            </a:r>
            <a:r>
              <a:rPr sz="1400" spc="-5" dirty="0">
                <a:solidFill>
                  <a:srgbClr val="FFFFFF"/>
                </a:solidFill>
                <a:latin typeface="Calibri"/>
                <a:cs typeface="Calibri"/>
              </a:rPr>
              <a:t>den</a:t>
            </a:r>
            <a:r>
              <a:rPr sz="1400" spc="5" dirty="0">
                <a:solidFill>
                  <a:srgbClr val="FFFFFF"/>
                </a:solidFill>
                <a:latin typeface="Calibri"/>
                <a:cs typeface="Calibri"/>
              </a:rPr>
              <a:t> </a:t>
            </a:r>
            <a:r>
              <a:rPr sz="1400" spc="-5" dirty="0">
                <a:solidFill>
                  <a:srgbClr val="FFFFFF"/>
                </a:solidFill>
                <a:latin typeface="Calibri"/>
                <a:cs typeface="Calibri"/>
              </a:rPr>
              <a:t>Zugang</a:t>
            </a:r>
            <a:r>
              <a:rPr sz="1400" spc="5" dirty="0">
                <a:solidFill>
                  <a:srgbClr val="FFFFFF"/>
                </a:solidFill>
                <a:latin typeface="Calibri"/>
                <a:cs typeface="Calibri"/>
              </a:rPr>
              <a:t> </a:t>
            </a:r>
            <a:r>
              <a:rPr sz="1400" spc="-5" dirty="0">
                <a:solidFill>
                  <a:srgbClr val="FFFFFF"/>
                </a:solidFill>
                <a:latin typeface="Calibri"/>
                <a:cs typeface="Calibri"/>
              </a:rPr>
              <a:t>zu</a:t>
            </a:r>
            <a:r>
              <a:rPr sz="1400" spc="5" dirty="0">
                <a:solidFill>
                  <a:srgbClr val="FFFFFF"/>
                </a:solidFill>
                <a:latin typeface="Calibri"/>
                <a:cs typeface="Calibri"/>
              </a:rPr>
              <a:t> </a:t>
            </a:r>
            <a:r>
              <a:rPr sz="1400" spc="-5" dirty="0">
                <a:solidFill>
                  <a:srgbClr val="FFFFFF"/>
                </a:solidFill>
                <a:latin typeface="Calibri"/>
                <a:cs typeface="Calibri"/>
              </a:rPr>
              <a:t>Informationen</a:t>
            </a:r>
            <a:r>
              <a:rPr sz="1400" spc="15" dirty="0">
                <a:solidFill>
                  <a:srgbClr val="FFFFFF"/>
                </a:solidFill>
                <a:latin typeface="Calibri"/>
                <a:cs typeface="Calibri"/>
              </a:rPr>
              <a:t> </a:t>
            </a:r>
            <a:r>
              <a:rPr sz="1400" spc="-5" dirty="0">
                <a:solidFill>
                  <a:srgbClr val="FFFFFF"/>
                </a:solidFill>
                <a:latin typeface="Calibri"/>
                <a:cs typeface="Calibri"/>
              </a:rPr>
              <a:t>oder</a:t>
            </a:r>
            <a:r>
              <a:rPr sz="1400" spc="5" dirty="0">
                <a:solidFill>
                  <a:srgbClr val="FFFFFF"/>
                </a:solidFill>
                <a:latin typeface="Calibri"/>
                <a:cs typeface="Calibri"/>
              </a:rPr>
              <a:t> </a:t>
            </a:r>
            <a:r>
              <a:rPr sz="1400" spc="-5" dirty="0" err="1">
                <a:solidFill>
                  <a:srgbClr val="FFFFFF"/>
                </a:solidFill>
                <a:latin typeface="Calibri"/>
                <a:cs typeface="Calibri"/>
              </a:rPr>
              <a:t>Kommunikation</a:t>
            </a:r>
            <a:r>
              <a:rPr sz="1400" spc="10" dirty="0">
                <a:solidFill>
                  <a:srgbClr val="FFFFFF"/>
                </a:solidFill>
                <a:latin typeface="Calibri"/>
                <a:cs typeface="Calibri"/>
              </a:rPr>
              <a:t> </a:t>
            </a:r>
            <a:r>
              <a:rPr lang="de-AT" sz="1400" spc="-5" dirty="0">
                <a:solidFill>
                  <a:srgbClr val="FFFFFF"/>
                </a:solidFill>
                <a:latin typeface="Calibri"/>
                <a:cs typeface="Calibri"/>
              </a:rPr>
              <a:t>haben</a:t>
            </a:r>
            <a:r>
              <a:rPr sz="1400" spc="-5" dirty="0">
                <a:solidFill>
                  <a:srgbClr val="FFFFFF"/>
                </a:solidFill>
                <a:latin typeface="Calibri"/>
                <a:cs typeface="Calibri"/>
              </a:rPr>
              <a:t>.</a:t>
            </a:r>
            <a:r>
              <a:rPr sz="1400" spc="5" dirty="0">
                <a:solidFill>
                  <a:srgbClr val="FFFFFF"/>
                </a:solidFill>
                <a:latin typeface="Calibri"/>
                <a:cs typeface="Calibri"/>
              </a:rPr>
              <a:t> </a:t>
            </a:r>
            <a:r>
              <a:rPr sz="1400" spc="-5" dirty="0">
                <a:solidFill>
                  <a:srgbClr val="FFFFFF"/>
                </a:solidFill>
                <a:latin typeface="Calibri"/>
                <a:cs typeface="Calibri"/>
              </a:rPr>
              <a:t>Diese</a:t>
            </a:r>
            <a:r>
              <a:rPr sz="1400" spc="15" dirty="0">
                <a:solidFill>
                  <a:srgbClr val="FFFFFF"/>
                </a:solidFill>
                <a:latin typeface="Calibri"/>
                <a:cs typeface="Calibri"/>
              </a:rPr>
              <a:t> </a:t>
            </a:r>
            <a:r>
              <a:rPr sz="1400" spc="-5" dirty="0">
                <a:solidFill>
                  <a:srgbClr val="FFFFFF"/>
                </a:solidFill>
                <a:latin typeface="Calibri"/>
                <a:cs typeface="Calibri"/>
              </a:rPr>
              <a:t>Barrieren</a:t>
            </a:r>
            <a:r>
              <a:rPr sz="1400" spc="50" dirty="0">
                <a:solidFill>
                  <a:srgbClr val="FFFFFF"/>
                </a:solidFill>
                <a:latin typeface="Calibri"/>
                <a:cs typeface="Calibri"/>
              </a:rPr>
              <a:t> </a:t>
            </a:r>
            <a:r>
              <a:rPr sz="1400" spc="-15" dirty="0">
                <a:solidFill>
                  <a:srgbClr val="FFFFFF"/>
                </a:solidFill>
                <a:latin typeface="Calibri"/>
                <a:cs typeface="Calibri"/>
              </a:rPr>
              <a:t>umfassen:</a:t>
            </a:r>
            <a:endParaRPr sz="1400" dirty="0">
              <a:latin typeface="Calibri"/>
              <a:cs typeface="Calibri"/>
            </a:endParaRPr>
          </a:p>
          <a:p>
            <a:pPr marL="300355" marR="237490" indent="-288290">
              <a:lnSpc>
                <a:spcPct val="150000"/>
              </a:lnSpc>
              <a:spcBef>
                <a:spcPts val="5"/>
              </a:spcBef>
              <a:buFont typeface="Wingdings"/>
              <a:buChar char=""/>
              <a:tabLst>
                <a:tab pos="300355" algn="l"/>
                <a:tab pos="300990" algn="l"/>
              </a:tabLst>
            </a:pPr>
            <a:r>
              <a:rPr lang="de-DE" sz="1400" spc="-10" dirty="0">
                <a:solidFill>
                  <a:srgbClr val="FFFFFF"/>
                </a:solidFill>
                <a:latin typeface="Calibri"/>
                <a:cs typeface="Calibri"/>
              </a:rPr>
              <a:t>Die Medien zu überdenken, gibt uns die Möglichkeit, die Barrieren von heute zu überwinden und daran zu arbeiten, sie zu beseitigen.</a:t>
            </a:r>
            <a:endParaRPr sz="1400" dirty="0">
              <a:latin typeface="Calibri"/>
              <a:cs typeface="Calibri"/>
            </a:endParaRPr>
          </a:p>
        </p:txBody>
      </p:sp>
      <p:grpSp>
        <p:nvGrpSpPr>
          <p:cNvPr id="46" name="object 46"/>
          <p:cNvGrpSpPr/>
          <p:nvPr/>
        </p:nvGrpSpPr>
        <p:grpSpPr>
          <a:xfrm>
            <a:off x="182245" y="88900"/>
            <a:ext cx="8822690" cy="853440"/>
            <a:chOff x="182245" y="88900"/>
            <a:chExt cx="8822690" cy="853440"/>
          </a:xfrm>
        </p:grpSpPr>
        <p:pic>
          <p:nvPicPr>
            <p:cNvPr id="47" name="object 47"/>
            <p:cNvPicPr/>
            <p:nvPr/>
          </p:nvPicPr>
          <p:blipFill>
            <a:blip r:embed="rId2" cstate="print"/>
            <a:stretch>
              <a:fillRect/>
            </a:stretch>
          </p:blipFill>
          <p:spPr>
            <a:xfrm>
              <a:off x="182245" y="112649"/>
              <a:ext cx="1724787" cy="474979"/>
            </a:xfrm>
            <a:prstGeom prst="rect">
              <a:avLst/>
            </a:prstGeom>
          </p:spPr>
        </p:pic>
        <p:sp>
          <p:nvSpPr>
            <p:cNvPr id="48" name="object 48"/>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49" name="object 49"/>
            <p:cNvPicPr/>
            <p:nvPr/>
          </p:nvPicPr>
          <p:blipFill>
            <a:blip r:embed="rId3" cstate="print"/>
            <a:stretch>
              <a:fillRect/>
            </a:stretch>
          </p:blipFill>
          <p:spPr>
            <a:xfrm>
              <a:off x="8195945" y="212725"/>
              <a:ext cx="765175" cy="608329"/>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bject 42"/>
          <p:cNvSpPr/>
          <p:nvPr/>
        </p:nvSpPr>
        <p:spPr>
          <a:xfrm>
            <a:off x="6417309" y="1318894"/>
            <a:ext cx="953769" cy="299720"/>
          </a:xfrm>
          <a:custGeom>
            <a:avLst/>
            <a:gdLst/>
            <a:ahLst/>
            <a:cxnLst/>
            <a:rect l="l" t="t" r="r" b="b"/>
            <a:pathLst>
              <a:path w="941070" h="299719">
                <a:moveTo>
                  <a:pt x="941069" y="0"/>
                </a:moveTo>
                <a:lnTo>
                  <a:pt x="0" y="0"/>
                </a:lnTo>
                <a:lnTo>
                  <a:pt x="0" y="299720"/>
                </a:lnTo>
                <a:lnTo>
                  <a:pt x="941069" y="299720"/>
                </a:lnTo>
                <a:lnTo>
                  <a:pt x="941069" y="0"/>
                </a:lnTo>
                <a:close/>
              </a:path>
            </a:pathLst>
          </a:custGeom>
          <a:solidFill>
            <a:srgbClr val="FFFFFF"/>
          </a:solidFill>
        </p:spPr>
        <p:txBody>
          <a:bodyPr wrap="square" lIns="0" tIns="0" rIns="0" bIns="0" rtlCol="0"/>
          <a:lstStyle/>
          <a:p>
            <a:endParaRPr/>
          </a:p>
        </p:txBody>
      </p:sp>
      <p:sp>
        <p:nvSpPr>
          <p:cNvPr id="65" name="object 22">
            <a:extLst>
              <a:ext uri="{FF2B5EF4-FFF2-40B4-BE49-F238E27FC236}">
                <a16:creationId xmlns:a16="http://schemas.microsoft.com/office/drawing/2014/main" id="{B356CE4C-05A3-6916-8B2A-C717B5B32AD9}"/>
              </a:ext>
            </a:extLst>
          </p:cNvPr>
          <p:cNvSpPr/>
          <p:nvPr/>
        </p:nvSpPr>
        <p:spPr>
          <a:xfrm>
            <a:off x="7518912" y="1321275"/>
            <a:ext cx="952498" cy="299720"/>
          </a:xfrm>
          <a:custGeom>
            <a:avLst/>
            <a:gdLst/>
            <a:ahLst/>
            <a:cxnLst/>
            <a:rect l="l" t="t" r="r" b="b"/>
            <a:pathLst>
              <a:path w="939800" h="299719">
                <a:moveTo>
                  <a:pt x="939800" y="0"/>
                </a:moveTo>
                <a:lnTo>
                  <a:pt x="0" y="0"/>
                </a:lnTo>
                <a:lnTo>
                  <a:pt x="0" y="299720"/>
                </a:lnTo>
                <a:lnTo>
                  <a:pt x="939800" y="299720"/>
                </a:lnTo>
                <a:lnTo>
                  <a:pt x="939800" y="0"/>
                </a:lnTo>
                <a:close/>
              </a:path>
            </a:pathLst>
          </a:custGeom>
          <a:solidFill>
            <a:srgbClr val="FFFFFF"/>
          </a:solidFill>
        </p:spPr>
        <p:txBody>
          <a:bodyPr wrap="square" lIns="0" tIns="0" rIns="0" bIns="0" rtlCol="0"/>
          <a:lstStyle/>
          <a:p>
            <a:endParaRPr/>
          </a:p>
        </p:txBody>
      </p:sp>
      <p:sp>
        <p:nvSpPr>
          <p:cNvPr id="60" name="object 22">
            <a:extLst>
              <a:ext uri="{FF2B5EF4-FFF2-40B4-BE49-F238E27FC236}">
                <a16:creationId xmlns:a16="http://schemas.microsoft.com/office/drawing/2014/main" id="{D82A6DF3-B536-403D-B864-7E99D5D89D2B}"/>
              </a:ext>
            </a:extLst>
          </p:cNvPr>
          <p:cNvSpPr/>
          <p:nvPr/>
        </p:nvSpPr>
        <p:spPr>
          <a:xfrm>
            <a:off x="3108960" y="1318576"/>
            <a:ext cx="952498" cy="299720"/>
          </a:xfrm>
          <a:custGeom>
            <a:avLst/>
            <a:gdLst/>
            <a:ahLst/>
            <a:cxnLst/>
            <a:rect l="l" t="t" r="r" b="b"/>
            <a:pathLst>
              <a:path w="939800" h="299719">
                <a:moveTo>
                  <a:pt x="939800" y="0"/>
                </a:moveTo>
                <a:lnTo>
                  <a:pt x="0" y="0"/>
                </a:lnTo>
                <a:lnTo>
                  <a:pt x="0" y="299720"/>
                </a:lnTo>
                <a:lnTo>
                  <a:pt x="939800" y="299720"/>
                </a:lnTo>
                <a:lnTo>
                  <a:pt x="939800" y="0"/>
                </a:lnTo>
                <a:close/>
              </a:path>
            </a:pathLst>
          </a:custGeom>
          <a:solidFill>
            <a:srgbClr val="FFFFFF"/>
          </a:solidFill>
        </p:spPr>
        <p:txBody>
          <a:bodyPr wrap="square" lIns="0" tIns="0" rIns="0" bIns="0" rtlCol="0"/>
          <a:lstStyle/>
          <a:p>
            <a:endParaRPr/>
          </a:p>
        </p:txBody>
      </p:sp>
      <p:sp>
        <p:nvSpPr>
          <p:cNvPr id="57" name="object 10">
            <a:extLst>
              <a:ext uri="{FF2B5EF4-FFF2-40B4-BE49-F238E27FC236}">
                <a16:creationId xmlns:a16="http://schemas.microsoft.com/office/drawing/2014/main" id="{E890E4AE-97F6-EBF3-CDC5-CA86B7E18F64}"/>
              </a:ext>
            </a:extLst>
          </p:cNvPr>
          <p:cNvSpPr/>
          <p:nvPr/>
        </p:nvSpPr>
        <p:spPr>
          <a:xfrm>
            <a:off x="914779" y="1315402"/>
            <a:ext cx="944372" cy="306388"/>
          </a:xfrm>
          <a:custGeom>
            <a:avLst/>
            <a:gdLst/>
            <a:ahLst/>
            <a:cxnLst/>
            <a:rect l="l" t="t" r="r" b="b"/>
            <a:pathLst>
              <a:path w="941069" h="299719">
                <a:moveTo>
                  <a:pt x="941069" y="0"/>
                </a:moveTo>
                <a:lnTo>
                  <a:pt x="0" y="0"/>
                </a:lnTo>
                <a:lnTo>
                  <a:pt x="0" y="299720"/>
                </a:lnTo>
                <a:lnTo>
                  <a:pt x="941069" y="299720"/>
                </a:lnTo>
                <a:lnTo>
                  <a:pt x="941069" y="0"/>
                </a:lnTo>
                <a:close/>
              </a:path>
            </a:pathLst>
          </a:custGeom>
          <a:solidFill>
            <a:srgbClr val="FFFFFF"/>
          </a:solidFill>
        </p:spPr>
        <p:txBody>
          <a:bodyPr wrap="square" lIns="0" tIns="0" rIns="0" bIns="0" rtlCol="0"/>
          <a:lstStyle/>
          <a:p>
            <a:pPr marL="267335" marR="231140" indent="-40640">
              <a:lnSpc>
                <a:spcPts val="1000"/>
              </a:lnSpc>
              <a:spcBef>
                <a:spcPts val="120"/>
              </a:spcBef>
            </a:pPr>
            <a:endParaRPr lang="de-DE" sz="900" dirty="0">
              <a:latin typeface="Calibri"/>
              <a:cs typeface="Calibri"/>
            </a:endParaRPr>
          </a:p>
        </p:txBody>
      </p:sp>
      <p:sp>
        <p:nvSpPr>
          <p:cNvPr id="2" name="object 2"/>
          <p:cNvSpPr/>
          <p:nvPr/>
        </p:nvSpPr>
        <p:spPr>
          <a:xfrm>
            <a:off x="901064" y="1306194"/>
            <a:ext cx="965200" cy="325120"/>
          </a:xfrm>
          <a:custGeom>
            <a:avLst/>
            <a:gdLst/>
            <a:ahLst/>
            <a:cxnLst/>
            <a:rect l="l" t="t" r="r" b="b"/>
            <a:pathLst>
              <a:path w="965200" h="325119">
                <a:moveTo>
                  <a:pt x="0" y="325120"/>
                </a:moveTo>
                <a:lnTo>
                  <a:pt x="965199" y="325120"/>
                </a:lnTo>
                <a:lnTo>
                  <a:pt x="965199" y="0"/>
                </a:lnTo>
                <a:lnTo>
                  <a:pt x="0" y="0"/>
                </a:lnTo>
                <a:lnTo>
                  <a:pt x="0" y="325120"/>
                </a:lnTo>
                <a:close/>
              </a:path>
            </a:pathLst>
          </a:custGeom>
          <a:ln w="25400">
            <a:solidFill>
              <a:srgbClr val="E7DA5F"/>
            </a:solidFill>
          </a:ln>
        </p:spPr>
        <p:txBody>
          <a:bodyPr wrap="square" lIns="0" tIns="0" rIns="0" bIns="0" rtlCol="0"/>
          <a:lstStyle/>
          <a:p>
            <a:endParaRPr/>
          </a:p>
        </p:txBody>
      </p:sp>
      <p:sp>
        <p:nvSpPr>
          <p:cNvPr id="3" name="object 3"/>
          <p:cNvSpPr txBox="1"/>
          <p:nvPr/>
        </p:nvSpPr>
        <p:spPr>
          <a:xfrm>
            <a:off x="901064" y="1630997"/>
            <a:ext cx="965200" cy="1571625"/>
          </a:xfrm>
          <a:prstGeom prst="rect">
            <a:avLst/>
          </a:prstGeom>
          <a:solidFill>
            <a:srgbClr val="FFFFFF">
              <a:alpha val="90194"/>
            </a:srgbClr>
          </a:solidFill>
          <a:ln w="25400">
            <a:solidFill>
              <a:srgbClr val="FFEF6B"/>
            </a:solidFill>
          </a:ln>
        </p:spPr>
        <p:txBody>
          <a:bodyPr vert="horz" wrap="square" lIns="0" tIns="19685" rIns="0" bIns="0" rtlCol="0">
            <a:spAutoFit/>
          </a:bodyPr>
          <a:lstStyle/>
          <a:p>
            <a:pPr marL="91440" marR="114935" indent="-59055">
              <a:lnSpc>
                <a:spcPts val="1050"/>
              </a:lnSpc>
              <a:spcBef>
                <a:spcPts val="155"/>
              </a:spcBef>
              <a:buFont typeface="Arial MT"/>
              <a:buChar char="•"/>
              <a:tabLst>
                <a:tab pos="92075" algn="l"/>
              </a:tabLst>
            </a:pPr>
            <a:r>
              <a:rPr sz="900" spc="-5" dirty="0">
                <a:latin typeface="Calibri"/>
                <a:cs typeface="Calibri"/>
              </a:rPr>
              <a:t>Nicht</a:t>
            </a:r>
            <a:r>
              <a:rPr sz="900" spc="-35" dirty="0">
                <a:latin typeface="Calibri"/>
                <a:cs typeface="Calibri"/>
              </a:rPr>
              <a:t> </a:t>
            </a:r>
            <a:r>
              <a:rPr sz="900" spc="-5" dirty="0">
                <a:latin typeface="Calibri"/>
                <a:cs typeface="Calibri"/>
              </a:rPr>
              <a:t>genug</a:t>
            </a:r>
            <a:r>
              <a:rPr sz="900" spc="-20" dirty="0">
                <a:latin typeface="Calibri"/>
                <a:cs typeface="Calibri"/>
              </a:rPr>
              <a:t> Zeit </a:t>
            </a:r>
            <a:r>
              <a:rPr sz="900" spc="-190" dirty="0">
                <a:latin typeface="Calibri"/>
                <a:cs typeface="Calibri"/>
              </a:rPr>
              <a:t> </a:t>
            </a:r>
            <a:r>
              <a:rPr sz="900" dirty="0">
                <a:latin typeface="Calibri"/>
                <a:cs typeface="Calibri"/>
              </a:rPr>
              <a:t>am</a:t>
            </a:r>
            <a:r>
              <a:rPr sz="900" spc="-10" dirty="0">
                <a:latin typeface="Calibri"/>
                <a:cs typeface="Calibri"/>
              </a:rPr>
              <a:t> </a:t>
            </a:r>
            <a:r>
              <a:rPr sz="900" spc="-20" dirty="0">
                <a:latin typeface="Calibri"/>
                <a:cs typeface="Calibri"/>
              </a:rPr>
              <a:t>Tag</a:t>
            </a:r>
            <a:endParaRPr sz="900" dirty="0">
              <a:latin typeface="Calibri"/>
              <a:cs typeface="Calibri"/>
            </a:endParaRPr>
          </a:p>
          <a:p>
            <a:pPr marL="91440" marR="140970" indent="-59055">
              <a:lnSpc>
                <a:spcPts val="990"/>
              </a:lnSpc>
              <a:spcBef>
                <a:spcPts val="120"/>
              </a:spcBef>
              <a:buFont typeface="Arial MT"/>
              <a:buChar char="•"/>
              <a:tabLst>
                <a:tab pos="92075" algn="l"/>
              </a:tabLst>
            </a:pPr>
            <a:r>
              <a:rPr sz="900" spc="-5" dirty="0">
                <a:latin typeface="Calibri"/>
                <a:cs typeface="Calibri"/>
              </a:rPr>
              <a:t>Online- </a:t>
            </a:r>
            <a:r>
              <a:rPr sz="900" dirty="0">
                <a:latin typeface="Calibri"/>
                <a:cs typeface="Calibri"/>
              </a:rPr>
              <a:t>vs. </a:t>
            </a:r>
            <a:r>
              <a:rPr sz="900" spc="5" dirty="0">
                <a:latin typeface="Calibri"/>
                <a:cs typeface="Calibri"/>
              </a:rPr>
              <a:t> </a:t>
            </a:r>
            <a:r>
              <a:rPr sz="900" spc="-15" dirty="0">
                <a:latin typeface="Calibri"/>
                <a:cs typeface="Calibri"/>
              </a:rPr>
              <a:t>Offline- </a:t>
            </a:r>
            <a:r>
              <a:rPr sz="900" spc="-10" dirty="0">
                <a:latin typeface="Calibri"/>
                <a:cs typeface="Calibri"/>
              </a:rPr>
              <a:t> </a:t>
            </a:r>
            <a:r>
              <a:rPr sz="900" spc="-15" dirty="0">
                <a:latin typeface="Calibri"/>
                <a:cs typeface="Calibri"/>
              </a:rPr>
              <a:t>Kommu</a:t>
            </a:r>
            <a:r>
              <a:rPr sz="900" spc="-5" dirty="0">
                <a:latin typeface="Calibri"/>
                <a:cs typeface="Calibri"/>
              </a:rPr>
              <a:t>n</a:t>
            </a:r>
            <a:r>
              <a:rPr sz="900" spc="-10" dirty="0">
                <a:latin typeface="Calibri"/>
                <a:cs typeface="Calibri"/>
              </a:rPr>
              <a:t>i</a:t>
            </a:r>
            <a:r>
              <a:rPr sz="900" spc="-15" dirty="0">
                <a:latin typeface="Calibri"/>
                <a:cs typeface="Calibri"/>
              </a:rPr>
              <a:t>ka</a:t>
            </a:r>
            <a:r>
              <a:rPr sz="900" spc="-10" dirty="0">
                <a:latin typeface="Calibri"/>
                <a:cs typeface="Calibri"/>
              </a:rPr>
              <a:t>t</a:t>
            </a:r>
            <a:r>
              <a:rPr sz="900" spc="-15" dirty="0">
                <a:latin typeface="Calibri"/>
                <a:cs typeface="Calibri"/>
              </a:rPr>
              <a:t>i</a:t>
            </a:r>
            <a:r>
              <a:rPr sz="900" spc="-10" dirty="0">
                <a:latin typeface="Calibri"/>
                <a:cs typeface="Calibri"/>
              </a:rPr>
              <a:t>o</a:t>
            </a:r>
            <a:r>
              <a:rPr sz="900" dirty="0">
                <a:latin typeface="Calibri"/>
                <a:cs typeface="Calibri"/>
              </a:rPr>
              <a:t>n</a:t>
            </a:r>
          </a:p>
          <a:p>
            <a:pPr marL="91440" indent="-59055">
              <a:lnSpc>
                <a:spcPct val="100000"/>
              </a:lnSpc>
              <a:spcBef>
                <a:spcPts val="45"/>
              </a:spcBef>
              <a:buFont typeface="Arial MT"/>
              <a:buChar char="•"/>
              <a:tabLst>
                <a:tab pos="92075" algn="l"/>
              </a:tabLst>
            </a:pPr>
            <a:r>
              <a:rPr sz="900" spc="-15" dirty="0">
                <a:latin typeface="Calibri"/>
                <a:cs typeface="Calibri"/>
              </a:rPr>
              <a:t>Entfernung</a:t>
            </a:r>
            <a:endParaRPr sz="900" dirty="0">
              <a:latin typeface="Calibri"/>
              <a:cs typeface="Calibri"/>
            </a:endParaRPr>
          </a:p>
        </p:txBody>
      </p:sp>
      <p:grpSp>
        <p:nvGrpSpPr>
          <p:cNvPr id="5" name="object 5"/>
          <p:cNvGrpSpPr/>
          <p:nvPr/>
        </p:nvGrpSpPr>
        <p:grpSpPr>
          <a:xfrm>
            <a:off x="1988820" y="1293494"/>
            <a:ext cx="991869" cy="1921510"/>
            <a:chOff x="1988820" y="1293494"/>
            <a:chExt cx="991869" cy="1921510"/>
          </a:xfrm>
        </p:grpSpPr>
        <p:sp>
          <p:nvSpPr>
            <p:cNvPr id="6" name="object 6"/>
            <p:cNvSpPr/>
            <p:nvPr/>
          </p:nvSpPr>
          <p:spPr>
            <a:xfrm>
              <a:off x="2001520" y="1306194"/>
              <a:ext cx="966469" cy="325120"/>
            </a:xfrm>
            <a:custGeom>
              <a:avLst/>
              <a:gdLst/>
              <a:ahLst/>
              <a:cxnLst/>
              <a:rect l="l" t="t" r="r" b="b"/>
              <a:pathLst>
                <a:path w="966469" h="325119">
                  <a:moveTo>
                    <a:pt x="0" y="325120"/>
                  </a:moveTo>
                  <a:lnTo>
                    <a:pt x="966469" y="325120"/>
                  </a:lnTo>
                  <a:lnTo>
                    <a:pt x="966469" y="0"/>
                  </a:lnTo>
                  <a:lnTo>
                    <a:pt x="0" y="0"/>
                  </a:lnTo>
                  <a:lnTo>
                    <a:pt x="0" y="325120"/>
                  </a:lnTo>
                  <a:close/>
                </a:path>
              </a:pathLst>
            </a:custGeom>
            <a:ln w="25400">
              <a:solidFill>
                <a:srgbClr val="E7DA5F"/>
              </a:solidFill>
            </a:ln>
          </p:spPr>
          <p:txBody>
            <a:bodyPr wrap="square" lIns="0" tIns="0" rIns="0" bIns="0" rtlCol="0"/>
            <a:lstStyle/>
            <a:p>
              <a:endParaRPr/>
            </a:p>
          </p:txBody>
        </p:sp>
        <p:sp>
          <p:nvSpPr>
            <p:cNvPr id="7" name="object 7"/>
            <p:cNvSpPr/>
            <p:nvPr/>
          </p:nvSpPr>
          <p:spPr>
            <a:xfrm>
              <a:off x="2001520" y="1630679"/>
              <a:ext cx="966469" cy="1571625"/>
            </a:xfrm>
            <a:custGeom>
              <a:avLst/>
              <a:gdLst/>
              <a:ahLst/>
              <a:cxnLst/>
              <a:rect l="l" t="t" r="r" b="b"/>
              <a:pathLst>
                <a:path w="966469" h="1571625">
                  <a:moveTo>
                    <a:pt x="966469" y="0"/>
                  </a:moveTo>
                  <a:lnTo>
                    <a:pt x="0" y="0"/>
                  </a:lnTo>
                  <a:lnTo>
                    <a:pt x="0" y="1571625"/>
                  </a:lnTo>
                  <a:lnTo>
                    <a:pt x="966469" y="1571625"/>
                  </a:lnTo>
                  <a:lnTo>
                    <a:pt x="966469" y="0"/>
                  </a:lnTo>
                  <a:close/>
                </a:path>
              </a:pathLst>
            </a:custGeom>
            <a:solidFill>
              <a:srgbClr val="FFFFFF">
                <a:alpha val="90194"/>
              </a:srgbClr>
            </a:solidFill>
          </p:spPr>
          <p:txBody>
            <a:bodyPr wrap="square" lIns="0" tIns="0" rIns="0" bIns="0" rtlCol="0"/>
            <a:lstStyle/>
            <a:p>
              <a:endParaRPr/>
            </a:p>
          </p:txBody>
        </p:sp>
        <p:sp>
          <p:nvSpPr>
            <p:cNvPr id="8" name="object 8"/>
            <p:cNvSpPr/>
            <p:nvPr/>
          </p:nvSpPr>
          <p:spPr>
            <a:xfrm>
              <a:off x="2001520" y="1630679"/>
              <a:ext cx="966469" cy="1571625"/>
            </a:xfrm>
            <a:custGeom>
              <a:avLst/>
              <a:gdLst/>
              <a:ahLst/>
              <a:cxnLst/>
              <a:rect l="l" t="t" r="r" b="b"/>
              <a:pathLst>
                <a:path w="966469" h="1571625">
                  <a:moveTo>
                    <a:pt x="0" y="1571625"/>
                  </a:moveTo>
                  <a:lnTo>
                    <a:pt x="966469" y="1571625"/>
                  </a:lnTo>
                  <a:lnTo>
                    <a:pt x="966469" y="0"/>
                  </a:lnTo>
                  <a:lnTo>
                    <a:pt x="0" y="0"/>
                  </a:lnTo>
                  <a:lnTo>
                    <a:pt x="0" y="1571625"/>
                  </a:lnTo>
                  <a:close/>
                </a:path>
              </a:pathLst>
            </a:custGeom>
            <a:ln w="25400">
              <a:solidFill>
                <a:srgbClr val="FFEF6B"/>
              </a:solidFill>
            </a:ln>
          </p:spPr>
          <p:txBody>
            <a:bodyPr wrap="square" lIns="0" tIns="0" rIns="0" bIns="0" rtlCol="0"/>
            <a:lstStyle/>
            <a:p>
              <a:endParaRPr/>
            </a:p>
          </p:txBody>
        </p:sp>
      </p:grpSp>
      <p:sp>
        <p:nvSpPr>
          <p:cNvPr id="9" name="object 9"/>
          <p:cNvSpPr txBox="1"/>
          <p:nvPr/>
        </p:nvSpPr>
        <p:spPr>
          <a:xfrm>
            <a:off x="2026028" y="1643836"/>
            <a:ext cx="987556" cy="1222322"/>
          </a:xfrm>
          <a:prstGeom prst="rect">
            <a:avLst/>
          </a:prstGeom>
        </p:spPr>
        <p:txBody>
          <a:bodyPr vert="horz" wrap="square" lIns="0" tIns="24130" rIns="0" bIns="0" rtlCol="0">
            <a:spAutoFit/>
          </a:bodyPr>
          <a:lstStyle/>
          <a:p>
            <a:pPr marL="58419" marR="62865" indent="-59055">
              <a:lnSpc>
                <a:spcPct val="91500"/>
              </a:lnSpc>
              <a:spcBef>
                <a:spcPts val="175"/>
              </a:spcBef>
              <a:buSzPct val="77777"/>
              <a:buFontTx/>
              <a:buChar char="•"/>
              <a:tabLst>
                <a:tab pos="59055" algn="l"/>
              </a:tabLst>
            </a:pPr>
            <a:r>
              <a:rPr lang="de-DE" sz="900" spc="-15" dirty="0" err="1">
                <a:cs typeface="Calibri"/>
              </a:rPr>
              <a:t>Fehlinterpretat-ione</a:t>
            </a:r>
            <a:r>
              <a:rPr lang="de-DE" sz="900" dirty="0" err="1">
                <a:cs typeface="Calibri"/>
              </a:rPr>
              <a:t>n</a:t>
            </a:r>
            <a:r>
              <a:rPr lang="de-DE" sz="900" spc="-25" dirty="0">
                <a:cs typeface="Calibri"/>
              </a:rPr>
              <a:t> </a:t>
            </a:r>
            <a:r>
              <a:rPr lang="de-DE" sz="900" spc="-5" dirty="0">
                <a:cs typeface="Calibri"/>
              </a:rPr>
              <a:t>d</a:t>
            </a:r>
            <a:r>
              <a:rPr lang="de-DE" sz="900" dirty="0">
                <a:cs typeface="Calibri"/>
              </a:rPr>
              <a:t>er </a:t>
            </a:r>
            <a:r>
              <a:rPr lang="de-DE" sz="900" spc="-5" dirty="0">
                <a:cs typeface="Calibri"/>
              </a:rPr>
              <a:t>di</a:t>
            </a:r>
            <a:r>
              <a:rPr lang="de-DE" sz="900" dirty="0">
                <a:cs typeface="Calibri"/>
              </a:rPr>
              <a:t>gita</a:t>
            </a:r>
            <a:r>
              <a:rPr lang="de-DE" sz="900" spc="-5" dirty="0">
                <a:cs typeface="Calibri"/>
              </a:rPr>
              <a:t>l</a:t>
            </a:r>
            <a:r>
              <a:rPr lang="de-DE" sz="900" spc="5" dirty="0">
                <a:cs typeface="Calibri"/>
              </a:rPr>
              <a:t>e</a:t>
            </a:r>
            <a:r>
              <a:rPr lang="de-DE" sz="900" dirty="0">
                <a:cs typeface="Calibri"/>
              </a:rPr>
              <a:t>n  </a:t>
            </a:r>
            <a:r>
              <a:rPr lang="de-DE" sz="900" spc="-15" dirty="0">
                <a:cs typeface="Calibri"/>
              </a:rPr>
              <a:t>Kommunikation </a:t>
            </a:r>
            <a:r>
              <a:rPr lang="de-DE" sz="900" spc="-10" dirty="0">
                <a:cs typeface="Calibri"/>
              </a:rPr>
              <a:t> </a:t>
            </a:r>
            <a:r>
              <a:rPr lang="de-DE" sz="900" spc="-5" dirty="0">
                <a:cs typeface="Calibri"/>
              </a:rPr>
              <a:t>(Nachrichten, </a:t>
            </a:r>
            <a:r>
              <a:rPr lang="de-DE" sz="900" spc="-10" dirty="0">
                <a:cs typeface="Calibri"/>
              </a:rPr>
              <a:t>etc.)</a:t>
            </a:r>
            <a:endParaRPr lang="de-AT" sz="900" spc="-15" dirty="0">
              <a:latin typeface="Calibri"/>
              <a:cs typeface="Calibri"/>
            </a:endParaRPr>
          </a:p>
          <a:p>
            <a:pPr marL="58419" marR="62865" indent="-59055">
              <a:lnSpc>
                <a:spcPct val="91500"/>
              </a:lnSpc>
              <a:spcBef>
                <a:spcPts val="175"/>
              </a:spcBef>
              <a:buSzPct val="77777"/>
              <a:buFontTx/>
              <a:buChar char="•"/>
              <a:tabLst>
                <a:tab pos="59055" algn="l"/>
              </a:tabLst>
            </a:pPr>
            <a:r>
              <a:rPr lang="de-DE" sz="900" spc="-15" dirty="0">
                <a:cs typeface="Calibri"/>
              </a:rPr>
              <a:t>Emotionale </a:t>
            </a:r>
            <a:r>
              <a:rPr lang="de-DE" sz="900" spc="-10" dirty="0">
                <a:cs typeface="Calibri"/>
              </a:rPr>
              <a:t> </a:t>
            </a:r>
            <a:r>
              <a:rPr lang="de-DE" sz="900" spc="-5" dirty="0">
                <a:cs typeface="Calibri"/>
              </a:rPr>
              <a:t>Beweggründe </a:t>
            </a:r>
            <a:r>
              <a:rPr lang="de-DE" sz="900" dirty="0">
                <a:cs typeface="Calibri"/>
              </a:rPr>
              <a:t> </a:t>
            </a:r>
            <a:r>
              <a:rPr lang="de-DE" sz="900" spc="-5" dirty="0">
                <a:cs typeface="Calibri"/>
              </a:rPr>
              <a:t>für die </a:t>
            </a:r>
            <a:r>
              <a:rPr lang="de-DE" sz="900" spc="-15" dirty="0">
                <a:cs typeface="Calibri"/>
              </a:rPr>
              <a:t>Online- </a:t>
            </a:r>
            <a:r>
              <a:rPr lang="de-DE" sz="900" spc="-10" dirty="0">
                <a:cs typeface="Calibri"/>
              </a:rPr>
              <a:t> </a:t>
            </a:r>
            <a:r>
              <a:rPr lang="de-DE" sz="900" spc="-15" dirty="0">
                <a:cs typeface="Calibri"/>
              </a:rPr>
              <a:t>Kommu</a:t>
            </a:r>
            <a:r>
              <a:rPr lang="de-DE" sz="900" spc="-5" dirty="0">
                <a:cs typeface="Calibri"/>
              </a:rPr>
              <a:t>n</a:t>
            </a:r>
            <a:r>
              <a:rPr lang="de-DE" sz="900" spc="-10" dirty="0">
                <a:cs typeface="Calibri"/>
              </a:rPr>
              <a:t>i</a:t>
            </a:r>
            <a:r>
              <a:rPr lang="de-DE" sz="900" spc="-15" dirty="0">
                <a:cs typeface="Calibri"/>
              </a:rPr>
              <a:t>ka</a:t>
            </a:r>
            <a:r>
              <a:rPr lang="de-DE" sz="900" spc="-10" dirty="0">
                <a:cs typeface="Calibri"/>
              </a:rPr>
              <a:t>t</a:t>
            </a:r>
            <a:r>
              <a:rPr lang="de-DE" sz="900" spc="-15" dirty="0">
                <a:cs typeface="Calibri"/>
              </a:rPr>
              <a:t>i</a:t>
            </a:r>
            <a:r>
              <a:rPr lang="de-DE" sz="900" spc="-10" dirty="0">
                <a:cs typeface="Calibri"/>
              </a:rPr>
              <a:t>o</a:t>
            </a:r>
            <a:r>
              <a:rPr lang="de-DE" sz="900" dirty="0">
                <a:cs typeface="Calibri"/>
              </a:rPr>
              <a:t>n</a:t>
            </a:r>
            <a:endParaRPr lang="de-AT" sz="900" dirty="0">
              <a:latin typeface="Calibri"/>
              <a:cs typeface="Calibri"/>
            </a:endParaRPr>
          </a:p>
          <a:p>
            <a:pPr marL="58419" marR="62865" indent="-59055">
              <a:lnSpc>
                <a:spcPct val="91500"/>
              </a:lnSpc>
              <a:spcBef>
                <a:spcPts val="175"/>
              </a:spcBef>
              <a:buSzPct val="77777"/>
              <a:buChar char="•"/>
              <a:tabLst>
                <a:tab pos="59055" algn="l"/>
              </a:tabLst>
            </a:pPr>
            <a:endParaRPr sz="900" dirty="0">
              <a:latin typeface="Calibri"/>
              <a:cs typeface="Calibri"/>
            </a:endParaRPr>
          </a:p>
        </p:txBody>
      </p:sp>
      <p:sp>
        <p:nvSpPr>
          <p:cNvPr id="10" name="object 10"/>
          <p:cNvSpPr/>
          <p:nvPr/>
        </p:nvSpPr>
        <p:spPr>
          <a:xfrm>
            <a:off x="2012568" y="1311591"/>
            <a:ext cx="944372" cy="319088"/>
          </a:xfrm>
          <a:custGeom>
            <a:avLst/>
            <a:gdLst/>
            <a:ahLst/>
            <a:cxnLst/>
            <a:rect l="l" t="t" r="r" b="b"/>
            <a:pathLst>
              <a:path w="941069" h="299719">
                <a:moveTo>
                  <a:pt x="941069" y="0"/>
                </a:moveTo>
                <a:lnTo>
                  <a:pt x="0" y="0"/>
                </a:lnTo>
                <a:lnTo>
                  <a:pt x="0" y="299720"/>
                </a:lnTo>
                <a:lnTo>
                  <a:pt x="941069" y="299720"/>
                </a:lnTo>
                <a:lnTo>
                  <a:pt x="941069" y="0"/>
                </a:lnTo>
                <a:close/>
              </a:path>
            </a:pathLst>
          </a:custGeom>
          <a:solidFill>
            <a:srgbClr val="FFFFFF"/>
          </a:solidFill>
        </p:spPr>
        <p:txBody>
          <a:bodyPr wrap="square" lIns="0" tIns="0" rIns="0" bIns="0" rtlCol="0"/>
          <a:lstStyle/>
          <a:p>
            <a:pPr marL="267335" marR="231140" indent="-40640">
              <a:lnSpc>
                <a:spcPts val="1000"/>
              </a:lnSpc>
              <a:spcBef>
                <a:spcPts val="120"/>
              </a:spcBef>
            </a:pPr>
            <a:endParaRPr lang="de-DE" sz="900" dirty="0">
              <a:latin typeface="Calibri"/>
              <a:cs typeface="Calibri"/>
            </a:endParaRPr>
          </a:p>
        </p:txBody>
      </p:sp>
      <p:sp>
        <p:nvSpPr>
          <p:cNvPr id="14" name="object 14"/>
          <p:cNvSpPr/>
          <p:nvPr/>
        </p:nvSpPr>
        <p:spPr>
          <a:xfrm>
            <a:off x="3101975" y="1306194"/>
            <a:ext cx="966469" cy="325120"/>
          </a:xfrm>
          <a:custGeom>
            <a:avLst/>
            <a:gdLst/>
            <a:ahLst/>
            <a:cxnLst/>
            <a:rect l="l" t="t" r="r" b="b"/>
            <a:pathLst>
              <a:path w="966470" h="325119">
                <a:moveTo>
                  <a:pt x="0" y="325120"/>
                </a:moveTo>
                <a:lnTo>
                  <a:pt x="966470" y="325120"/>
                </a:lnTo>
                <a:lnTo>
                  <a:pt x="966470" y="0"/>
                </a:lnTo>
                <a:lnTo>
                  <a:pt x="0" y="0"/>
                </a:lnTo>
                <a:lnTo>
                  <a:pt x="0" y="325120"/>
                </a:lnTo>
                <a:close/>
              </a:path>
            </a:pathLst>
          </a:custGeom>
          <a:ln w="25399">
            <a:solidFill>
              <a:srgbClr val="E7DA5F"/>
            </a:solidFill>
          </a:ln>
        </p:spPr>
        <p:txBody>
          <a:bodyPr wrap="square" lIns="0" tIns="0" rIns="0" bIns="0" rtlCol="0"/>
          <a:lstStyle/>
          <a:p>
            <a:endParaRPr/>
          </a:p>
        </p:txBody>
      </p:sp>
      <p:sp>
        <p:nvSpPr>
          <p:cNvPr id="15" name="object 15"/>
          <p:cNvSpPr txBox="1"/>
          <p:nvPr/>
        </p:nvSpPr>
        <p:spPr>
          <a:xfrm>
            <a:off x="3101975" y="1630997"/>
            <a:ext cx="966469" cy="1530354"/>
          </a:xfrm>
          <a:prstGeom prst="rect">
            <a:avLst/>
          </a:prstGeom>
          <a:solidFill>
            <a:srgbClr val="FFFFFF">
              <a:alpha val="90194"/>
            </a:srgbClr>
          </a:solidFill>
          <a:ln w="25400">
            <a:solidFill>
              <a:srgbClr val="FFEF6B"/>
            </a:solidFill>
          </a:ln>
        </p:spPr>
        <p:txBody>
          <a:bodyPr vert="horz" wrap="square" lIns="0" tIns="26034" rIns="0" bIns="0" rtlCol="0">
            <a:spAutoFit/>
          </a:bodyPr>
          <a:lstStyle/>
          <a:p>
            <a:pPr marL="93980" marR="151765" indent="-59055">
              <a:lnSpc>
                <a:spcPct val="91500"/>
              </a:lnSpc>
              <a:spcBef>
                <a:spcPts val="204"/>
              </a:spcBef>
              <a:buSzPct val="77777"/>
              <a:buChar char="•"/>
              <a:tabLst>
                <a:tab pos="94615" algn="l"/>
              </a:tabLst>
            </a:pPr>
            <a:r>
              <a:rPr lang="de-DE" sz="900" spc="-5" dirty="0">
                <a:latin typeface="Calibri"/>
                <a:cs typeface="Calibri"/>
              </a:rPr>
              <a:t>M</a:t>
            </a:r>
            <a:r>
              <a:rPr sz="900" spc="-5" dirty="0" err="1">
                <a:latin typeface="Calibri"/>
                <a:cs typeface="Calibri"/>
              </a:rPr>
              <a:t>angelnde</a:t>
            </a:r>
            <a:r>
              <a:rPr sz="900" spc="-5" dirty="0">
                <a:latin typeface="Calibri"/>
                <a:cs typeface="Calibri"/>
              </a:rPr>
              <a:t> </a:t>
            </a:r>
            <a:r>
              <a:rPr sz="900" dirty="0">
                <a:latin typeface="Calibri"/>
                <a:cs typeface="Calibri"/>
              </a:rPr>
              <a:t> Repräse</a:t>
            </a:r>
            <a:r>
              <a:rPr sz="900" spc="-5" dirty="0">
                <a:latin typeface="Calibri"/>
                <a:cs typeface="Calibri"/>
              </a:rPr>
              <a:t>ntation  </a:t>
            </a:r>
            <a:r>
              <a:rPr sz="900" spc="-5" dirty="0" err="1">
                <a:latin typeface="Calibri"/>
                <a:cs typeface="Calibri"/>
              </a:rPr>
              <a:t>verschiedener</a:t>
            </a:r>
            <a:r>
              <a:rPr sz="900" spc="-5" dirty="0">
                <a:latin typeface="Calibri"/>
                <a:cs typeface="Calibri"/>
              </a:rPr>
              <a:t> </a:t>
            </a:r>
            <a:r>
              <a:rPr sz="900" dirty="0">
                <a:latin typeface="Calibri"/>
                <a:cs typeface="Calibri"/>
              </a:rPr>
              <a:t> </a:t>
            </a:r>
            <a:r>
              <a:rPr sz="900" spc="-15" dirty="0" err="1">
                <a:latin typeface="Calibri"/>
                <a:cs typeface="Calibri"/>
              </a:rPr>
              <a:t>Identitäten</a:t>
            </a:r>
            <a:endParaRPr sz="900" dirty="0">
              <a:latin typeface="Calibri"/>
              <a:cs typeface="Calibri"/>
            </a:endParaRPr>
          </a:p>
          <a:p>
            <a:pPr marL="93980" marR="151130" indent="-59055">
              <a:lnSpc>
                <a:spcPct val="91500"/>
              </a:lnSpc>
              <a:spcBef>
                <a:spcPts val="175"/>
              </a:spcBef>
              <a:buSzPct val="77777"/>
              <a:buChar char="•"/>
              <a:tabLst>
                <a:tab pos="94615" algn="l"/>
              </a:tabLst>
            </a:pPr>
            <a:r>
              <a:rPr sz="900" spc="-15" dirty="0">
                <a:latin typeface="Calibri"/>
                <a:cs typeface="Calibri"/>
              </a:rPr>
              <a:t>Falsche </a:t>
            </a:r>
            <a:r>
              <a:rPr sz="900" spc="-10" dirty="0">
                <a:latin typeface="Calibri"/>
                <a:cs typeface="Calibri"/>
              </a:rPr>
              <a:t> </a:t>
            </a:r>
            <a:r>
              <a:rPr sz="900" spc="-15" dirty="0">
                <a:latin typeface="Calibri"/>
                <a:cs typeface="Calibri"/>
              </a:rPr>
              <a:t>Dar</a:t>
            </a:r>
            <a:r>
              <a:rPr sz="900" spc="-5" dirty="0">
                <a:latin typeface="Calibri"/>
                <a:cs typeface="Calibri"/>
              </a:rPr>
              <a:t>s</a:t>
            </a:r>
            <a:r>
              <a:rPr sz="900" spc="-15" dirty="0">
                <a:latin typeface="Calibri"/>
                <a:cs typeface="Calibri"/>
              </a:rPr>
              <a:t>t</a:t>
            </a:r>
            <a:r>
              <a:rPr sz="900" spc="-5" dirty="0">
                <a:latin typeface="Calibri"/>
                <a:cs typeface="Calibri"/>
              </a:rPr>
              <a:t>e</a:t>
            </a:r>
            <a:r>
              <a:rPr sz="900" spc="-15" dirty="0">
                <a:latin typeface="Calibri"/>
                <a:cs typeface="Calibri"/>
              </a:rPr>
              <a:t>l</a:t>
            </a:r>
            <a:r>
              <a:rPr sz="900" spc="-10" dirty="0">
                <a:latin typeface="Calibri"/>
                <a:cs typeface="Calibri"/>
              </a:rPr>
              <a:t>l</a:t>
            </a:r>
            <a:r>
              <a:rPr sz="900" spc="-15" dirty="0">
                <a:latin typeface="Calibri"/>
                <a:cs typeface="Calibri"/>
              </a:rPr>
              <a:t>un</a:t>
            </a:r>
            <a:r>
              <a:rPr sz="900" dirty="0">
                <a:latin typeface="Calibri"/>
                <a:cs typeface="Calibri"/>
              </a:rPr>
              <a:t>g</a:t>
            </a:r>
            <a:r>
              <a:rPr sz="900" spc="-25" dirty="0">
                <a:latin typeface="Calibri"/>
                <a:cs typeface="Calibri"/>
              </a:rPr>
              <a:t> </a:t>
            </a:r>
            <a:r>
              <a:rPr sz="900" dirty="0">
                <a:latin typeface="Calibri"/>
                <a:cs typeface="Calibri"/>
              </a:rPr>
              <a:t>von  </a:t>
            </a:r>
            <a:r>
              <a:rPr sz="900" spc="-5" dirty="0">
                <a:latin typeface="Calibri"/>
                <a:cs typeface="Calibri"/>
              </a:rPr>
              <a:t>Menschen und </a:t>
            </a:r>
            <a:r>
              <a:rPr sz="900" spc="-190" dirty="0">
                <a:latin typeface="Calibri"/>
                <a:cs typeface="Calibri"/>
              </a:rPr>
              <a:t> </a:t>
            </a:r>
            <a:r>
              <a:rPr sz="900" spc="-5" dirty="0" err="1">
                <a:latin typeface="Calibri"/>
                <a:cs typeface="Calibri"/>
              </a:rPr>
              <a:t>ihren</a:t>
            </a:r>
            <a:r>
              <a:rPr sz="900" spc="-10" dirty="0">
                <a:latin typeface="Calibri"/>
                <a:cs typeface="Calibri"/>
              </a:rPr>
              <a:t> </a:t>
            </a:r>
            <a:r>
              <a:rPr sz="900" spc="-5" dirty="0">
                <a:latin typeface="Calibri"/>
                <a:cs typeface="Calibri"/>
              </a:rPr>
              <a:t>Ideen</a:t>
            </a:r>
            <a:endParaRPr lang="de-DE" sz="900" spc="-5" dirty="0">
              <a:latin typeface="Calibri"/>
              <a:cs typeface="Calibri"/>
            </a:endParaRPr>
          </a:p>
          <a:p>
            <a:pPr marL="93980" marR="151130" indent="-59055">
              <a:lnSpc>
                <a:spcPct val="91500"/>
              </a:lnSpc>
              <a:spcBef>
                <a:spcPts val="175"/>
              </a:spcBef>
              <a:buSzPct val="77777"/>
              <a:buChar char="•"/>
              <a:tabLst>
                <a:tab pos="94615" algn="l"/>
              </a:tabLst>
            </a:pPr>
            <a:endParaRPr lang="de-DE" sz="900" spc="-5" dirty="0">
              <a:latin typeface="Calibri"/>
              <a:cs typeface="Calibri"/>
            </a:endParaRPr>
          </a:p>
          <a:p>
            <a:pPr marL="93980" marR="151130" indent="-59055">
              <a:lnSpc>
                <a:spcPct val="91500"/>
              </a:lnSpc>
              <a:spcBef>
                <a:spcPts val="175"/>
              </a:spcBef>
              <a:buSzPct val="77777"/>
              <a:buChar char="•"/>
              <a:tabLst>
                <a:tab pos="94615" algn="l"/>
              </a:tabLst>
            </a:pPr>
            <a:endParaRPr lang="de-DE" sz="900" spc="-5" dirty="0">
              <a:latin typeface="Calibri"/>
              <a:cs typeface="Calibri"/>
            </a:endParaRPr>
          </a:p>
          <a:p>
            <a:pPr marL="93980" marR="151130" indent="-59055">
              <a:lnSpc>
                <a:spcPct val="91500"/>
              </a:lnSpc>
              <a:spcBef>
                <a:spcPts val="175"/>
              </a:spcBef>
              <a:buSzPct val="77777"/>
              <a:buChar char="•"/>
              <a:tabLst>
                <a:tab pos="94615" algn="l"/>
              </a:tabLst>
            </a:pPr>
            <a:endParaRPr sz="900" dirty="0">
              <a:latin typeface="Calibri"/>
              <a:cs typeface="Calibri"/>
            </a:endParaRPr>
          </a:p>
        </p:txBody>
      </p:sp>
      <p:grpSp>
        <p:nvGrpSpPr>
          <p:cNvPr id="17" name="object 17"/>
          <p:cNvGrpSpPr/>
          <p:nvPr/>
        </p:nvGrpSpPr>
        <p:grpSpPr>
          <a:xfrm>
            <a:off x="4191000" y="1293494"/>
            <a:ext cx="990600" cy="1921510"/>
            <a:chOff x="4191000" y="1293494"/>
            <a:chExt cx="990600" cy="1921510"/>
          </a:xfrm>
        </p:grpSpPr>
        <p:sp>
          <p:nvSpPr>
            <p:cNvPr id="18" name="object 18"/>
            <p:cNvSpPr/>
            <p:nvPr/>
          </p:nvSpPr>
          <p:spPr>
            <a:xfrm>
              <a:off x="4203700" y="1306194"/>
              <a:ext cx="965200" cy="325120"/>
            </a:xfrm>
            <a:custGeom>
              <a:avLst/>
              <a:gdLst/>
              <a:ahLst/>
              <a:cxnLst/>
              <a:rect l="l" t="t" r="r" b="b"/>
              <a:pathLst>
                <a:path w="965200" h="325119">
                  <a:moveTo>
                    <a:pt x="0" y="325120"/>
                  </a:moveTo>
                  <a:lnTo>
                    <a:pt x="965200" y="325120"/>
                  </a:lnTo>
                  <a:lnTo>
                    <a:pt x="965200" y="0"/>
                  </a:lnTo>
                  <a:lnTo>
                    <a:pt x="0" y="0"/>
                  </a:lnTo>
                  <a:lnTo>
                    <a:pt x="0" y="325120"/>
                  </a:lnTo>
                  <a:close/>
                </a:path>
              </a:pathLst>
            </a:custGeom>
            <a:ln w="25399">
              <a:solidFill>
                <a:srgbClr val="E7DA5F"/>
              </a:solidFill>
            </a:ln>
          </p:spPr>
          <p:txBody>
            <a:bodyPr wrap="square" lIns="0" tIns="0" rIns="0" bIns="0" rtlCol="0"/>
            <a:lstStyle/>
            <a:p>
              <a:endParaRPr/>
            </a:p>
          </p:txBody>
        </p:sp>
        <p:sp>
          <p:nvSpPr>
            <p:cNvPr id="19" name="object 19"/>
            <p:cNvSpPr/>
            <p:nvPr/>
          </p:nvSpPr>
          <p:spPr>
            <a:xfrm>
              <a:off x="4203700" y="1630679"/>
              <a:ext cx="965200" cy="1571625"/>
            </a:xfrm>
            <a:custGeom>
              <a:avLst/>
              <a:gdLst/>
              <a:ahLst/>
              <a:cxnLst/>
              <a:rect l="l" t="t" r="r" b="b"/>
              <a:pathLst>
                <a:path w="965200" h="1571625">
                  <a:moveTo>
                    <a:pt x="965200" y="0"/>
                  </a:moveTo>
                  <a:lnTo>
                    <a:pt x="0" y="0"/>
                  </a:lnTo>
                  <a:lnTo>
                    <a:pt x="0" y="1571625"/>
                  </a:lnTo>
                  <a:lnTo>
                    <a:pt x="965200" y="1571625"/>
                  </a:lnTo>
                  <a:lnTo>
                    <a:pt x="965200" y="0"/>
                  </a:lnTo>
                  <a:close/>
                </a:path>
              </a:pathLst>
            </a:custGeom>
            <a:solidFill>
              <a:srgbClr val="FFFFFF">
                <a:alpha val="90194"/>
              </a:srgbClr>
            </a:solidFill>
          </p:spPr>
          <p:txBody>
            <a:bodyPr wrap="square" lIns="0" tIns="0" rIns="0" bIns="0" rtlCol="0"/>
            <a:lstStyle/>
            <a:p>
              <a:endParaRPr/>
            </a:p>
          </p:txBody>
        </p:sp>
        <p:sp>
          <p:nvSpPr>
            <p:cNvPr id="20" name="object 20"/>
            <p:cNvSpPr/>
            <p:nvPr/>
          </p:nvSpPr>
          <p:spPr>
            <a:xfrm>
              <a:off x="4203700" y="1630679"/>
              <a:ext cx="965200" cy="1571625"/>
            </a:xfrm>
            <a:custGeom>
              <a:avLst/>
              <a:gdLst/>
              <a:ahLst/>
              <a:cxnLst/>
              <a:rect l="l" t="t" r="r" b="b"/>
              <a:pathLst>
                <a:path w="965200" h="1571625">
                  <a:moveTo>
                    <a:pt x="0" y="1571625"/>
                  </a:moveTo>
                  <a:lnTo>
                    <a:pt x="965200" y="1571625"/>
                  </a:lnTo>
                  <a:lnTo>
                    <a:pt x="965200" y="0"/>
                  </a:lnTo>
                  <a:lnTo>
                    <a:pt x="0" y="0"/>
                  </a:lnTo>
                  <a:lnTo>
                    <a:pt x="0" y="1571625"/>
                  </a:lnTo>
                  <a:close/>
                </a:path>
              </a:pathLst>
            </a:custGeom>
            <a:ln w="25400">
              <a:solidFill>
                <a:srgbClr val="FFEF6B"/>
              </a:solidFill>
            </a:ln>
          </p:spPr>
          <p:txBody>
            <a:bodyPr wrap="square" lIns="0" tIns="0" rIns="0" bIns="0" rtlCol="0"/>
            <a:lstStyle/>
            <a:p>
              <a:endParaRPr/>
            </a:p>
          </p:txBody>
        </p:sp>
      </p:grpSp>
      <p:sp>
        <p:nvSpPr>
          <p:cNvPr id="21" name="object 21"/>
          <p:cNvSpPr txBox="1"/>
          <p:nvPr/>
        </p:nvSpPr>
        <p:spPr>
          <a:xfrm>
            <a:off x="4268470" y="1662197"/>
            <a:ext cx="807085" cy="1481303"/>
          </a:xfrm>
          <a:prstGeom prst="rect">
            <a:avLst/>
          </a:prstGeom>
        </p:spPr>
        <p:txBody>
          <a:bodyPr vert="horz" wrap="square" lIns="0" tIns="24130" rIns="0" bIns="0" rtlCol="0">
            <a:spAutoFit/>
          </a:bodyPr>
          <a:lstStyle/>
          <a:p>
            <a:pPr marL="58419" marR="5080" indent="-59055">
              <a:lnSpc>
                <a:spcPct val="91500"/>
              </a:lnSpc>
              <a:spcBef>
                <a:spcPts val="190"/>
              </a:spcBef>
              <a:buSzPct val="77777"/>
              <a:buChar char="•"/>
              <a:tabLst>
                <a:tab pos="59055" algn="l"/>
              </a:tabLst>
            </a:pPr>
            <a:r>
              <a:rPr sz="900" spc="-15" dirty="0">
                <a:latin typeface="Calibri"/>
                <a:cs typeface="Calibri"/>
              </a:rPr>
              <a:t>S</a:t>
            </a:r>
            <a:r>
              <a:rPr lang="de-AT" sz="900" spc="-15" dirty="0" err="1">
                <a:latin typeface="Calibri"/>
                <a:cs typeface="Calibri"/>
              </a:rPr>
              <a:t>prachen</a:t>
            </a:r>
            <a:endParaRPr lang="de-AT" sz="900" spc="-15" dirty="0">
              <a:latin typeface="Calibri"/>
              <a:cs typeface="Calibri"/>
            </a:endParaRPr>
          </a:p>
          <a:p>
            <a:pPr marL="58419" marR="5080" indent="-59055">
              <a:lnSpc>
                <a:spcPct val="91500"/>
              </a:lnSpc>
              <a:spcBef>
                <a:spcPts val="190"/>
              </a:spcBef>
              <a:buSzPct val="77777"/>
              <a:buChar char="•"/>
              <a:tabLst>
                <a:tab pos="59055" algn="l"/>
              </a:tabLst>
            </a:pPr>
            <a:r>
              <a:rPr lang="de-AT" sz="900" spc="-15" dirty="0">
                <a:latin typeface="Calibri"/>
                <a:cs typeface="Calibri"/>
              </a:rPr>
              <a:t>S</a:t>
            </a:r>
            <a:r>
              <a:rPr sz="900" spc="-15" dirty="0" err="1">
                <a:latin typeface="Calibri"/>
                <a:cs typeface="Calibri"/>
              </a:rPr>
              <a:t>emantische</a:t>
            </a:r>
            <a:r>
              <a:rPr sz="900" spc="-15" dirty="0">
                <a:latin typeface="Calibri"/>
                <a:cs typeface="Calibri"/>
              </a:rPr>
              <a:t> </a:t>
            </a:r>
            <a:r>
              <a:rPr sz="900" spc="-10" dirty="0">
                <a:latin typeface="Calibri"/>
                <a:cs typeface="Calibri"/>
              </a:rPr>
              <a:t> </a:t>
            </a:r>
            <a:r>
              <a:rPr sz="900" spc="-15" dirty="0">
                <a:latin typeface="Calibri"/>
                <a:cs typeface="Calibri"/>
              </a:rPr>
              <a:t>Mehrdeutigkeit </a:t>
            </a:r>
            <a:r>
              <a:rPr sz="900" spc="-10" dirty="0">
                <a:latin typeface="Calibri"/>
                <a:cs typeface="Calibri"/>
              </a:rPr>
              <a:t> </a:t>
            </a:r>
            <a:r>
              <a:rPr sz="900" spc="-15" dirty="0">
                <a:latin typeface="Calibri"/>
                <a:cs typeface="Calibri"/>
              </a:rPr>
              <a:t>(Hashtags, </a:t>
            </a:r>
            <a:r>
              <a:rPr sz="900" spc="-10" dirty="0">
                <a:latin typeface="Calibri"/>
                <a:cs typeface="Calibri"/>
              </a:rPr>
              <a:t> </a:t>
            </a:r>
            <a:r>
              <a:rPr sz="900" dirty="0">
                <a:latin typeface="Calibri"/>
                <a:cs typeface="Calibri"/>
              </a:rPr>
              <a:t>Meme</a:t>
            </a:r>
            <a:r>
              <a:rPr sz="900" spc="-5" dirty="0">
                <a:latin typeface="Calibri"/>
                <a:cs typeface="Calibri"/>
              </a:rPr>
              <a:t>s</a:t>
            </a:r>
            <a:r>
              <a:rPr sz="900" dirty="0">
                <a:latin typeface="Calibri"/>
                <a:cs typeface="Calibri"/>
              </a:rPr>
              <a:t>,</a:t>
            </a:r>
            <a:r>
              <a:rPr sz="900" spc="-5" dirty="0">
                <a:latin typeface="Calibri"/>
                <a:cs typeface="Calibri"/>
              </a:rPr>
              <a:t> Emojis,  </a:t>
            </a:r>
            <a:r>
              <a:rPr sz="900" spc="-20" dirty="0">
                <a:latin typeface="Calibri"/>
                <a:cs typeface="Calibri"/>
              </a:rPr>
              <a:t>etc.)</a:t>
            </a:r>
            <a:endParaRPr sz="900" dirty="0">
              <a:latin typeface="Calibri"/>
              <a:cs typeface="Calibri"/>
            </a:endParaRPr>
          </a:p>
          <a:p>
            <a:pPr marL="58419" marR="90805" indent="-59055">
              <a:lnSpc>
                <a:spcPts val="990"/>
              </a:lnSpc>
              <a:spcBef>
                <a:spcPts val="180"/>
              </a:spcBef>
              <a:buSzPct val="77777"/>
              <a:buChar char="•"/>
              <a:tabLst>
                <a:tab pos="59055" algn="l"/>
              </a:tabLst>
            </a:pPr>
            <a:r>
              <a:rPr sz="900" dirty="0">
                <a:latin typeface="Calibri"/>
                <a:cs typeface="Calibri"/>
              </a:rPr>
              <a:t>Jargon,</a:t>
            </a:r>
            <a:r>
              <a:rPr sz="900" spc="-5" dirty="0">
                <a:latin typeface="Calibri"/>
                <a:cs typeface="Calibri"/>
              </a:rPr>
              <a:t> Slan</a:t>
            </a:r>
            <a:r>
              <a:rPr sz="900" dirty="0">
                <a:latin typeface="Calibri"/>
                <a:cs typeface="Calibri"/>
              </a:rPr>
              <a:t>g,  </a:t>
            </a:r>
            <a:r>
              <a:rPr sz="900" spc="-5" dirty="0">
                <a:latin typeface="Calibri"/>
                <a:cs typeface="Calibri"/>
              </a:rPr>
              <a:t>Akronyme </a:t>
            </a:r>
            <a:r>
              <a:rPr sz="900" dirty="0">
                <a:latin typeface="Calibri"/>
                <a:cs typeface="Calibri"/>
              </a:rPr>
              <a:t> und </a:t>
            </a:r>
            <a:r>
              <a:rPr sz="900" spc="-15" dirty="0">
                <a:latin typeface="Calibri"/>
                <a:cs typeface="Calibri"/>
              </a:rPr>
              <a:t>kompl</a:t>
            </a:r>
            <a:r>
              <a:rPr sz="900" spc="-5" dirty="0">
                <a:latin typeface="Calibri"/>
                <a:cs typeface="Calibri"/>
              </a:rPr>
              <a:t>e</a:t>
            </a:r>
            <a:r>
              <a:rPr sz="900" spc="-15" dirty="0">
                <a:latin typeface="Calibri"/>
                <a:cs typeface="Calibri"/>
              </a:rPr>
              <a:t>x</a:t>
            </a:r>
            <a:r>
              <a:rPr sz="900" dirty="0">
                <a:latin typeface="Calibri"/>
                <a:cs typeface="Calibri"/>
              </a:rPr>
              <a:t>e  </a:t>
            </a:r>
            <a:r>
              <a:rPr sz="900" spc="-15" dirty="0" err="1">
                <a:latin typeface="Calibri"/>
                <a:cs typeface="Calibri"/>
              </a:rPr>
              <a:t>Sprachen</a:t>
            </a:r>
            <a:r>
              <a:rPr sz="900" spc="-15" dirty="0">
                <a:latin typeface="Calibri"/>
                <a:cs typeface="Calibri"/>
              </a:rPr>
              <a:t> </a:t>
            </a:r>
            <a:r>
              <a:rPr sz="900" spc="-10" dirty="0">
                <a:latin typeface="Calibri"/>
                <a:cs typeface="Calibri"/>
              </a:rPr>
              <a:t> </a:t>
            </a:r>
            <a:r>
              <a:rPr sz="900" spc="-15" dirty="0">
                <a:latin typeface="Calibri"/>
                <a:cs typeface="Calibri"/>
              </a:rPr>
              <a:t>online</a:t>
            </a:r>
            <a:endParaRPr sz="900" dirty="0">
              <a:latin typeface="Calibri"/>
              <a:cs typeface="Calibri"/>
            </a:endParaRPr>
          </a:p>
        </p:txBody>
      </p:sp>
      <p:sp>
        <p:nvSpPr>
          <p:cNvPr id="22" name="object 22"/>
          <p:cNvSpPr/>
          <p:nvPr/>
        </p:nvSpPr>
        <p:spPr>
          <a:xfrm>
            <a:off x="4216400" y="1318894"/>
            <a:ext cx="952498" cy="299720"/>
          </a:xfrm>
          <a:custGeom>
            <a:avLst/>
            <a:gdLst/>
            <a:ahLst/>
            <a:cxnLst/>
            <a:rect l="l" t="t" r="r" b="b"/>
            <a:pathLst>
              <a:path w="939800" h="299719">
                <a:moveTo>
                  <a:pt x="939800" y="0"/>
                </a:moveTo>
                <a:lnTo>
                  <a:pt x="0" y="0"/>
                </a:lnTo>
                <a:lnTo>
                  <a:pt x="0" y="299720"/>
                </a:lnTo>
                <a:lnTo>
                  <a:pt x="939800" y="299720"/>
                </a:lnTo>
                <a:lnTo>
                  <a:pt x="939800" y="0"/>
                </a:lnTo>
                <a:close/>
              </a:path>
            </a:pathLst>
          </a:custGeom>
          <a:solidFill>
            <a:srgbClr val="FFFFFF"/>
          </a:solidFill>
        </p:spPr>
        <p:txBody>
          <a:bodyPr wrap="square" lIns="0" tIns="0" rIns="0" bIns="0" rtlCol="0"/>
          <a:lstStyle/>
          <a:p>
            <a:endParaRPr/>
          </a:p>
        </p:txBody>
      </p:sp>
      <p:grpSp>
        <p:nvGrpSpPr>
          <p:cNvPr id="26" name="object 26"/>
          <p:cNvGrpSpPr/>
          <p:nvPr/>
        </p:nvGrpSpPr>
        <p:grpSpPr>
          <a:xfrm>
            <a:off x="5291454" y="1293494"/>
            <a:ext cx="991869" cy="1921510"/>
            <a:chOff x="5291454" y="1293494"/>
            <a:chExt cx="991869" cy="1921510"/>
          </a:xfrm>
        </p:grpSpPr>
        <p:sp>
          <p:nvSpPr>
            <p:cNvPr id="27" name="object 27"/>
            <p:cNvSpPr/>
            <p:nvPr/>
          </p:nvSpPr>
          <p:spPr>
            <a:xfrm>
              <a:off x="5304154" y="1306194"/>
              <a:ext cx="966469" cy="325120"/>
            </a:xfrm>
            <a:custGeom>
              <a:avLst/>
              <a:gdLst/>
              <a:ahLst/>
              <a:cxnLst/>
              <a:rect l="l" t="t" r="r" b="b"/>
              <a:pathLst>
                <a:path w="966470" h="325119">
                  <a:moveTo>
                    <a:pt x="0" y="325120"/>
                  </a:moveTo>
                  <a:lnTo>
                    <a:pt x="966470" y="325120"/>
                  </a:lnTo>
                  <a:lnTo>
                    <a:pt x="966470" y="0"/>
                  </a:lnTo>
                  <a:lnTo>
                    <a:pt x="0" y="0"/>
                  </a:lnTo>
                  <a:lnTo>
                    <a:pt x="0" y="325120"/>
                  </a:lnTo>
                  <a:close/>
                </a:path>
              </a:pathLst>
            </a:custGeom>
            <a:ln w="25399">
              <a:solidFill>
                <a:srgbClr val="E7DA5F"/>
              </a:solidFill>
            </a:ln>
          </p:spPr>
          <p:txBody>
            <a:bodyPr wrap="square" lIns="0" tIns="0" rIns="0" bIns="0" rtlCol="0"/>
            <a:lstStyle/>
            <a:p>
              <a:endParaRPr/>
            </a:p>
          </p:txBody>
        </p:sp>
        <p:sp>
          <p:nvSpPr>
            <p:cNvPr id="28" name="object 28"/>
            <p:cNvSpPr/>
            <p:nvPr/>
          </p:nvSpPr>
          <p:spPr>
            <a:xfrm>
              <a:off x="5304154" y="1630679"/>
              <a:ext cx="966469" cy="1571625"/>
            </a:xfrm>
            <a:custGeom>
              <a:avLst/>
              <a:gdLst/>
              <a:ahLst/>
              <a:cxnLst/>
              <a:rect l="l" t="t" r="r" b="b"/>
              <a:pathLst>
                <a:path w="966470" h="1571625">
                  <a:moveTo>
                    <a:pt x="966470" y="0"/>
                  </a:moveTo>
                  <a:lnTo>
                    <a:pt x="0" y="0"/>
                  </a:lnTo>
                  <a:lnTo>
                    <a:pt x="0" y="1571625"/>
                  </a:lnTo>
                  <a:lnTo>
                    <a:pt x="966470" y="1571625"/>
                  </a:lnTo>
                  <a:lnTo>
                    <a:pt x="966470" y="0"/>
                  </a:lnTo>
                  <a:close/>
                </a:path>
              </a:pathLst>
            </a:custGeom>
            <a:solidFill>
              <a:srgbClr val="FFFFFF">
                <a:alpha val="90194"/>
              </a:srgbClr>
            </a:solidFill>
          </p:spPr>
          <p:txBody>
            <a:bodyPr wrap="square" lIns="0" tIns="0" rIns="0" bIns="0" rtlCol="0"/>
            <a:lstStyle/>
            <a:p>
              <a:endParaRPr/>
            </a:p>
          </p:txBody>
        </p:sp>
        <p:sp>
          <p:nvSpPr>
            <p:cNvPr id="29" name="object 29"/>
            <p:cNvSpPr/>
            <p:nvPr/>
          </p:nvSpPr>
          <p:spPr>
            <a:xfrm>
              <a:off x="5304154" y="1630679"/>
              <a:ext cx="966469" cy="1571625"/>
            </a:xfrm>
            <a:custGeom>
              <a:avLst/>
              <a:gdLst/>
              <a:ahLst/>
              <a:cxnLst/>
              <a:rect l="l" t="t" r="r" b="b"/>
              <a:pathLst>
                <a:path w="966470" h="1571625">
                  <a:moveTo>
                    <a:pt x="0" y="1571625"/>
                  </a:moveTo>
                  <a:lnTo>
                    <a:pt x="966470" y="1571625"/>
                  </a:lnTo>
                  <a:lnTo>
                    <a:pt x="966470" y="0"/>
                  </a:lnTo>
                  <a:lnTo>
                    <a:pt x="0" y="0"/>
                  </a:lnTo>
                  <a:lnTo>
                    <a:pt x="0" y="1571625"/>
                  </a:lnTo>
                  <a:close/>
                </a:path>
              </a:pathLst>
            </a:custGeom>
            <a:ln w="25400">
              <a:solidFill>
                <a:srgbClr val="FFEF6B"/>
              </a:solidFill>
            </a:ln>
          </p:spPr>
          <p:txBody>
            <a:bodyPr wrap="square" lIns="0" tIns="0" rIns="0" bIns="0" rtlCol="0"/>
            <a:lstStyle/>
            <a:p>
              <a:endParaRPr/>
            </a:p>
          </p:txBody>
        </p:sp>
      </p:grpSp>
      <p:sp>
        <p:nvSpPr>
          <p:cNvPr id="30" name="object 30"/>
          <p:cNvSpPr txBox="1"/>
          <p:nvPr/>
        </p:nvSpPr>
        <p:spPr>
          <a:xfrm>
            <a:off x="5312980" y="1630522"/>
            <a:ext cx="1025271" cy="1731949"/>
          </a:xfrm>
          <a:prstGeom prst="rect">
            <a:avLst/>
          </a:prstGeom>
        </p:spPr>
        <p:txBody>
          <a:bodyPr vert="horz" wrap="square" lIns="0" tIns="24130" rIns="0" bIns="0" rtlCol="0">
            <a:spAutoFit/>
          </a:bodyPr>
          <a:lstStyle/>
          <a:p>
            <a:pPr marL="58419" marR="5080" indent="-59055">
              <a:lnSpc>
                <a:spcPct val="91600"/>
              </a:lnSpc>
              <a:spcBef>
                <a:spcPts val="170"/>
              </a:spcBef>
              <a:buSzPct val="77777"/>
              <a:buFontTx/>
              <a:buChar char="•"/>
              <a:tabLst>
                <a:tab pos="59055" algn="l"/>
              </a:tabLst>
            </a:pPr>
            <a:r>
              <a:rPr lang="de-DE" sz="900" dirty="0">
                <a:cs typeface="Calibri"/>
              </a:rPr>
              <a:t>Mangel an </a:t>
            </a:r>
            <a:r>
              <a:rPr lang="de-DE" sz="900" spc="5" dirty="0">
                <a:cs typeface="Calibri"/>
              </a:rPr>
              <a:t> </a:t>
            </a:r>
            <a:r>
              <a:rPr lang="de-DE" sz="900" spc="-10" dirty="0">
                <a:cs typeface="Calibri"/>
              </a:rPr>
              <a:t>Bes</a:t>
            </a:r>
            <a:r>
              <a:rPr lang="de-DE" sz="900" spc="-15" dirty="0">
                <a:cs typeface="Calibri"/>
              </a:rPr>
              <a:t>chr</a:t>
            </a:r>
            <a:r>
              <a:rPr lang="de-DE" sz="900" spc="-5" dirty="0">
                <a:cs typeface="Calibri"/>
              </a:rPr>
              <a:t>e</a:t>
            </a:r>
            <a:r>
              <a:rPr lang="de-DE" sz="900" spc="-15" dirty="0">
                <a:cs typeface="Calibri"/>
              </a:rPr>
              <a:t>ib</a:t>
            </a:r>
            <a:r>
              <a:rPr lang="de-DE" sz="900" spc="-5" dirty="0">
                <a:cs typeface="Calibri"/>
              </a:rPr>
              <a:t>u</a:t>
            </a:r>
            <a:r>
              <a:rPr lang="de-DE" sz="900" dirty="0">
                <a:cs typeface="Calibri"/>
              </a:rPr>
              <a:t>n</a:t>
            </a:r>
            <a:r>
              <a:rPr lang="de-DE" sz="900" spc="-10" dirty="0">
                <a:cs typeface="Calibri"/>
              </a:rPr>
              <a:t>gen </a:t>
            </a:r>
            <a:r>
              <a:rPr lang="de-DE" sz="900" dirty="0">
                <a:cs typeface="Calibri"/>
              </a:rPr>
              <a:t>mit </a:t>
            </a:r>
            <a:r>
              <a:rPr lang="de-DE" sz="900" spc="-15" dirty="0">
                <a:cs typeface="Calibri"/>
              </a:rPr>
              <a:t>Bildern.</a:t>
            </a:r>
            <a:endParaRPr lang="de-AT" sz="900" spc="-15" dirty="0">
              <a:latin typeface="Calibri"/>
              <a:cs typeface="Calibri"/>
            </a:endParaRPr>
          </a:p>
          <a:p>
            <a:pPr marL="58419" marR="5080" indent="-59055">
              <a:lnSpc>
                <a:spcPct val="91600"/>
              </a:lnSpc>
              <a:spcBef>
                <a:spcPts val="170"/>
              </a:spcBef>
              <a:buSzPct val="77777"/>
              <a:buFontTx/>
              <a:buChar char="•"/>
              <a:tabLst>
                <a:tab pos="59055" algn="l"/>
              </a:tabLst>
            </a:pPr>
            <a:r>
              <a:rPr sz="900" spc="-15" dirty="0" err="1">
                <a:latin typeface="Calibri"/>
                <a:cs typeface="Calibri"/>
              </a:rPr>
              <a:t>P</a:t>
            </a:r>
            <a:r>
              <a:rPr sz="900" spc="-10" dirty="0" err="1">
                <a:latin typeface="Calibri"/>
                <a:cs typeface="Calibri"/>
              </a:rPr>
              <a:t>r</a:t>
            </a:r>
            <a:r>
              <a:rPr sz="900" spc="-15" dirty="0" err="1">
                <a:latin typeface="Calibri"/>
                <a:cs typeface="Calibri"/>
              </a:rPr>
              <a:t>ä</a:t>
            </a:r>
            <a:r>
              <a:rPr sz="900" spc="-10" dirty="0" err="1">
                <a:latin typeface="Calibri"/>
                <a:cs typeface="Calibri"/>
              </a:rPr>
              <a:t>se</a:t>
            </a:r>
            <a:r>
              <a:rPr sz="900" spc="-15" dirty="0" err="1">
                <a:latin typeface="Calibri"/>
                <a:cs typeface="Calibri"/>
              </a:rPr>
              <a:t>nt</a:t>
            </a:r>
            <a:r>
              <a:rPr sz="900" spc="-10" dirty="0" err="1">
                <a:latin typeface="Calibri"/>
                <a:cs typeface="Calibri"/>
              </a:rPr>
              <a:t>at</a:t>
            </a:r>
            <a:r>
              <a:rPr sz="900" spc="-15" dirty="0" err="1">
                <a:latin typeface="Calibri"/>
                <a:cs typeface="Calibri"/>
              </a:rPr>
              <a:t>io</a:t>
            </a:r>
            <a:r>
              <a:rPr sz="900" dirty="0" err="1">
                <a:latin typeface="Calibri"/>
                <a:cs typeface="Calibri"/>
              </a:rPr>
              <a:t>n</a:t>
            </a:r>
            <a:r>
              <a:rPr sz="900" spc="-20" dirty="0">
                <a:latin typeface="Calibri"/>
                <a:cs typeface="Calibri"/>
              </a:rPr>
              <a:t> </a:t>
            </a:r>
            <a:r>
              <a:rPr sz="900" spc="-15" dirty="0">
                <a:latin typeface="Calibri"/>
                <a:cs typeface="Calibri"/>
              </a:rPr>
              <a:t>vo</a:t>
            </a:r>
            <a:r>
              <a:rPr sz="900" dirty="0">
                <a:latin typeface="Calibri"/>
                <a:cs typeface="Calibri"/>
              </a:rPr>
              <a:t>n  Medien in </a:t>
            </a:r>
            <a:r>
              <a:rPr sz="900" spc="-5" dirty="0">
                <a:latin typeface="Calibri"/>
                <a:cs typeface="Calibri"/>
              </a:rPr>
              <a:t>einer </a:t>
            </a:r>
            <a:r>
              <a:rPr sz="900" dirty="0">
                <a:latin typeface="Calibri"/>
                <a:cs typeface="Calibri"/>
              </a:rPr>
              <a:t> </a:t>
            </a:r>
            <a:r>
              <a:rPr sz="900" spc="-5" dirty="0">
                <a:latin typeface="Calibri"/>
                <a:cs typeface="Calibri"/>
              </a:rPr>
              <a:t>Weise, die für </a:t>
            </a:r>
            <a:r>
              <a:rPr sz="900" dirty="0">
                <a:latin typeface="Calibri"/>
                <a:cs typeface="Calibri"/>
              </a:rPr>
              <a:t> </a:t>
            </a:r>
            <a:r>
              <a:rPr sz="900" spc="-5" dirty="0">
                <a:latin typeface="Calibri"/>
                <a:cs typeface="Calibri"/>
              </a:rPr>
              <a:t>Menschen mit </a:t>
            </a:r>
            <a:r>
              <a:rPr sz="900" dirty="0">
                <a:latin typeface="Calibri"/>
                <a:cs typeface="Calibri"/>
              </a:rPr>
              <a:t> </a:t>
            </a:r>
            <a:r>
              <a:rPr sz="900" spc="-5" dirty="0">
                <a:latin typeface="Calibri"/>
                <a:cs typeface="Calibri"/>
              </a:rPr>
              <a:t>visuellen, </a:t>
            </a:r>
            <a:r>
              <a:rPr sz="900" spc="-5" dirty="0" err="1">
                <a:latin typeface="Calibri"/>
                <a:cs typeface="Calibri"/>
              </a:rPr>
              <a:t>auditiven</a:t>
            </a:r>
            <a:r>
              <a:rPr sz="900" spc="-5" dirty="0">
                <a:latin typeface="Calibri"/>
                <a:cs typeface="Calibri"/>
              </a:rPr>
              <a:t>, </a:t>
            </a:r>
            <a:r>
              <a:rPr sz="900" dirty="0">
                <a:latin typeface="Calibri"/>
                <a:cs typeface="Calibri"/>
              </a:rPr>
              <a:t> </a:t>
            </a:r>
            <a:r>
              <a:rPr sz="900" spc="-5" dirty="0" err="1">
                <a:latin typeface="Calibri"/>
                <a:cs typeface="Calibri"/>
              </a:rPr>
              <a:t>motorischen</a:t>
            </a:r>
            <a:r>
              <a:rPr lang="de-AT" sz="900" spc="-5" dirty="0">
                <a:latin typeface="Calibri"/>
                <a:cs typeface="Calibri"/>
              </a:rPr>
              <a:t> </a:t>
            </a:r>
            <a:r>
              <a:rPr lang="de-DE" sz="900" spc="-5" dirty="0">
                <a:latin typeface="Calibri"/>
                <a:cs typeface="Calibri"/>
              </a:rPr>
              <a:t>oder</a:t>
            </a:r>
            <a:r>
              <a:rPr lang="de-DE" sz="900" spc="-45" dirty="0">
                <a:latin typeface="Calibri"/>
                <a:cs typeface="Calibri"/>
              </a:rPr>
              <a:t> </a:t>
            </a:r>
            <a:r>
              <a:rPr lang="de-DE" sz="900" spc="-15" dirty="0">
                <a:latin typeface="Calibri"/>
                <a:cs typeface="Calibri"/>
              </a:rPr>
              <a:t>kognitiven </a:t>
            </a:r>
            <a:r>
              <a:rPr lang="de-DE" sz="900" spc="-190" dirty="0">
                <a:latin typeface="Calibri"/>
                <a:cs typeface="Calibri"/>
              </a:rPr>
              <a:t> </a:t>
            </a:r>
            <a:r>
              <a:rPr lang="de-DE" sz="900" spc="-15" dirty="0">
                <a:latin typeface="Calibri"/>
                <a:cs typeface="Calibri"/>
              </a:rPr>
              <a:t>Behinderungen </a:t>
            </a:r>
            <a:r>
              <a:rPr lang="de-DE" sz="900" spc="-195" dirty="0">
                <a:latin typeface="Calibri"/>
                <a:cs typeface="Calibri"/>
              </a:rPr>
              <a:t> </a:t>
            </a:r>
            <a:r>
              <a:rPr lang="de-DE" sz="900" spc="-5" dirty="0">
                <a:latin typeface="Calibri"/>
                <a:cs typeface="Calibri"/>
              </a:rPr>
              <a:t>zugänglich</a:t>
            </a:r>
            <a:r>
              <a:rPr lang="de-DE" sz="900" spc="-25" dirty="0">
                <a:latin typeface="Calibri"/>
                <a:cs typeface="Calibri"/>
              </a:rPr>
              <a:t> </a:t>
            </a:r>
            <a:r>
              <a:rPr lang="de-DE" sz="900" dirty="0">
                <a:latin typeface="Calibri"/>
                <a:cs typeface="Calibri"/>
              </a:rPr>
              <a:t>ist.</a:t>
            </a:r>
          </a:p>
          <a:p>
            <a:pPr marL="58419" marR="5080" indent="-59055">
              <a:lnSpc>
                <a:spcPct val="91600"/>
              </a:lnSpc>
              <a:spcBef>
                <a:spcPts val="170"/>
              </a:spcBef>
              <a:buSzPct val="77777"/>
              <a:buChar char="•"/>
              <a:tabLst>
                <a:tab pos="59055" algn="l"/>
              </a:tabLst>
            </a:pPr>
            <a:endParaRPr sz="900" dirty="0">
              <a:latin typeface="Calibri"/>
              <a:cs typeface="Calibri"/>
            </a:endParaRPr>
          </a:p>
        </p:txBody>
      </p:sp>
      <p:sp>
        <p:nvSpPr>
          <p:cNvPr id="32" name="object 32"/>
          <p:cNvSpPr/>
          <p:nvPr/>
        </p:nvSpPr>
        <p:spPr>
          <a:xfrm>
            <a:off x="5316854" y="1318894"/>
            <a:ext cx="941069" cy="299720"/>
          </a:xfrm>
          <a:custGeom>
            <a:avLst/>
            <a:gdLst/>
            <a:ahLst/>
            <a:cxnLst/>
            <a:rect l="l" t="t" r="r" b="b"/>
            <a:pathLst>
              <a:path w="941070" h="299719">
                <a:moveTo>
                  <a:pt x="941070" y="0"/>
                </a:moveTo>
                <a:lnTo>
                  <a:pt x="0" y="0"/>
                </a:lnTo>
                <a:lnTo>
                  <a:pt x="0" y="299720"/>
                </a:lnTo>
                <a:lnTo>
                  <a:pt x="941070" y="299720"/>
                </a:lnTo>
                <a:lnTo>
                  <a:pt x="941070" y="0"/>
                </a:lnTo>
                <a:close/>
              </a:path>
            </a:pathLst>
          </a:custGeom>
          <a:solidFill>
            <a:srgbClr val="FFFFFF"/>
          </a:solidFill>
        </p:spPr>
        <p:txBody>
          <a:bodyPr wrap="square" lIns="0" tIns="0" rIns="0" bIns="0" rtlCol="0"/>
          <a:lstStyle/>
          <a:p>
            <a:endParaRPr/>
          </a:p>
        </p:txBody>
      </p:sp>
      <p:sp>
        <p:nvSpPr>
          <p:cNvPr id="33" name="object 33"/>
          <p:cNvSpPr txBox="1"/>
          <p:nvPr/>
        </p:nvSpPr>
        <p:spPr>
          <a:xfrm>
            <a:off x="5316854" y="1318894"/>
            <a:ext cx="941069" cy="143629"/>
          </a:xfrm>
          <a:prstGeom prst="rect">
            <a:avLst/>
          </a:prstGeom>
          <a:solidFill>
            <a:srgbClr val="FFFFFF"/>
          </a:solidFill>
        </p:spPr>
        <p:txBody>
          <a:bodyPr vert="horz" wrap="square" lIns="0" tIns="15240" rIns="0" bIns="0" rtlCol="0">
            <a:spAutoFit/>
          </a:bodyPr>
          <a:lstStyle/>
          <a:p>
            <a:pPr marL="267335" marR="148590" indent="-86995">
              <a:lnSpc>
                <a:spcPts val="1000"/>
              </a:lnSpc>
              <a:spcBef>
                <a:spcPts val="120"/>
              </a:spcBef>
            </a:pPr>
            <a:endParaRPr lang="de-DE" sz="900" dirty="0">
              <a:latin typeface="Calibri"/>
              <a:cs typeface="Calibri"/>
            </a:endParaRPr>
          </a:p>
        </p:txBody>
      </p:sp>
      <p:grpSp>
        <p:nvGrpSpPr>
          <p:cNvPr id="36" name="object 36"/>
          <p:cNvGrpSpPr/>
          <p:nvPr/>
        </p:nvGrpSpPr>
        <p:grpSpPr>
          <a:xfrm>
            <a:off x="6404609" y="1306194"/>
            <a:ext cx="966469" cy="1896110"/>
            <a:chOff x="6404609" y="1306194"/>
            <a:chExt cx="966469" cy="1896110"/>
          </a:xfrm>
        </p:grpSpPr>
        <p:sp>
          <p:nvSpPr>
            <p:cNvPr id="37" name="object 37"/>
            <p:cNvSpPr/>
            <p:nvPr/>
          </p:nvSpPr>
          <p:spPr>
            <a:xfrm>
              <a:off x="6404609" y="1306194"/>
              <a:ext cx="966469" cy="325120"/>
            </a:xfrm>
            <a:custGeom>
              <a:avLst/>
              <a:gdLst/>
              <a:ahLst/>
              <a:cxnLst/>
              <a:rect l="l" t="t" r="r" b="b"/>
              <a:pathLst>
                <a:path w="966470" h="325119">
                  <a:moveTo>
                    <a:pt x="0" y="325120"/>
                  </a:moveTo>
                  <a:lnTo>
                    <a:pt x="966469" y="325120"/>
                  </a:lnTo>
                  <a:lnTo>
                    <a:pt x="966469" y="0"/>
                  </a:lnTo>
                  <a:lnTo>
                    <a:pt x="0" y="0"/>
                  </a:lnTo>
                  <a:lnTo>
                    <a:pt x="0" y="325120"/>
                  </a:lnTo>
                  <a:close/>
                </a:path>
              </a:pathLst>
            </a:custGeom>
            <a:ln w="25399">
              <a:solidFill>
                <a:srgbClr val="E7DA5F"/>
              </a:solidFill>
            </a:ln>
          </p:spPr>
          <p:txBody>
            <a:bodyPr wrap="square" lIns="0" tIns="0" rIns="0" bIns="0" rtlCol="0"/>
            <a:lstStyle/>
            <a:p>
              <a:endParaRPr/>
            </a:p>
          </p:txBody>
        </p:sp>
        <p:sp>
          <p:nvSpPr>
            <p:cNvPr id="38" name="object 38"/>
            <p:cNvSpPr/>
            <p:nvPr/>
          </p:nvSpPr>
          <p:spPr>
            <a:xfrm>
              <a:off x="6404609" y="1630679"/>
              <a:ext cx="966469" cy="1571625"/>
            </a:xfrm>
            <a:custGeom>
              <a:avLst/>
              <a:gdLst/>
              <a:ahLst/>
              <a:cxnLst/>
              <a:rect l="l" t="t" r="r" b="b"/>
              <a:pathLst>
                <a:path w="966470" h="1571625">
                  <a:moveTo>
                    <a:pt x="966469" y="0"/>
                  </a:moveTo>
                  <a:lnTo>
                    <a:pt x="0" y="0"/>
                  </a:lnTo>
                  <a:lnTo>
                    <a:pt x="0" y="1571625"/>
                  </a:lnTo>
                  <a:lnTo>
                    <a:pt x="966469" y="1571625"/>
                  </a:lnTo>
                  <a:lnTo>
                    <a:pt x="966469" y="0"/>
                  </a:lnTo>
                  <a:close/>
                </a:path>
              </a:pathLst>
            </a:custGeom>
            <a:solidFill>
              <a:srgbClr val="FFFFFF">
                <a:alpha val="90194"/>
              </a:srgbClr>
            </a:solidFill>
          </p:spPr>
          <p:txBody>
            <a:bodyPr wrap="square" lIns="0" tIns="0" rIns="0" bIns="0" rtlCol="0"/>
            <a:lstStyle/>
            <a:p>
              <a:endParaRPr dirty="0"/>
            </a:p>
          </p:txBody>
        </p:sp>
        <p:sp>
          <p:nvSpPr>
            <p:cNvPr id="39" name="object 39"/>
            <p:cNvSpPr/>
            <p:nvPr/>
          </p:nvSpPr>
          <p:spPr>
            <a:xfrm>
              <a:off x="6404609" y="1630679"/>
              <a:ext cx="966469" cy="1571625"/>
            </a:xfrm>
            <a:custGeom>
              <a:avLst/>
              <a:gdLst/>
              <a:ahLst/>
              <a:cxnLst/>
              <a:rect l="l" t="t" r="r" b="b"/>
              <a:pathLst>
                <a:path w="966470" h="1571625">
                  <a:moveTo>
                    <a:pt x="0" y="1571625"/>
                  </a:moveTo>
                  <a:lnTo>
                    <a:pt x="966469" y="1571625"/>
                  </a:lnTo>
                  <a:lnTo>
                    <a:pt x="966469" y="0"/>
                  </a:lnTo>
                  <a:lnTo>
                    <a:pt x="0" y="0"/>
                  </a:lnTo>
                  <a:lnTo>
                    <a:pt x="0" y="1571625"/>
                  </a:lnTo>
                  <a:close/>
                </a:path>
              </a:pathLst>
            </a:custGeom>
            <a:ln w="25400">
              <a:solidFill>
                <a:srgbClr val="FFEF6B"/>
              </a:solidFill>
            </a:ln>
          </p:spPr>
          <p:txBody>
            <a:bodyPr wrap="square" lIns="0" tIns="0" rIns="0" bIns="0" rtlCol="0"/>
            <a:lstStyle/>
            <a:p>
              <a:endParaRPr/>
            </a:p>
          </p:txBody>
        </p:sp>
      </p:grpSp>
      <p:sp>
        <p:nvSpPr>
          <p:cNvPr id="40" name="object 40"/>
          <p:cNvSpPr txBox="1"/>
          <p:nvPr/>
        </p:nvSpPr>
        <p:spPr>
          <a:xfrm>
            <a:off x="6440931" y="1632711"/>
            <a:ext cx="927861" cy="856645"/>
          </a:xfrm>
          <a:prstGeom prst="rect">
            <a:avLst/>
          </a:prstGeom>
        </p:spPr>
        <p:txBody>
          <a:bodyPr vert="horz" wrap="square" lIns="0" tIns="12700" rIns="0" bIns="0" rtlCol="0">
            <a:spAutoFit/>
          </a:bodyPr>
          <a:lstStyle/>
          <a:p>
            <a:pPr marL="57785" indent="-58419">
              <a:spcBef>
                <a:spcPts val="100"/>
              </a:spcBef>
              <a:buSzPct val="77777"/>
              <a:buFontTx/>
              <a:buChar char="•"/>
              <a:tabLst>
                <a:tab pos="58419" algn="l"/>
              </a:tabLst>
            </a:pPr>
            <a:r>
              <a:rPr lang="de-DE" sz="900" spc="-5" dirty="0">
                <a:latin typeface="Calibri"/>
                <a:cs typeface="Calibri"/>
              </a:rPr>
              <a:t>Wettbewerb</a:t>
            </a:r>
            <a:r>
              <a:rPr lang="de-DE" sz="900" dirty="0">
                <a:latin typeface="Calibri"/>
                <a:cs typeface="Calibri"/>
              </a:rPr>
              <a:t> um Aufmerksam</a:t>
            </a:r>
            <a:r>
              <a:rPr lang="de-DE" sz="900" spc="-10" dirty="0">
                <a:latin typeface="Calibri"/>
                <a:cs typeface="Calibri"/>
              </a:rPr>
              <a:t>k</a:t>
            </a:r>
            <a:r>
              <a:rPr lang="de-DE" sz="900" dirty="0">
                <a:latin typeface="Calibri"/>
                <a:cs typeface="Calibri"/>
              </a:rPr>
              <a:t>eit </a:t>
            </a:r>
            <a:r>
              <a:rPr lang="de-DE" sz="900" spc="-10" dirty="0">
                <a:latin typeface="Calibri"/>
                <a:cs typeface="Calibri"/>
              </a:rPr>
              <a:t>mit </a:t>
            </a:r>
            <a:r>
              <a:rPr lang="de-DE" sz="900" spc="-15" dirty="0">
                <a:latin typeface="Calibri"/>
                <a:cs typeface="Calibri"/>
              </a:rPr>
              <a:t>Nachrichten, </a:t>
            </a:r>
            <a:r>
              <a:rPr lang="de-DE" sz="900" spc="-10" dirty="0">
                <a:latin typeface="Calibri"/>
                <a:cs typeface="Calibri"/>
              </a:rPr>
              <a:t> </a:t>
            </a:r>
            <a:r>
              <a:rPr lang="de-DE" sz="900" spc="-5" dirty="0">
                <a:latin typeface="Calibri"/>
                <a:cs typeface="Calibri"/>
              </a:rPr>
              <a:t>Beiträgen, Videos,</a:t>
            </a:r>
            <a:r>
              <a:rPr lang="de-DE" sz="900" spc="-15" dirty="0">
                <a:latin typeface="Calibri"/>
                <a:cs typeface="Calibri"/>
              </a:rPr>
              <a:t> </a:t>
            </a:r>
            <a:r>
              <a:rPr lang="de-DE" sz="900" spc="-20" dirty="0">
                <a:latin typeface="Calibri"/>
                <a:cs typeface="Calibri"/>
              </a:rPr>
              <a:t>usw.</a:t>
            </a:r>
            <a:endParaRPr lang="de-DE" sz="900" dirty="0">
              <a:latin typeface="Calibri"/>
              <a:cs typeface="Calibri"/>
            </a:endParaRPr>
          </a:p>
          <a:p>
            <a:pPr marL="57785" indent="-58419">
              <a:lnSpc>
                <a:spcPct val="100000"/>
              </a:lnSpc>
              <a:spcBef>
                <a:spcPts val="100"/>
              </a:spcBef>
              <a:buSzPct val="77777"/>
              <a:buChar char="•"/>
              <a:tabLst>
                <a:tab pos="58419" algn="l"/>
              </a:tabLst>
            </a:pPr>
            <a:endParaRPr sz="900" dirty="0">
              <a:latin typeface="Calibri"/>
              <a:cs typeface="Calibri"/>
            </a:endParaRPr>
          </a:p>
        </p:txBody>
      </p:sp>
      <p:sp>
        <p:nvSpPr>
          <p:cNvPr id="45" name="object 45"/>
          <p:cNvSpPr/>
          <p:nvPr/>
        </p:nvSpPr>
        <p:spPr>
          <a:xfrm>
            <a:off x="7506334" y="1306194"/>
            <a:ext cx="965200" cy="325120"/>
          </a:xfrm>
          <a:custGeom>
            <a:avLst/>
            <a:gdLst/>
            <a:ahLst/>
            <a:cxnLst/>
            <a:rect l="l" t="t" r="r" b="b"/>
            <a:pathLst>
              <a:path w="965200" h="325119">
                <a:moveTo>
                  <a:pt x="0" y="325120"/>
                </a:moveTo>
                <a:lnTo>
                  <a:pt x="965200" y="325120"/>
                </a:lnTo>
                <a:lnTo>
                  <a:pt x="965200" y="0"/>
                </a:lnTo>
                <a:lnTo>
                  <a:pt x="0" y="0"/>
                </a:lnTo>
                <a:lnTo>
                  <a:pt x="0" y="325120"/>
                </a:lnTo>
                <a:close/>
              </a:path>
            </a:pathLst>
          </a:custGeom>
          <a:ln w="25399">
            <a:solidFill>
              <a:srgbClr val="E7DA5F"/>
            </a:solidFill>
          </a:ln>
        </p:spPr>
        <p:txBody>
          <a:bodyPr wrap="square" lIns="0" tIns="0" rIns="0" bIns="0" rtlCol="0"/>
          <a:lstStyle/>
          <a:p>
            <a:endParaRPr/>
          </a:p>
        </p:txBody>
      </p:sp>
      <p:sp>
        <p:nvSpPr>
          <p:cNvPr id="46" name="object 46"/>
          <p:cNvSpPr txBox="1"/>
          <p:nvPr/>
        </p:nvSpPr>
        <p:spPr>
          <a:xfrm>
            <a:off x="7506334" y="1630997"/>
            <a:ext cx="965200" cy="1535357"/>
          </a:xfrm>
          <a:prstGeom prst="rect">
            <a:avLst/>
          </a:prstGeom>
          <a:solidFill>
            <a:srgbClr val="FFFFFF">
              <a:alpha val="90194"/>
            </a:srgbClr>
          </a:solidFill>
          <a:ln w="25400">
            <a:solidFill>
              <a:srgbClr val="FFEF6B"/>
            </a:solidFill>
          </a:ln>
        </p:spPr>
        <p:txBody>
          <a:bodyPr vert="horz" wrap="square" lIns="0" tIns="12065" rIns="0" bIns="0" rtlCol="0">
            <a:spAutoFit/>
          </a:bodyPr>
          <a:lstStyle/>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34290" marR="205740">
              <a:lnSpc>
                <a:spcPct val="101699"/>
              </a:lnSpc>
              <a:spcBef>
                <a:spcPts val="95"/>
              </a:spcBef>
              <a:buSzPct val="77777"/>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lang="de-AT" sz="900" dirty="0">
              <a:latin typeface="Calibri"/>
              <a:cs typeface="Calibri"/>
            </a:endParaRPr>
          </a:p>
          <a:p>
            <a:pPr marL="93345" marR="205740" indent="-59055">
              <a:lnSpc>
                <a:spcPct val="101699"/>
              </a:lnSpc>
              <a:spcBef>
                <a:spcPts val="95"/>
              </a:spcBef>
              <a:buSzPct val="77777"/>
              <a:buChar char="•"/>
              <a:tabLst>
                <a:tab pos="93980" algn="l"/>
              </a:tabLst>
            </a:pPr>
            <a:endParaRPr sz="900" dirty="0">
              <a:latin typeface="Calibri"/>
              <a:cs typeface="Calibri"/>
            </a:endParaRPr>
          </a:p>
        </p:txBody>
      </p:sp>
      <p:sp>
        <p:nvSpPr>
          <p:cNvPr id="48" name="object 48"/>
          <p:cNvSpPr/>
          <p:nvPr/>
        </p:nvSpPr>
        <p:spPr>
          <a:xfrm>
            <a:off x="1962339" y="3665094"/>
            <a:ext cx="5379720" cy="1345056"/>
          </a:xfrm>
          <a:custGeom>
            <a:avLst/>
            <a:gdLst/>
            <a:ahLst/>
            <a:cxnLst/>
            <a:rect l="l" t="t" r="r" b="b"/>
            <a:pathLst>
              <a:path w="5379720" h="1116964">
                <a:moveTo>
                  <a:pt x="5379720" y="0"/>
                </a:moveTo>
                <a:lnTo>
                  <a:pt x="0" y="0"/>
                </a:lnTo>
                <a:lnTo>
                  <a:pt x="0" y="1116964"/>
                </a:lnTo>
                <a:lnTo>
                  <a:pt x="5379720" y="1116964"/>
                </a:lnTo>
                <a:lnTo>
                  <a:pt x="5379720" y="0"/>
                </a:lnTo>
                <a:close/>
              </a:path>
            </a:pathLst>
          </a:custGeom>
          <a:solidFill>
            <a:srgbClr val="FFFADF"/>
          </a:solidFill>
        </p:spPr>
        <p:txBody>
          <a:bodyPr wrap="square" lIns="0" tIns="0" rIns="0" bIns="0" rtlCol="0"/>
          <a:lstStyle/>
          <a:p>
            <a:endParaRPr/>
          </a:p>
        </p:txBody>
      </p:sp>
      <p:sp>
        <p:nvSpPr>
          <p:cNvPr id="50" name="object 50"/>
          <p:cNvSpPr txBox="1">
            <a:spLocks noGrp="1"/>
          </p:cNvSpPr>
          <p:nvPr>
            <p:ph type="title"/>
          </p:nvPr>
        </p:nvSpPr>
        <p:spPr>
          <a:xfrm>
            <a:off x="3261867" y="361441"/>
            <a:ext cx="278066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AA14"/>
                </a:solidFill>
              </a:rPr>
              <a:t>WAS</a:t>
            </a:r>
            <a:r>
              <a:rPr sz="1800" spc="-25" dirty="0">
                <a:solidFill>
                  <a:srgbClr val="FFAA14"/>
                </a:solidFill>
              </a:rPr>
              <a:t> </a:t>
            </a:r>
            <a:r>
              <a:rPr sz="1800" spc="-5" dirty="0">
                <a:solidFill>
                  <a:srgbClr val="FFAA14"/>
                </a:solidFill>
              </a:rPr>
              <a:t>MÜSSEN</a:t>
            </a:r>
            <a:r>
              <a:rPr sz="1800" spc="-25" dirty="0">
                <a:solidFill>
                  <a:srgbClr val="FFAA14"/>
                </a:solidFill>
              </a:rPr>
              <a:t> </a:t>
            </a:r>
            <a:r>
              <a:rPr sz="1800" spc="-5" dirty="0">
                <a:solidFill>
                  <a:srgbClr val="FFAA14"/>
                </a:solidFill>
              </a:rPr>
              <a:t>WIR </a:t>
            </a:r>
            <a:r>
              <a:rPr sz="1800" spc="-15" dirty="0">
                <a:solidFill>
                  <a:srgbClr val="FFAA14"/>
                </a:solidFill>
              </a:rPr>
              <a:t>ÄNDERN?</a:t>
            </a:r>
            <a:endParaRPr sz="1800"/>
          </a:p>
        </p:txBody>
      </p:sp>
      <p:grpSp>
        <p:nvGrpSpPr>
          <p:cNvPr id="51" name="object 51"/>
          <p:cNvGrpSpPr/>
          <p:nvPr/>
        </p:nvGrpSpPr>
        <p:grpSpPr>
          <a:xfrm>
            <a:off x="182245" y="88900"/>
            <a:ext cx="8822690" cy="853440"/>
            <a:chOff x="182245" y="88900"/>
            <a:chExt cx="8822690" cy="853440"/>
          </a:xfrm>
        </p:grpSpPr>
        <p:pic>
          <p:nvPicPr>
            <p:cNvPr id="52" name="object 52"/>
            <p:cNvPicPr/>
            <p:nvPr/>
          </p:nvPicPr>
          <p:blipFill>
            <a:blip r:embed="rId2" cstate="print"/>
            <a:stretch>
              <a:fillRect/>
            </a:stretch>
          </p:blipFill>
          <p:spPr>
            <a:xfrm>
              <a:off x="182245" y="112649"/>
              <a:ext cx="1724787" cy="474979"/>
            </a:xfrm>
            <a:prstGeom prst="rect">
              <a:avLst/>
            </a:prstGeom>
          </p:spPr>
        </p:pic>
        <p:sp>
          <p:nvSpPr>
            <p:cNvPr id="53" name="object 53"/>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54" name="object 54"/>
            <p:cNvPicPr/>
            <p:nvPr/>
          </p:nvPicPr>
          <p:blipFill>
            <a:blip r:embed="rId3" cstate="print"/>
            <a:stretch>
              <a:fillRect/>
            </a:stretch>
          </p:blipFill>
          <p:spPr>
            <a:xfrm>
              <a:off x="8195945" y="212725"/>
              <a:ext cx="765175" cy="608329"/>
            </a:xfrm>
            <a:prstGeom prst="rect">
              <a:avLst/>
            </a:prstGeom>
          </p:spPr>
        </p:pic>
      </p:grpSp>
      <p:sp>
        <p:nvSpPr>
          <p:cNvPr id="55" name="Textfeld 54">
            <a:extLst>
              <a:ext uri="{FF2B5EF4-FFF2-40B4-BE49-F238E27FC236}">
                <a16:creationId xmlns:a16="http://schemas.microsoft.com/office/drawing/2014/main" id="{9003F453-9E42-8A05-0FA3-95A6BC21D04D}"/>
              </a:ext>
            </a:extLst>
          </p:cNvPr>
          <p:cNvSpPr txBox="1"/>
          <p:nvPr/>
        </p:nvSpPr>
        <p:spPr>
          <a:xfrm>
            <a:off x="2158570" y="1299844"/>
            <a:ext cx="676147" cy="338554"/>
          </a:xfrm>
          <a:prstGeom prst="rect">
            <a:avLst/>
          </a:prstGeom>
          <a:noFill/>
        </p:spPr>
        <p:txBody>
          <a:bodyPr wrap="none" rtlCol="0">
            <a:spAutoFit/>
          </a:bodyPr>
          <a:lstStyle/>
          <a:p>
            <a:pPr algn="ctr"/>
            <a:r>
              <a:rPr lang="de-DE" sz="800" b="1" spc="-15" dirty="0">
                <a:latin typeface="Calibri"/>
                <a:cs typeface="Calibri"/>
              </a:rPr>
              <a:t>Em</a:t>
            </a:r>
            <a:r>
              <a:rPr lang="de-DE" sz="800" b="1" spc="-10" dirty="0">
                <a:latin typeface="Calibri"/>
                <a:cs typeface="Calibri"/>
              </a:rPr>
              <a:t>o</a:t>
            </a:r>
            <a:r>
              <a:rPr lang="de-DE" sz="800" b="1" spc="-15" dirty="0">
                <a:latin typeface="Calibri"/>
                <a:cs typeface="Calibri"/>
              </a:rPr>
              <a:t>ti</a:t>
            </a:r>
            <a:r>
              <a:rPr lang="de-DE" sz="800" b="1" spc="-10" dirty="0">
                <a:latin typeface="Calibri"/>
                <a:cs typeface="Calibri"/>
              </a:rPr>
              <a:t>onale </a:t>
            </a:r>
          </a:p>
          <a:p>
            <a:pPr algn="ctr"/>
            <a:r>
              <a:rPr lang="de-DE" sz="800" b="1" spc="-10" dirty="0">
                <a:latin typeface="Calibri"/>
                <a:cs typeface="Calibri"/>
              </a:rPr>
              <a:t>Barrieren:</a:t>
            </a:r>
          </a:p>
        </p:txBody>
      </p:sp>
      <p:sp>
        <p:nvSpPr>
          <p:cNvPr id="56" name="Textfeld 55">
            <a:extLst>
              <a:ext uri="{FF2B5EF4-FFF2-40B4-BE49-F238E27FC236}">
                <a16:creationId xmlns:a16="http://schemas.microsoft.com/office/drawing/2014/main" id="{83134C4E-F3EF-474E-BCFC-08F40146509C}"/>
              </a:ext>
            </a:extLst>
          </p:cNvPr>
          <p:cNvSpPr txBox="1"/>
          <p:nvPr/>
        </p:nvSpPr>
        <p:spPr>
          <a:xfrm>
            <a:off x="1050280" y="1299844"/>
            <a:ext cx="624210" cy="615553"/>
          </a:xfrm>
          <a:prstGeom prst="rect">
            <a:avLst/>
          </a:prstGeom>
          <a:noFill/>
        </p:spPr>
        <p:txBody>
          <a:bodyPr wrap="none" rtlCol="0">
            <a:spAutoFit/>
          </a:bodyPr>
          <a:lstStyle/>
          <a:p>
            <a:pPr algn="ctr"/>
            <a:r>
              <a:rPr lang="de-DE" sz="800" b="1" spc="-5" dirty="0">
                <a:latin typeface="Calibri"/>
                <a:cs typeface="Calibri"/>
              </a:rPr>
              <a:t>P</a:t>
            </a:r>
            <a:r>
              <a:rPr lang="de-DE" sz="800" b="1" dirty="0">
                <a:latin typeface="Calibri"/>
                <a:cs typeface="Calibri"/>
              </a:rPr>
              <a:t>hysische </a:t>
            </a:r>
          </a:p>
          <a:p>
            <a:pPr algn="ctr"/>
            <a:r>
              <a:rPr lang="de-DE" sz="800" b="1" spc="-15" dirty="0">
                <a:latin typeface="Calibri"/>
                <a:cs typeface="Calibri"/>
              </a:rPr>
              <a:t>Ba</a:t>
            </a:r>
            <a:r>
              <a:rPr lang="de-DE" sz="800" b="1" spc="-10" dirty="0">
                <a:latin typeface="Calibri"/>
                <a:cs typeface="Calibri"/>
              </a:rPr>
              <a:t>r</a:t>
            </a:r>
            <a:r>
              <a:rPr lang="de-DE" sz="800" b="1" spc="-15" dirty="0">
                <a:latin typeface="Calibri"/>
                <a:cs typeface="Calibri"/>
              </a:rPr>
              <a:t>ri</a:t>
            </a:r>
            <a:r>
              <a:rPr lang="de-DE" sz="800" b="1" spc="-5" dirty="0">
                <a:latin typeface="Calibri"/>
                <a:cs typeface="Calibri"/>
              </a:rPr>
              <a:t>e</a:t>
            </a:r>
            <a:r>
              <a:rPr lang="de-DE" sz="800" b="1" spc="-15" dirty="0">
                <a:latin typeface="Calibri"/>
                <a:cs typeface="Calibri"/>
              </a:rPr>
              <a:t>r</a:t>
            </a:r>
            <a:r>
              <a:rPr lang="de-DE" sz="800" b="1" spc="-10" dirty="0">
                <a:latin typeface="Calibri"/>
                <a:cs typeface="Calibri"/>
              </a:rPr>
              <a:t>en</a:t>
            </a:r>
            <a:r>
              <a:rPr lang="de-DE" sz="800" b="1" dirty="0">
                <a:latin typeface="Calibri"/>
                <a:cs typeface="Calibri"/>
              </a:rPr>
              <a:t>:</a:t>
            </a:r>
            <a:endParaRPr lang="de-DE" sz="800" dirty="0">
              <a:latin typeface="Calibri"/>
              <a:cs typeface="Calibri"/>
            </a:endParaRPr>
          </a:p>
          <a:p>
            <a:endParaRPr lang="fr-FR" dirty="0"/>
          </a:p>
        </p:txBody>
      </p:sp>
      <p:sp>
        <p:nvSpPr>
          <p:cNvPr id="58" name="Textfeld 57">
            <a:extLst>
              <a:ext uri="{FF2B5EF4-FFF2-40B4-BE49-F238E27FC236}">
                <a16:creationId xmlns:a16="http://schemas.microsoft.com/office/drawing/2014/main" id="{90591A83-AB37-7D7A-10A0-0EF16490A960}"/>
              </a:ext>
            </a:extLst>
          </p:cNvPr>
          <p:cNvSpPr txBox="1"/>
          <p:nvPr/>
        </p:nvSpPr>
        <p:spPr>
          <a:xfrm>
            <a:off x="2880739" y="1295244"/>
            <a:ext cx="1451611" cy="338554"/>
          </a:xfrm>
          <a:prstGeom prst="rect">
            <a:avLst/>
          </a:prstGeom>
          <a:noFill/>
        </p:spPr>
        <p:txBody>
          <a:bodyPr wrap="square" rtlCol="0">
            <a:spAutoFit/>
          </a:bodyPr>
          <a:lstStyle/>
          <a:p>
            <a:pPr algn="ctr"/>
            <a:r>
              <a:rPr lang="fr-FR" sz="800" b="1" dirty="0" err="1"/>
              <a:t>Identitäts</a:t>
            </a:r>
            <a:r>
              <a:rPr lang="fr-FR" sz="800" b="1" dirty="0"/>
              <a:t>-</a:t>
            </a:r>
          </a:p>
          <a:p>
            <a:pPr algn="ctr"/>
            <a:r>
              <a:rPr lang="fr-FR" sz="800" b="1" dirty="0" err="1"/>
              <a:t>Barrieren</a:t>
            </a:r>
            <a:r>
              <a:rPr lang="fr-FR" sz="800" dirty="0"/>
              <a:t>:</a:t>
            </a:r>
          </a:p>
        </p:txBody>
      </p:sp>
      <p:sp>
        <p:nvSpPr>
          <p:cNvPr id="59" name="Textfeld 58">
            <a:extLst>
              <a:ext uri="{FF2B5EF4-FFF2-40B4-BE49-F238E27FC236}">
                <a16:creationId xmlns:a16="http://schemas.microsoft.com/office/drawing/2014/main" id="{F9AD285A-C09E-5A01-EC3B-09DDB8CB3964}"/>
              </a:ext>
            </a:extLst>
          </p:cNvPr>
          <p:cNvSpPr txBox="1"/>
          <p:nvPr/>
        </p:nvSpPr>
        <p:spPr>
          <a:xfrm>
            <a:off x="4314570" y="1275311"/>
            <a:ext cx="740665" cy="338554"/>
          </a:xfrm>
          <a:prstGeom prst="rect">
            <a:avLst/>
          </a:prstGeom>
          <a:noFill/>
        </p:spPr>
        <p:txBody>
          <a:bodyPr wrap="square" rtlCol="0">
            <a:spAutoFit/>
          </a:bodyPr>
          <a:lstStyle/>
          <a:p>
            <a:pPr algn="ctr"/>
            <a:r>
              <a:rPr lang="fr-FR" sz="800" b="1" dirty="0" err="1"/>
              <a:t>Semantische</a:t>
            </a:r>
            <a:r>
              <a:rPr lang="fr-FR" sz="800" b="1" dirty="0"/>
              <a:t> </a:t>
            </a:r>
            <a:r>
              <a:rPr lang="fr-FR" sz="800" b="1" dirty="0" err="1"/>
              <a:t>Barrieren</a:t>
            </a:r>
            <a:r>
              <a:rPr lang="fr-FR" sz="800" b="1" dirty="0"/>
              <a:t>:</a:t>
            </a:r>
          </a:p>
        </p:txBody>
      </p:sp>
      <p:sp>
        <p:nvSpPr>
          <p:cNvPr id="61" name="Textfeld 60">
            <a:extLst>
              <a:ext uri="{FF2B5EF4-FFF2-40B4-BE49-F238E27FC236}">
                <a16:creationId xmlns:a16="http://schemas.microsoft.com/office/drawing/2014/main" id="{9C13AE76-FB2A-1EDB-2904-E5EFFE4DE703}"/>
              </a:ext>
            </a:extLst>
          </p:cNvPr>
          <p:cNvSpPr txBox="1"/>
          <p:nvPr/>
        </p:nvSpPr>
        <p:spPr>
          <a:xfrm>
            <a:off x="5325747" y="1301858"/>
            <a:ext cx="933702" cy="338554"/>
          </a:xfrm>
          <a:prstGeom prst="rect">
            <a:avLst/>
          </a:prstGeom>
          <a:noFill/>
        </p:spPr>
        <p:txBody>
          <a:bodyPr wrap="square" rtlCol="0">
            <a:spAutoFit/>
          </a:bodyPr>
          <a:lstStyle/>
          <a:p>
            <a:pPr algn="ctr"/>
            <a:r>
              <a:rPr lang="de-DE" sz="800" b="1" spc="-15" dirty="0">
                <a:latin typeface="Calibri"/>
                <a:cs typeface="Calibri"/>
              </a:rPr>
              <a:t>Ba</a:t>
            </a:r>
            <a:r>
              <a:rPr lang="de-DE" sz="800" b="1" spc="-10" dirty="0">
                <a:latin typeface="Calibri"/>
                <a:cs typeface="Calibri"/>
              </a:rPr>
              <a:t>r</a:t>
            </a:r>
            <a:r>
              <a:rPr lang="de-DE" sz="800" b="1" spc="-15" dirty="0">
                <a:latin typeface="Calibri"/>
                <a:cs typeface="Calibri"/>
              </a:rPr>
              <a:t>ri</a:t>
            </a:r>
            <a:r>
              <a:rPr lang="de-DE" sz="800" b="1" spc="-5" dirty="0">
                <a:latin typeface="Calibri"/>
                <a:cs typeface="Calibri"/>
              </a:rPr>
              <a:t>e</a:t>
            </a:r>
            <a:r>
              <a:rPr lang="de-DE" sz="800" b="1" spc="-15" dirty="0">
                <a:latin typeface="Calibri"/>
                <a:cs typeface="Calibri"/>
              </a:rPr>
              <a:t>r</a:t>
            </a:r>
            <a:r>
              <a:rPr lang="de-DE" sz="800" b="1" spc="-10" dirty="0">
                <a:latin typeface="Calibri"/>
                <a:cs typeface="Calibri"/>
              </a:rPr>
              <a:t>e</a:t>
            </a:r>
            <a:r>
              <a:rPr lang="de-DE" sz="800" b="1" dirty="0">
                <a:latin typeface="Calibri"/>
                <a:cs typeface="Calibri"/>
              </a:rPr>
              <a:t>n</a:t>
            </a:r>
            <a:r>
              <a:rPr lang="de-DE" sz="800" b="1" spc="-25" dirty="0">
                <a:latin typeface="Calibri"/>
                <a:cs typeface="Calibri"/>
              </a:rPr>
              <a:t> </a:t>
            </a:r>
            <a:r>
              <a:rPr lang="de-DE" sz="800" b="1" spc="-10" dirty="0">
                <a:latin typeface="Calibri"/>
                <a:cs typeface="Calibri"/>
              </a:rPr>
              <a:t>be</a:t>
            </a:r>
            <a:r>
              <a:rPr lang="de-DE" sz="800" b="1" dirty="0">
                <a:latin typeface="Calibri"/>
                <a:cs typeface="Calibri"/>
              </a:rPr>
              <a:t>i </a:t>
            </a:r>
            <a:r>
              <a:rPr lang="de-DE" sz="800" b="1" spc="-10" dirty="0">
                <a:latin typeface="Calibri"/>
                <a:cs typeface="Calibri"/>
              </a:rPr>
              <a:t>der</a:t>
            </a:r>
            <a:endParaRPr lang="de-DE" sz="800" dirty="0">
              <a:latin typeface="Calibri"/>
              <a:cs typeface="Calibri"/>
            </a:endParaRPr>
          </a:p>
          <a:p>
            <a:pPr algn="ctr"/>
            <a:r>
              <a:rPr lang="fr-FR" sz="800" b="1" dirty="0" err="1"/>
              <a:t>Zugänglichkeit</a:t>
            </a:r>
            <a:r>
              <a:rPr lang="fr-FR" sz="800" b="1" dirty="0"/>
              <a:t>:</a:t>
            </a:r>
          </a:p>
        </p:txBody>
      </p:sp>
      <p:sp>
        <p:nvSpPr>
          <p:cNvPr id="62" name="Textfeld 61">
            <a:extLst>
              <a:ext uri="{FF2B5EF4-FFF2-40B4-BE49-F238E27FC236}">
                <a16:creationId xmlns:a16="http://schemas.microsoft.com/office/drawing/2014/main" id="{537509D5-56D2-9D3B-84D6-48E1B2D8D512}"/>
              </a:ext>
            </a:extLst>
          </p:cNvPr>
          <p:cNvSpPr txBox="1"/>
          <p:nvPr/>
        </p:nvSpPr>
        <p:spPr>
          <a:xfrm>
            <a:off x="6278243" y="1296034"/>
            <a:ext cx="1219200" cy="338554"/>
          </a:xfrm>
          <a:prstGeom prst="rect">
            <a:avLst/>
          </a:prstGeom>
          <a:noFill/>
        </p:spPr>
        <p:txBody>
          <a:bodyPr wrap="square" rtlCol="0">
            <a:spAutoFit/>
          </a:bodyPr>
          <a:lstStyle/>
          <a:p>
            <a:pPr algn="ctr"/>
            <a:r>
              <a:rPr lang="fr-FR" sz="800" b="1" dirty="0" err="1"/>
              <a:t>Aufmerksamkeits</a:t>
            </a:r>
            <a:r>
              <a:rPr lang="fr-FR" sz="800" b="1" dirty="0"/>
              <a:t>-</a:t>
            </a:r>
          </a:p>
          <a:p>
            <a:pPr algn="ctr"/>
            <a:r>
              <a:rPr lang="fr-FR" sz="800" b="1" dirty="0" err="1"/>
              <a:t>Barrieren</a:t>
            </a:r>
            <a:r>
              <a:rPr lang="fr-FR" sz="800" b="1" dirty="0"/>
              <a:t>:</a:t>
            </a:r>
          </a:p>
        </p:txBody>
      </p:sp>
      <p:sp>
        <p:nvSpPr>
          <p:cNvPr id="63" name="Textfeld 62">
            <a:extLst>
              <a:ext uri="{FF2B5EF4-FFF2-40B4-BE49-F238E27FC236}">
                <a16:creationId xmlns:a16="http://schemas.microsoft.com/office/drawing/2014/main" id="{521E02E5-FDED-DE27-39B2-1EE28C84E4B8}"/>
              </a:ext>
            </a:extLst>
          </p:cNvPr>
          <p:cNvSpPr txBox="1"/>
          <p:nvPr/>
        </p:nvSpPr>
        <p:spPr>
          <a:xfrm>
            <a:off x="7499861" y="1295244"/>
            <a:ext cx="965200" cy="338554"/>
          </a:xfrm>
          <a:prstGeom prst="rect">
            <a:avLst/>
          </a:prstGeom>
          <a:noFill/>
        </p:spPr>
        <p:txBody>
          <a:bodyPr wrap="square" rtlCol="0">
            <a:spAutoFit/>
          </a:bodyPr>
          <a:lstStyle/>
          <a:p>
            <a:pPr algn="ctr"/>
            <a:r>
              <a:rPr lang="fr-FR" sz="800" b="1" dirty="0" err="1"/>
              <a:t>Glaubwürdigkeits-barrieren</a:t>
            </a:r>
            <a:r>
              <a:rPr lang="fr-FR" sz="800" b="1" dirty="0"/>
              <a:t>:</a:t>
            </a:r>
          </a:p>
        </p:txBody>
      </p:sp>
      <p:sp>
        <p:nvSpPr>
          <p:cNvPr id="66" name="Textfeld 65">
            <a:extLst>
              <a:ext uri="{FF2B5EF4-FFF2-40B4-BE49-F238E27FC236}">
                <a16:creationId xmlns:a16="http://schemas.microsoft.com/office/drawing/2014/main" id="{A550BD1F-5B93-B052-CFCA-919059F54F06}"/>
              </a:ext>
            </a:extLst>
          </p:cNvPr>
          <p:cNvSpPr txBox="1"/>
          <p:nvPr/>
        </p:nvSpPr>
        <p:spPr>
          <a:xfrm>
            <a:off x="7493631" y="1630522"/>
            <a:ext cx="1028639" cy="1035476"/>
          </a:xfrm>
          <a:prstGeom prst="rect">
            <a:avLst/>
          </a:prstGeom>
          <a:noFill/>
        </p:spPr>
        <p:txBody>
          <a:bodyPr wrap="square" rtlCol="0">
            <a:spAutoFit/>
          </a:bodyPr>
          <a:lstStyle/>
          <a:p>
            <a:pPr marL="58419" marR="5080" indent="-59055">
              <a:lnSpc>
                <a:spcPct val="91500"/>
              </a:lnSpc>
              <a:spcBef>
                <a:spcPts val="190"/>
              </a:spcBef>
              <a:buSzPct val="77777"/>
              <a:buChar char="•"/>
              <a:tabLst>
                <a:tab pos="59055" algn="l"/>
              </a:tabLst>
            </a:pPr>
            <a:r>
              <a:rPr lang="de-DE" sz="900" dirty="0"/>
              <a:t>Mangel an Kontext</a:t>
            </a:r>
          </a:p>
          <a:p>
            <a:pPr marL="58419" marR="5080" indent="-59055">
              <a:lnSpc>
                <a:spcPct val="91500"/>
              </a:lnSpc>
              <a:spcBef>
                <a:spcPts val="190"/>
              </a:spcBef>
              <a:buSzPct val="77777"/>
              <a:buChar char="•"/>
              <a:tabLst>
                <a:tab pos="59055" algn="l"/>
              </a:tabLst>
            </a:pPr>
            <a:r>
              <a:rPr lang="de-DE" sz="900" dirty="0"/>
              <a:t>Nicht überprüfte  Konten</a:t>
            </a:r>
          </a:p>
          <a:p>
            <a:pPr marL="58419" marR="5080" indent="-59055">
              <a:lnSpc>
                <a:spcPct val="91500"/>
              </a:lnSpc>
              <a:spcBef>
                <a:spcPts val="190"/>
              </a:spcBef>
              <a:buSzPct val="77777"/>
              <a:buChar char="•"/>
              <a:tabLst>
                <a:tab pos="59055" algn="l"/>
              </a:tabLst>
            </a:pPr>
            <a:r>
              <a:rPr lang="de-DE" sz="900" dirty="0"/>
              <a:t>Manipulation  von Informationen</a:t>
            </a:r>
          </a:p>
        </p:txBody>
      </p:sp>
      <p:sp>
        <p:nvSpPr>
          <p:cNvPr id="67" name="Textfeld 66">
            <a:extLst>
              <a:ext uri="{FF2B5EF4-FFF2-40B4-BE49-F238E27FC236}">
                <a16:creationId xmlns:a16="http://schemas.microsoft.com/office/drawing/2014/main" id="{270FAF66-04DB-F2EC-AF94-A3E8DBDBCF9C}"/>
              </a:ext>
            </a:extLst>
          </p:cNvPr>
          <p:cNvSpPr txBox="1"/>
          <p:nvPr/>
        </p:nvSpPr>
        <p:spPr>
          <a:xfrm>
            <a:off x="3285633" y="3693463"/>
            <a:ext cx="2743200" cy="307777"/>
          </a:xfrm>
          <a:prstGeom prst="rect">
            <a:avLst/>
          </a:prstGeom>
          <a:noFill/>
        </p:spPr>
        <p:txBody>
          <a:bodyPr wrap="square" rtlCol="0">
            <a:spAutoFit/>
          </a:bodyPr>
          <a:lstStyle/>
          <a:p>
            <a:r>
              <a:rPr lang="fr-FR" sz="1400" b="1" dirty="0" err="1"/>
              <a:t>Beispiele</a:t>
            </a:r>
            <a:r>
              <a:rPr lang="fr-FR" sz="1400" b="1" dirty="0"/>
              <a:t> </a:t>
            </a:r>
            <a:r>
              <a:rPr lang="fr-FR" sz="1400" b="1" dirty="0" err="1"/>
              <a:t>für</a:t>
            </a:r>
            <a:r>
              <a:rPr lang="fr-FR" sz="1400" b="1" dirty="0"/>
              <a:t> </a:t>
            </a:r>
            <a:r>
              <a:rPr lang="fr-FR" sz="1400" b="1" dirty="0" err="1"/>
              <a:t>Medienhindernisse</a:t>
            </a:r>
            <a:r>
              <a:rPr lang="fr-FR" sz="900" dirty="0"/>
              <a:t>:</a:t>
            </a:r>
          </a:p>
        </p:txBody>
      </p:sp>
      <p:sp>
        <p:nvSpPr>
          <p:cNvPr id="68" name="Textfeld 67">
            <a:extLst>
              <a:ext uri="{FF2B5EF4-FFF2-40B4-BE49-F238E27FC236}">
                <a16:creationId xmlns:a16="http://schemas.microsoft.com/office/drawing/2014/main" id="{3A46D27A-40D4-9E61-5BE1-FBC51BC35509}"/>
              </a:ext>
            </a:extLst>
          </p:cNvPr>
          <p:cNvSpPr txBox="1"/>
          <p:nvPr/>
        </p:nvSpPr>
        <p:spPr>
          <a:xfrm>
            <a:off x="2137599" y="3958174"/>
            <a:ext cx="5029200" cy="1015663"/>
          </a:xfrm>
          <a:prstGeom prst="rect">
            <a:avLst/>
          </a:prstGeom>
          <a:noFill/>
        </p:spPr>
        <p:txBody>
          <a:bodyPr wrap="square" rtlCol="0">
            <a:spAutoFit/>
          </a:bodyPr>
          <a:lstStyle/>
          <a:p>
            <a:r>
              <a:rPr lang="de-DE" sz="1200" dirty="0"/>
              <a:t>Hier finden Sie Beispiele für Medienbarrieren, mit denen wir konfrontiert werden, wenn  wir online mit Menschen kommunizieren. Soziale Netzwerke haben die Verbreitung dieser Barrieren beschleunigt. Daher ist es wichtig, sich als digitale Bürger*</a:t>
            </a:r>
            <a:r>
              <a:rPr lang="de-DE" sz="1200" dirty="0" err="1"/>
              <a:t>innnen</a:t>
            </a:r>
            <a:r>
              <a:rPr lang="de-DE" sz="1200" dirty="0"/>
              <a:t> darüber im Klaren zu sein, was anderen in der Online-Welt begegnen könnte.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56174" y="1199153"/>
            <a:ext cx="3992245" cy="3016356"/>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3038638471"/>
              </p:ext>
            </p:extLst>
          </p:nvPr>
        </p:nvGraphicFramePr>
        <p:xfrm>
          <a:off x="4454905" y="1038097"/>
          <a:ext cx="3993514" cy="3196083"/>
        </p:xfrm>
        <a:graphic>
          <a:graphicData uri="http://schemas.openxmlformats.org/drawingml/2006/table">
            <a:tbl>
              <a:tblPr firstRow="1" bandRow="1">
                <a:tableStyleId>{2D5ABB26-0587-4C30-8999-92F81FD0307C}</a:tableStyleId>
              </a:tblPr>
              <a:tblGrid>
                <a:gridCol w="1996439">
                  <a:extLst>
                    <a:ext uri="{9D8B030D-6E8A-4147-A177-3AD203B41FA5}">
                      <a16:colId xmlns:a16="http://schemas.microsoft.com/office/drawing/2014/main" val="20000"/>
                    </a:ext>
                  </a:extLst>
                </a:gridCol>
                <a:gridCol w="1997075">
                  <a:extLst>
                    <a:ext uri="{9D8B030D-6E8A-4147-A177-3AD203B41FA5}">
                      <a16:colId xmlns:a16="http://schemas.microsoft.com/office/drawing/2014/main" val="20001"/>
                    </a:ext>
                  </a:extLst>
                </a:gridCol>
              </a:tblGrid>
              <a:tr h="232383">
                <a:tc>
                  <a:txBody>
                    <a:bodyPr/>
                    <a:lstStyle/>
                    <a:p>
                      <a:pPr marL="636905">
                        <a:lnSpc>
                          <a:spcPct val="100000"/>
                        </a:lnSpc>
                        <a:spcBef>
                          <a:spcPts val="5"/>
                        </a:spcBef>
                      </a:pPr>
                      <a:r>
                        <a:rPr sz="1000" b="1" spc="-15" dirty="0">
                          <a:latin typeface="Calibri"/>
                          <a:cs typeface="Calibri"/>
                        </a:rPr>
                        <a:t>Medienbarriere</a:t>
                      </a:r>
                      <a:endParaRPr sz="1000">
                        <a:latin typeface="Calibri"/>
                        <a:cs typeface="Calibri"/>
                      </a:endParaRPr>
                    </a:p>
                  </a:txBody>
                  <a:tcPr marL="0" marR="0" marT="635" marB="0">
                    <a:lnL w="9525">
                      <a:solidFill>
                        <a:srgbClr val="FBED63"/>
                      </a:solidFill>
                      <a:prstDash val="solid"/>
                    </a:lnL>
                    <a:lnB w="28575">
                      <a:solidFill>
                        <a:srgbClr val="FFFFFF"/>
                      </a:solidFill>
                      <a:prstDash val="solid"/>
                    </a:lnB>
                    <a:solidFill>
                      <a:srgbClr val="FFEF6B"/>
                    </a:solidFill>
                  </a:tcPr>
                </a:tc>
                <a:tc>
                  <a:txBody>
                    <a:bodyPr/>
                    <a:lstStyle/>
                    <a:p>
                      <a:pPr marL="5080" algn="ctr">
                        <a:lnSpc>
                          <a:spcPct val="100000"/>
                        </a:lnSpc>
                        <a:spcBef>
                          <a:spcPts val="5"/>
                        </a:spcBef>
                      </a:pPr>
                      <a:r>
                        <a:rPr sz="1000" b="1" spc="-15" dirty="0">
                          <a:latin typeface="Calibri"/>
                          <a:cs typeface="Calibri"/>
                        </a:rPr>
                        <a:t>Definition</a:t>
                      </a:r>
                      <a:endParaRPr sz="1000">
                        <a:latin typeface="Calibri"/>
                        <a:cs typeface="Calibri"/>
                      </a:endParaRPr>
                    </a:p>
                  </a:txBody>
                  <a:tcPr marL="0" marR="0" marT="635" marB="0">
                    <a:lnR w="9525">
                      <a:solidFill>
                        <a:srgbClr val="FBED63"/>
                      </a:solidFill>
                      <a:prstDash val="solid"/>
                    </a:lnR>
                    <a:lnB w="28575">
                      <a:solidFill>
                        <a:srgbClr val="FFFFFF"/>
                      </a:solidFill>
                      <a:prstDash val="solid"/>
                    </a:lnB>
                    <a:solidFill>
                      <a:srgbClr val="FFEF6B"/>
                    </a:solidFill>
                  </a:tcPr>
                </a:tc>
                <a:extLst>
                  <a:ext uri="{0D108BD9-81ED-4DB2-BD59-A6C34878D82A}">
                    <a16:rowId xmlns:a16="http://schemas.microsoft.com/office/drawing/2014/main" val="10000"/>
                  </a:ext>
                </a:extLst>
              </a:tr>
              <a:tr h="158270">
                <a:tc>
                  <a:txBody>
                    <a:bodyPr/>
                    <a:lstStyle/>
                    <a:p>
                      <a:pPr>
                        <a:lnSpc>
                          <a:spcPct val="100000"/>
                        </a:lnSpc>
                      </a:pPr>
                      <a:endParaRPr sz="1000">
                        <a:latin typeface="Times New Roman"/>
                        <a:cs typeface="Times New Roman"/>
                      </a:endParaRPr>
                    </a:p>
                  </a:txBody>
                  <a:tcPr marL="0" marR="0" marT="0" marB="0">
                    <a:lnL w="9525">
                      <a:solidFill>
                        <a:srgbClr val="FBED63"/>
                      </a:solidFill>
                      <a:prstDash val="solid"/>
                    </a:lnL>
                    <a:lnR w="28575">
                      <a:solidFill>
                        <a:srgbClr val="FFEF6B"/>
                      </a:solidFill>
                      <a:prstDash val="solid"/>
                    </a:lnR>
                    <a:lnT w="28575">
                      <a:solidFill>
                        <a:srgbClr val="FFFFFF"/>
                      </a:solidFill>
                      <a:prstDash val="solid"/>
                    </a:lnT>
                    <a:lnB w="9525">
                      <a:solidFill>
                        <a:srgbClr val="FBED63"/>
                      </a:solidFill>
                      <a:prstDash val="solid"/>
                    </a:lnB>
                    <a:solidFill>
                      <a:srgbClr val="FFF8C3"/>
                    </a:solidFill>
                  </a:tcPr>
                </a:tc>
                <a:tc>
                  <a:txBody>
                    <a:bodyPr/>
                    <a:lstStyle/>
                    <a:p>
                      <a:pPr marL="46355">
                        <a:lnSpc>
                          <a:spcPts val="1185"/>
                        </a:lnSpc>
                      </a:pPr>
                      <a:r>
                        <a:rPr sz="1000" spc="-5" dirty="0">
                          <a:latin typeface="Calibri"/>
                          <a:cs typeface="Calibri"/>
                        </a:rPr>
                        <a:t>Zeit,</a:t>
                      </a:r>
                      <a:r>
                        <a:rPr sz="1000" spc="-20" dirty="0">
                          <a:latin typeface="Calibri"/>
                          <a:cs typeface="Calibri"/>
                        </a:rPr>
                        <a:t> </a:t>
                      </a:r>
                      <a:r>
                        <a:rPr sz="1000" spc="-5" dirty="0">
                          <a:latin typeface="Calibri"/>
                          <a:cs typeface="Calibri"/>
                        </a:rPr>
                        <a:t>Ort,</a:t>
                      </a:r>
                      <a:r>
                        <a:rPr sz="1000" spc="-15" dirty="0">
                          <a:latin typeface="Calibri"/>
                          <a:cs typeface="Calibri"/>
                        </a:rPr>
                        <a:t> Medium</a:t>
                      </a:r>
                      <a:endParaRPr sz="1000" dirty="0">
                        <a:latin typeface="Calibri"/>
                        <a:cs typeface="Calibri"/>
                      </a:endParaRPr>
                    </a:p>
                  </a:txBody>
                  <a:tcPr marL="0" marR="0" marT="0" marB="0">
                    <a:lnL w="28575">
                      <a:solidFill>
                        <a:srgbClr val="FFEF6B"/>
                      </a:solidFill>
                      <a:prstDash val="solid"/>
                    </a:lnL>
                    <a:lnR w="9525">
                      <a:solidFill>
                        <a:srgbClr val="FBED63"/>
                      </a:solidFill>
                      <a:prstDash val="solid"/>
                    </a:lnR>
                    <a:lnT w="28575">
                      <a:solidFill>
                        <a:srgbClr val="FFFFFF"/>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1"/>
                  </a:ext>
                </a:extLst>
              </a:tr>
              <a:tr h="331998">
                <a:tc>
                  <a:txBody>
                    <a:bodyPr/>
                    <a:lstStyle/>
                    <a:p>
                      <a:pPr>
                        <a:lnSpc>
                          <a:spcPct val="100000"/>
                        </a:lnSpc>
                      </a:pPr>
                      <a:endParaRPr sz="1000" dirty="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marL="46355" marR="131445">
                        <a:lnSpc>
                          <a:spcPts val="1160"/>
                        </a:lnSpc>
                        <a:spcBef>
                          <a:spcPts val="40"/>
                        </a:spcBef>
                      </a:pPr>
                      <a:r>
                        <a:rPr sz="1000" spc="-5" dirty="0" err="1">
                          <a:latin typeface="Calibri"/>
                          <a:cs typeface="Calibri"/>
                        </a:rPr>
                        <a:t>Glaube</a:t>
                      </a:r>
                      <a:r>
                        <a:rPr sz="1000" spc="-5" dirty="0">
                          <a:latin typeface="Calibri"/>
                          <a:cs typeface="Calibri"/>
                        </a:rPr>
                        <a:t>, </a:t>
                      </a:r>
                      <a:r>
                        <a:rPr sz="1000" spc="-5" dirty="0" err="1">
                          <a:latin typeface="Calibri"/>
                          <a:cs typeface="Calibri"/>
                        </a:rPr>
                        <a:t>Einstellung</a:t>
                      </a:r>
                      <a:r>
                        <a:rPr sz="1000" spc="-5" dirty="0">
                          <a:latin typeface="Calibri"/>
                          <a:cs typeface="Calibri"/>
                        </a:rPr>
                        <a:t> </a:t>
                      </a:r>
                      <a:r>
                        <a:rPr sz="1000" spc="-20" dirty="0">
                          <a:latin typeface="Calibri"/>
                          <a:cs typeface="Calibri"/>
                        </a:rPr>
                        <a:t>und </a:t>
                      </a:r>
                      <a:r>
                        <a:rPr sz="1000" spc="-25" dirty="0" err="1">
                          <a:latin typeface="Calibri"/>
                          <a:cs typeface="Calibri"/>
                        </a:rPr>
                        <a:t>Ve</a:t>
                      </a:r>
                      <a:r>
                        <a:rPr sz="1000" spc="-35" dirty="0" err="1">
                          <a:latin typeface="Calibri"/>
                          <a:cs typeface="Calibri"/>
                        </a:rPr>
                        <a:t>r</a:t>
                      </a:r>
                      <a:r>
                        <a:rPr sz="1000" spc="-25" dirty="0" err="1">
                          <a:latin typeface="Calibri"/>
                          <a:cs typeface="Calibri"/>
                        </a:rPr>
                        <a:t>ha</a:t>
                      </a:r>
                      <a:r>
                        <a:rPr sz="1000" spc="-30" dirty="0" err="1">
                          <a:latin typeface="Calibri"/>
                          <a:cs typeface="Calibri"/>
                        </a:rPr>
                        <a:t>l</a:t>
                      </a:r>
                      <a:r>
                        <a:rPr sz="1000" spc="-25" dirty="0" err="1">
                          <a:latin typeface="Calibri"/>
                          <a:cs typeface="Calibri"/>
                        </a:rPr>
                        <a:t>t</a:t>
                      </a:r>
                      <a:r>
                        <a:rPr sz="1000" spc="-35" dirty="0" err="1">
                          <a:latin typeface="Calibri"/>
                          <a:cs typeface="Calibri"/>
                        </a:rPr>
                        <a:t>e</a:t>
                      </a:r>
                      <a:r>
                        <a:rPr sz="1000" dirty="0" err="1">
                          <a:latin typeface="Calibri"/>
                          <a:cs typeface="Calibri"/>
                        </a:rPr>
                        <a:t>n</a:t>
                      </a:r>
                      <a:r>
                        <a:rPr sz="1000" spc="-55" dirty="0">
                          <a:latin typeface="Calibri"/>
                          <a:cs typeface="Calibri"/>
                        </a:rPr>
                        <a:t> </a:t>
                      </a:r>
                      <a:r>
                        <a:rPr sz="1000" dirty="0" err="1">
                          <a:latin typeface="Calibri"/>
                          <a:cs typeface="Calibri"/>
                        </a:rPr>
                        <a:t>e</a:t>
                      </a:r>
                      <a:r>
                        <a:rPr sz="1000" spc="-5" dirty="0" err="1">
                          <a:latin typeface="Calibri"/>
                          <a:cs typeface="Calibri"/>
                        </a:rPr>
                        <a:t>ine</a:t>
                      </a:r>
                      <a:r>
                        <a:rPr sz="1000" dirty="0" err="1">
                          <a:latin typeface="Calibri"/>
                          <a:cs typeface="Calibri"/>
                        </a:rPr>
                        <a:t>r</a:t>
                      </a:r>
                      <a:r>
                        <a:rPr sz="1000" spc="-10" dirty="0">
                          <a:latin typeface="Calibri"/>
                          <a:cs typeface="Calibri"/>
                        </a:rPr>
                        <a:t> </a:t>
                      </a:r>
                      <a:r>
                        <a:rPr sz="1000" dirty="0">
                          <a:latin typeface="Calibri"/>
                          <a:cs typeface="Calibri"/>
                        </a:rPr>
                        <a:t>Pe</a:t>
                      </a:r>
                      <a:r>
                        <a:rPr sz="1000" spc="-5" dirty="0">
                          <a:latin typeface="Calibri"/>
                          <a:cs typeface="Calibri"/>
                        </a:rPr>
                        <a:t>rson</a:t>
                      </a:r>
                      <a:endParaRPr sz="1000" dirty="0">
                        <a:latin typeface="Calibri"/>
                        <a:cs typeface="Calibri"/>
                      </a:endParaRPr>
                    </a:p>
                  </a:txBody>
                  <a:tcPr marL="0" marR="0" marT="508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2"/>
                  </a:ext>
                </a:extLst>
              </a:tr>
              <a:tr h="857395">
                <a:tc>
                  <a:txBody>
                    <a:bodyPr/>
                    <a:lstStyle/>
                    <a:p>
                      <a:pPr>
                        <a:lnSpc>
                          <a:spcPct val="100000"/>
                        </a:lnSpc>
                      </a:pPr>
                      <a:endParaRPr sz="1000" dirty="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marL="46355" marR="33020">
                        <a:lnSpc>
                          <a:spcPts val="1190"/>
                        </a:lnSpc>
                        <a:spcBef>
                          <a:spcPts val="20"/>
                        </a:spcBef>
                      </a:pPr>
                      <a:r>
                        <a:rPr sz="1000" spc="-5" dirty="0">
                          <a:latin typeface="Calibri"/>
                          <a:cs typeface="Calibri"/>
                        </a:rPr>
                        <a:t>Geschlecht,</a:t>
                      </a:r>
                      <a:r>
                        <a:rPr sz="1000" spc="-10" dirty="0">
                          <a:latin typeface="Calibri"/>
                          <a:cs typeface="Calibri"/>
                        </a:rPr>
                        <a:t> </a:t>
                      </a:r>
                      <a:r>
                        <a:rPr lang="de-AT" sz="1000" spc="-5" dirty="0">
                          <a:latin typeface="Calibri"/>
                          <a:cs typeface="Calibri"/>
                        </a:rPr>
                        <a:t>Herkunft</a:t>
                      </a:r>
                      <a:r>
                        <a:rPr sz="1000" spc="-5" dirty="0">
                          <a:latin typeface="Calibri"/>
                          <a:cs typeface="Calibri"/>
                        </a:rPr>
                        <a:t>,</a:t>
                      </a:r>
                      <a:r>
                        <a:rPr sz="1000" dirty="0">
                          <a:latin typeface="Calibri"/>
                          <a:cs typeface="Calibri"/>
                        </a:rPr>
                        <a:t> </a:t>
                      </a:r>
                      <a:r>
                        <a:rPr sz="1000" spc="-5" dirty="0">
                          <a:latin typeface="Calibri"/>
                          <a:cs typeface="Calibri"/>
                        </a:rPr>
                        <a:t>ethnische </a:t>
                      </a:r>
                      <a:r>
                        <a:rPr sz="1000" dirty="0">
                          <a:latin typeface="Calibri"/>
                          <a:cs typeface="Calibri"/>
                        </a:rPr>
                        <a:t> </a:t>
                      </a:r>
                      <a:r>
                        <a:rPr sz="1000" spc="-5" dirty="0">
                          <a:latin typeface="Calibri"/>
                          <a:cs typeface="Calibri"/>
                        </a:rPr>
                        <a:t>Zugehörigkeit, sexuelle</a:t>
                      </a:r>
                      <a:r>
                        <a:rPr sz="1000" spc="10" dirty="0">
                          <a:latin typeface="Calibri"/>
                          <a:cs typeface="Calibri"/>
                        </a:rPr>
                        <a:t> </a:t>
                      </a:r>
                      <a:r>
                        <a:rPr sz="1000" spc="-5" dirty="0">
                          <a:latin typeface="Calibri"/>
                          <a:cs typeface="Calibri"/>
                        </a:rPr>
                        <a:t>Orientierung, </a:t>
                      </a:r>
                      <a:r>
                        <a:rPr sz="1000" spc="-215" dirty="0">
                          <a:latin typeface="Calibri"/>
                          <a:cs typeface="Calibri"/>
                        </a:rPr>
                        <a:t> </a:t>
                      </a:r>
                      <a:r>
                        <a:rPr sz="1000" spc="-5" dirty="0">
                          <a:latin typeface="Calibri"/>
                          <a:cs typeface="Calibri"/>
                        </a:rPr>
                        <a:t>Klasse,</a:t>
                      </a:r>
                      <a:r>
                        <a:rPr sz="1000" dirty="0">
                          <a:latin typeface="Calibri"/>
                          <a:cs typeface="Calibri"/>
                        </a:rPr>
                        <a:t> </a:t>
                      </a:r>
                      <a:r>
                        <a:rPr sz="1000" spc="-5" dirty="0">
                          <a:latin typeface="Calibri"/>
                          <a:cs typeface="Calibri"/>
                        </a:rPr>
                        <a:t>Alter,</a:t>
                      </a:r>
                      <a:r>
                        <a:rPr lang="de-AT" sz="1000" spc="-5" dirty="0">
                          <a:latin typeface="Calibri"/>
                          <a:cs typeface="Calibri"/>
                        </a:rPr>
                        <a:t> </a:t>
                      </a:r>
                      <a:r>
                        <a:rPr sz="1000" spc="-5" dirty="0" err="1">
                          <a:latin typeface="Calibri"/>
                          <a:cs typeface="Calibri"/>
                        </a:rPr>
                        <a:t>Behinderung</a:t>
                      </a:r>
                      <a:r>
                        <a:rPr sz="1000" dirty="0">
                          <a:latin typeface="Calibri"/>
                          <a:cs typeface="Calibri"/>
                        </a:rPr>
                        <a:t> </a:t>
                      </a:r>
                      <a:r>
                        <a:rPr sz="1000" spc="-5" dirty="0">
                          <a:latin typeface="Calibri"/>
                          <a:cs typeface="Calibri"/>
                        </a:rPr>
                        <a:t>usw.,</a:t>
                      </a:r>
                      <a:r>
                        <a:rPr sz="1000" dirty="0">
                          <a:latin typeface="Calibri"/>
                          <a:cs typeface="Calibri"/>
                        </a:rPr>
                        <a:t> </a:t>
                      </a:r>
                      <a:r>
                        <a:rPr sz="1000" spc="-5" dirty="0">
                          <a:latin typeface="Calibri"/>
                          <a:cs typeface="Calibri"/>
                        </a:rPr>
                        <a:t>die</a:t>
                      </a:r>
                      <a:endParaRPr sz="1000" dirty="0">
                        <a:latin typeface="Calibri"/>
                        <a:cs typeface="Calibri"/>
                      </a:endParaRPr>
                    </a:p>
                    <a:p>
                      <a:pPr marL="46355">
                        <a:lnSpc>
                          <a:spcPts val="1165"/>
                        </a:lnSpc>
                      </a:pPr>
                      <a:r>
                        <a:rPr sz="1000" dirty="0">
                          <a:latin typeface="Calibri"/>
                          <a:cs typeface="Calibri"/>
                        </a:rPr>
                        <a:t>zu</a:t>
                      </a:r>
                      <a:r>
                        <a:rPr sz="1000" spc="-35" dirty="0">
                          <a:latin typeface="Calibri"/>
                          <a:cs typeface="Calibri"/>
                        </a:rPr>
                        <a:t> </a:t>
                      </a:r>
                      <a:r>
                        <a:rPr sz="1000" spc="-5" dirty="0" err="1">
                          <a:latin typeface="Calibri"/>
                          <a:cs typeface="Calibri"/>
                        </a:rPr>
                        <a:t>Fehldarstellungen</a:t>
                      </a:r>
                      <a:r>
                        <a:rPr sz="1000" spc="-5" dirty="0">
                          <a:latin typeface="Calibri"/>
                          <a:cs typeface="Calibri"/>
                        </a:rPr>
                        <a:t>,</a:t>
                      </a:r>
                      <a:r>
                        <a:rPr lang="de-AT" sz="1000" spc="0" dirty="0">
                          <a:latin typeface="Calibri"/>
                          <a:cs typeface="Calibri"/>
                        </a:rPr>
                        <a:t> </a:t>
                      </a:r>
                      <a:r>
                        <a:rPr sz="1000" spc="-5" dirty="0" err="1">
                          <a:latin typeface="Calibri"/>
                          <a:cs typeface="Calibri"/>
                        </a:rPr>
                        <a:t>Missverständ</a:t>
                      </a:r>
                      <a:r>
                        <a:rPr lang="de-AT" sz="1000" spc="-5" dirty="0">
                          <a:latin typeface="Calibri"/>
                          <a:cs typeface="Calibri"/>
                        </a:rPr>
                        <a:t>-</a:t>
                      </a:r>
                      <a:r>
                        <a:rPr sz="1000" spc="-5" dirty="0" err="1">
                          <a:latin typeface="Calibri"/>
                          <a:cs typeface="Calibri"/>
                        </a:rPr>
                        <a:t>nissen</a:t>
                      </a:r>
                      <a:r>
                        <a:rPr sz="1000" spc="-5" dirty="0">
                          <a:latin typeface="Calibri"/>
                          <a:cs typeface="Calibri"/>
                        </a:rPr>
                        <a:t> und</a:t>
                      </a:r>
                      <a:r>
                        <a:rPr sz="1000" dirty="0">
                          <a:latin typeface="Calibri"/>
                          <a:cs typeface="Calibri"/>
                        </a:rPr>
                        <a:t> </a:t>
                      </a:r>
                      <a:r>
                        <a:rPr sz="1000" spc="-15" dirty="0">
                          <a:latin typeface="Calibri"/>
                          <a:cs typeface="Calibri"/>
                        </a:rPr>
                        <a:t>Fehlkommunikation</a:t>
                      </a:r>
                      <a:r>
                        <a:rPr sz="1000" spc="-20" dirty="0">
                          <a:latin typeface="Calibri"/>
                          <a:cs typeface="Calibri"/>
                        </a:rPr>
                        <a:t> </a:t>
                      </a:r>
                      <a:r>
                        <a:rPr sz="1000" spc="-5" dirty="0">
                          <a:latin typeface="Calibri"/>
                          <a:cs typeface="Calibri"/>
                        </a:rPr>
                        <a:t>führen</a:t>
                      </a:r>
                      <a:r>
                        <a:rPr sz="1000" spc="-10" dirty="0">
                          <a:latin typeface="Calibri"/>
                          <a:cs typeface="Calibri"/>
                        </a:rPr>
                        <a:t> </a:t>
                      </a:r>
                      <a:r>
                        <a:rPr sz="1000" spc="-5" dirty="0">
                          <a:latin typeface="Calibri"/>
                          <a:cs typeface="Calibri"/>
                        </a:rPr>
                        <a:t>können</a:t>
                      </a:r>
                      <a:endParaRPr sz="1000" dirty="0">
                        <a:latin typeface="Calibri"/>
                        <a:cs typeface="Calibri"/>
                      </a:endParaRPr>
                    </a:p>
                  </a:txBody>
                  <a:tcPr marL="0" marR="0" marT="254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3"/>
                  </a:ext>
                </a:extLst>
              </a:tr>
              <a:tr h="351262">
                <a:tc>
                  <a:txBody>
                    <a:bodyPr/>
                    <a:lstStyle/>
                    <a:p>
                      <a:pPr>
                        <a:lnSpc>
                          <a:spcPct val="100000"/>
                        </a:lnSpc>
                      </a:pPr>
                      <a:endParaRPr sz="100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marL="46355">
                        <a:lnSpc>
                          <a:spcPts val="1140"/>
                        </a:lnSpc>
                      </a:pPr>
                      <a:endParaRPr sz="1000" dirty="0">
                        <a:latin typeface="Calibri"/>
                        <a:cs typeface="Calibri"/>
                      </a:endParaRPr>
                    </a:p>
                  </a:txBody>
                  <a:tcPr marL="0" marR="0" marT="381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4"/>
                  </a:ext>
                </a:extLst>
              </a:tr>
              <a:tr h="304800">
                <a:tc>
                  <a:txBody>
                    <a:bodyPr/>
                    <a:lstStyle/>
                    <a:p>
                      <a:pPr>
                        <a:lnSpc>
                          <a:spcPct val="100000"/>
                        </a:lnSpc>
                      </a:pPr>
                      <a:endParaRPr sz="100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marL="46355" marR="355600" lvl="0" indent="0" defTabSz="914400" eaLnBrk="1" fontAlgn="auto" latinLnBrk="0" hangingPunct="1">
                        <a:lnSpc>
                          <a:spcPts val="1160"/>
                        </a:lnSpc>
                        <a:spcBef>
                          <a:spcPts val="45"/>
                        </a:spcBef>
                        <a:spcAft>
                          <a:spcPts val="0"/>
                        </a:spcAft>
                        <a:buClrTx/>
                        <a:buSzTx/>
                        <a:buFontTx/>
                        <a:buNone/>
                        <a:tabLst/>
                        <a:defRPr/>
                      </a:pPr>
                      <a:endParaRPr sz="800" dirty="0">
                        <a:latin typeface="Calibri"/>
                        <a:cs typeface="Calibri"/>
                      </a:endParaRPr>
                    </a:p>
                  </a:txBody>
                  <a:tcPr marL="0" marR="0" marT="5715"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5"/>
                  </a:ext>
                </a:extLst>
              </a:tr>
              <a:tr h="283827">
                <a:tc>
                  <a:txBody>
                    <a:bodyPr/>
                    <a:lstStyle/>
                    <a:p>
                      <a:pPr>
                        <a:lnSpc>
                          <a:spcPct val="100000"/>
                        </a:lnSpc>
                      </a:pPr>
                      <a:endParaRPr sz="1000" dirty="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marL="46355" marR="654685">
                        <a:lnSpc>
                          <a:spcPts val="1090"/>
                        </a:lnSpc>
                        <a:spcBef>
                          <a:spcPts val="90"/>
                        </a:spcBef>
                      </a:pPr>
                      <a:r>
                        <a:rPr sz="1000" spc="-5" dirty="0">
                          <a:latin typeface="Calibri"/>
                          <a:cs typeface="Calibri"/>
                        </a:rPr>
                        <a:t>Barrieren, die </a:t>
                      </a:r>
                      <a:r>
                        <a:rPr sz="1000" spc="-15" dirty="0" err="1">
                          <a:latin typeface="Calibri"/>
                          <a:cs typeface="Calibri"/>
                        </a:rPr>
                        <a:t>allgemeine</a:t>
                      </a:r>
                      <a:r>
                        <a:rPr sz="1000" spc="-15" dirty="0">
                          <a:latin typeface="Calibri"/>
                          <a:cs typeface="Calibri"/>
                        </a:rPr>
                        <a:t> </a:t>
                      </a:r>
                      <a:r>
                        <a:rPr sz="1000" spc="-215" dirty="0">
                          <a:latin typeface="Calibri"/>
                          <a:cs typeface="Calibri"/>
                        </a:rPr>
                        <a:t> </a:t>
                      </a:r>
                      <a:r>
                        <a:rPr sz="1000" spc="-15" dirty="0" err="1">
                          <a:latin typeface="Calibri"/>
                          <a:cs typeface="Calibri"/>
                        </a:rPr>
                        <a:t>Ablenkungen</a:t>
                      </a:r>
                      <a:r>
                        <a:rPr lang="de-AT" sz="1000" spc="-15" dirty="0">
                          <a:latin typeface="Calibri"/>
                          <a:cs typeface="Calibri"/>
                        </a:rPr>
                        <a:t> darstellen</a:t>
                      </a:r>
                      <a:endParaRPr sz="1000" dirty="0">
                        <a:latin typeface="Calibri"/>
                        <a:cs typeface="Calibri"/>
                      </a:endParaRPr>
                    </a:p>
                  </a:txBody>
                  <a:tcPr marL="0" marR="0" marT="1143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6"/>
                  </a:ext>
                </a:extLst>
              </a:tr>
              <a:tr h="574987">
                <a:tc>
                  <a:txBody>
                    <a:bodyPr/>
                    <a:lstStyle/>
                    <a:p>
                      <a:pPr>
                        <a:lnSpc>
                          <a:spcPct val="100000"/>
                        </a:lnSpc>
                      </a:pPr>
                      <a:endParaRPr sz="1000" dirty="0">
                        <a:latin typeface="Times New Roman"/>
                        <a:cs typeface="Times New Roman"/>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marL="46355">
                        <a:lnSpc>
                          <a:spcPts val="1170"/>
                        </a:lnSpc>
                      </a:pPr>
                      <a:r>
                        <a:rPr sz="1000" spc="-5" dirty="0">
                          <a:latin typeface="Calibri"/>
                          <a:cs typeface="Calibri"/>
                        </a:rPr>
                        <a:t>Hindernisse,</a:t>
                      </a:r>
                      <a:r>
                        <a:rPr sz="1000" spc="-10" dirty="0">
                          <a:latin typeface="Calibri"/>
                          <a:cs typeface="Calibri"/>
                        </a:rPr>
                        <a:t> </a:t>
                      </a:r>
                      <a:r>
                        <a:rPr lang="de-AT" sz="1000" spc="-5" dirty="0">
                          <a:latin typeface="Calibri"/>
                          <a:cs typeface="Calibri"/>
                        </a:rPr>
                        <a:t>welche</a:t>
                      </a:r>
                      <a:r>
                        <a:rPr sz="1000" dirty="0">
                          <a:latin typeface="Calibri"/>
                          <a:cs typeface="Calibri"/>
                        </a:rPr>
                        <a:t> </a:t>
                      </a:r>
                      <a:r>
                        <a:rPr sz="1000" spc="-5" dirty="0">
                          <a:latin typeface="Calibri"/>
                          <a:cs typeface="Calibri"/>
                        </a:rPr>
                        <a:t>die </a:t>
                      </a:r>
                      <a:r>
                        <a:rPr sz="1000" spc="-5" dirty="0" err="1">
                          <a:latin typeface="Calibri"/>
                          <a:cs typeface="Calibri"/>
                        </a:rPr>
                        <a:t>Fähigkeit</a:t>
                      </a:r>
                      <a:r>
                        <a:rPr sz="1000" spc="-5" dirty="0">
                          <a:latin typeface="Calibri"/>
                          <a:cs typeface="Calibri"/>
                        </a:rPr>
                        <a:t> </a:t>
                      </a:r>
                      <a:r>
                        <a:rPr lang="de-AT" sz="1000" spc="-5" dirty="0">
                          <a:latin typeface="Calibri"/>
                          <a:cs typeface="Calibri"/>
                        </a:rPr>
                        <a:t>einer Person</a:t>
                      </a:r>
                      <a:r>
                        <a:rPr sz="1000" spc="-5" dirty="0">
                          <a:latin typeface="Calibri"/>
                          <a:cs typeface="Calibri"/>
                        </a:rPr>
                        <a:t> einschränken,</a:t>
                      </a:r>
                      <a:r>
                        <a:rPr sz="1000" dirty="0">
                          <a:latin typeface="Calibri"/>
                          <a:cs typeface="Calibri"/>
                        </a:rPr>
                        <a:t> </a:t>
                      </a:r>
                      <a:r>
                        <a:rPr lang="de-AT" sz="1000" spc="-5" dirty="0">
                          <a:latin typeface="Calibri"/>
                          <a:cs typeface="Calibri"/>
                        </a:rPr>
                        <a:t>einer</a:t>
                      </a:r>
                      <a:r>
                        <a:rPr sz="1000" spc="-5" dirty="0">
                          <a:latin typeface="Calibri"/>
                          <a:cs typeface="Calibri"/>
                        </a:rPr>
                        <a:t> </a:t>
                      </a:r>
                      <a:r>
                        <a:rPr sz="1000" dirty="0">
                          <a:latin typeface="Calibri"/>
                          <a:cs typeface="Calibri"/>
                        </a:rPr>
                        <a:t> Botschaft,</a:t>
                      </a:r>
                      <a:r>
                        <a:rPr sz="1000" spc="-25" dirty="0">
                          <a:latin typeface="Calibri"/>
                          <a:cs typeface="Calibri"/>
                        </a:rPr>
                        <a:t> </a:t>
                      </a:r>
                      <a:r>
                        <a:rPr lang="de-AT" sz="1000" dirty="0">
                          <a:latin typeface="Calibri"/>
                          <a:cs typeface="Calibri"/>
                        </a:rPr>
                        <a:t>einer</a:t>
                      </a:r>
                      <a:r>
                        <a:rPr sz="1000" spc="-25" dirty="0">
                          <a:latin typeface="Calibri"/>
                          <a:cs typeface="Calibri"/>
                        </a:rPr>
                        <a:t> </a:t>
                      </a:r>
                      <a:r>
                        <a:rPr sz="1000" spc="-5" dirty="0">
                          <a:latin typeface="Calibri"/>
                          <a:cs typeface="Calibri"/>
                        </a:rPr>
                        <a:t>Stimme</a:t>
                      </a:r>
                      <a:r>
                        <a:rPr sz="1000" spc="-15" dirty="0">
                          <a:latin typeface="Calibri"/>
                          <a:cs typeface="Calibri"/>
                        </a:rPr>
                        <a:t> </a:t>
                      </a:r>
                      <a:r>
                        <a:rPr lang="de-AT" sz="1000" spc="-5" noProof="0" dirty="0">
                          <a:latin typeface="Calibri"/>
                          <a:cs typeface="Calibri"/>
                        </a:rPr>
                        <a:t>oder</a:t>
                      </a:r>
                      <a:r>
                        <a:rPr sz="1000" spc="-25" dirty="0">
                          <a:latin typeface="Calibri"/>
                          <a:cs typeface="Calibri"/>
                        </a:rPr>
                        <a:t> </a:t>
                      </a:r>
                      <a:r>
                        <a:rPr lang="de-AT" sz="1000" spc="-5" noProof="0" dirty="0">
                          <a:latin typeface="Calibri"/>
                          <a:cs typeface="Calibri"/>
                        </a:rPr>
                        <a:t>beide</a:t>
                      </a:r>
                      <a:r>
                        <a:rPr lang="de-AT" sz="1000" spc="-5" dirty="0">
                          <a:latin typeface="Calibri"/>
                          <a:cs typeface="Calibri"/>
                        </a:rPr>
                        <a:t>m</a:t>
                      </a:r>
                      <a:r>
                        <a:rPr sz="1000" spc="-5" dirty="0">
                          <a:latin typeface="Calibri"/>
                          <a:cs typeface="Calibri"/>
                        </a:rPr>
                        <a:t> </a:t>
                      </a:r>
                      <a:r>
                        <a:rPr sz="1000" spc="-210" dirty="0">
                          <a:latin typeface="Calibri"/>
                          <a:cs typeface="Calibri"/>
                        </a:rPr>
                        <a:t> </a:t>
                      </a:r>
                      <a:r>
                        <a:rPr sz="1000" dirty="0">
                          <a:latin typeface="Calibri"/>
                          <a:cs typeface="Calibri"/>
                        </a:rPr>
                        <a:t>zu</a:t>
                      </a:r>
                      <a:r>
                        <a:rPr sz="1000" spc="-5" dirty="0">
                          <a:latin typeface="Calibri"/>
                          <a:cs typeface="Calibri"/>
                        </a:rPr>
                        <a:t> vertrauen</a:t>
                      </a:r>
                      <a:endParaRPr sz="1000" dirty="0">
                        <a:latin typeface="Calibri"/>
                        <a:cs typeface="Calibri"/>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7"/>
                  </a:ext>
                </a:extLst>
              </a:tr>
            </a:tbl>
          </a:graphicData>
        </a:graphic>
      </p:graphicFrame>
      <p:grpSp>
        <p:nvGrpSpPr>
          <p:cNvPr id="8" name="object 8"/>
          <p:cNvGrpSpPr/>
          <p:nvPr/>
        </p:nvGrpSpPr>
        <p:grpSpPr>
          <a:xfrm>
            <a:off x="673734" y="2004060"/>
            <a:ext cx="3429000" cy="1136650"/>
            <a:chOff x="673734" y="2004060"/>
            <a:chExt cx="3429000" cy="1136650"/>
          </a:xfrm>
        </p:grpSpPr>
        <p:sp>
          <p:nvSpPr>
            <p:cNvPr id="9" name="object 9"/>
            <p:cNvSpPr/>
            <p:nvPr/>
          </p:nvSpPr>
          <p:spPr>
            <a:xfrm>
              <a:off x="686434" y="2016760"/>
              <a:ext cx="3403600" cy="1111250"/>
            </a:xfrm>
            <a:custGeom>
              <a:avLst/>
              <a:gdLst/>
              <a:ahLst/>
              <a:cxnLst/>
              <a:rect l="l" t="t" r="r" b="b"/>
              <a:pathLst>
                <a:path w="3403600" h="1111250">
                  <a:moveTo>
                    <a:pt x="3403600" y="0"/>
                  </a:moveTo>
                  <a:lnTo>
                    <a:pt x="0" y="0"/>
                  </a:lnTo>
                  <a:lnTo>
                    <a:pt x="0" y="1111250"/>
                  </a:lnTo>
                  <a:lnTo>
                    <a:pt x="3403600" y="1111250"/>
                  </a:lnTo>
                  <a:lnTo>
                    <a:pt x="3403600" y="0"/>
                  </a:lnTo>
                  <a:close/>
                </a:path>
              </a:pathLst>
            </a:custGeom>
            <a:solidFill>
              <a:srgbClr val="FFFADF"/>
            </a:solidFill>
          </p:spPr>
          <p:txBody>
            <a:bodyPr wrap="square" lIns="0" tIns="0" rIns="0" bIns="0" rtlCol="0"/>
            <a:lstStyle/>
            <a:p>
              <a:endParaRPr/>
            </a:p>
          </p:txBody>
        </p:sp>
        <p:sp>
          <p:nvSpPr>
            <p:cNvPr id="10" name="object 10"/>
            <p:cNvSpPr/>
            <p:nvPr/>
          </p:nvSpPr>
          <p:spPr>
            <a:xfrm>
              <a:off x="686434" y="2016760"/>
              <a:ext cx="3403600" cy="1111250"/>
            </a:xfrm>
            <a:custGeom>
              <a:avLst/>
              <a:gdLst/>
              <a:ahLst/>
              <a:cxnLst/>
              <a:rect l="l" t="t" r="r" b="b"/>
              <a:pathLst>
                <a:path w="3403600" h="1111250">
                  <a:moveTo>
                    <a:pt x="0" y="1111250"/>
                  </a:moveTo>
                  <a:lnTo>
                    <a:pt x="3403600" y="1111250"/>
                  </a:lnTo>
                  <a:lnTo>
                    <a:pt x="3403600" y="0"/>
                  </a:lnTo>
                  <a:lnTo>
                    <a:pt x="0" y="0"/>
                  </a:lnTo>
                  <a:lnTo>
                    <a:pt x="0" y="1111250"/>
                  </a:lnTo>
                  <a:close/>
                </a:path>
              </a:pathLst>
            </a:custGeom>
            <a:ln w="25400">
              <a:solidFill>
                <a:srgbClr val="000000"/>
              </a:solidFill>
            </a:ln>
          </p:spPr>
          <p:txBody>
            <a:bodyPr wrap="square" lIns="0" tIns="0" rIns="0" bIns="0" rtlCol="0"/>
            <a:lstStyle/>
            <a:p>
              <a:endParaRPr/>
            </a:p>
          </p:txBody>
        </p:sp>
      </p:grpSp>
      <p:sp>
        <p:nvSpPr>
          <p:cNvPr id="11" name="object 11"/>
          <p:cNvSpPr txBox="1"/>
          <p:nvPr/>
        </p:nvSpPr>
        <p:spPr>
          <a:xfrm>
            <a:off x="730249" y="2074794"/>
            <a:ext cx="3315970" cy="959237"/>
          </a:xfrm>
          <a:prstGeom prst="rect">
            <a:avLst/>
          </a:prstGeom>
        </p:spPr>
        <p:txBody>
          <a:bodyPr vert="horz" wrap="square" lIns="0" tIns="12700" rIns="0" bIns="0" rtlCol="0">
            <a:spAutoFit/>
          </a:bodyPr>
          <a:lstStyle/>
          <a:p>
            <a:pPr marL="393700" marR="94615" indent="-381000">
              <a:lnSpc>
                <a:spcPct val="100000"/>
              </a:lnSpc>
              <a:spcBef>
                <a:spcPts val="100"/>
              </a:spcBef>
            </a:pPr>
            <a:r>
              <a:rPr sz="1200" b="1" dirty="0">
                <a:latin typeface="Calibri"/>
                <a:cs typeface="Calibri"/>
              </a:rPr>
              <a:t>Schritt </a:t>
            </a:r>
            <a:r>
              <a:rPr sz="1200" b="1" spc="-5" dirty="0">
                <a:latin typeface="Calibri"/>
                <a:cs typeface="Calibri"/>
              </a:rPr>
              <a:t>1: </a:t>
            </a:r>
            <a:r>
              <a:rPr sz="1200" spc="-5" dirty="0">
                <a:latin typeface="Calibri"/>
                <a:cs typeface="Calibri"/>
              </a:rPr>
              <a:t>Überlegen Sie, </a:t>
            </a:r>
            <a:r>
              <a:rPr sz="1200" dirty="0">
                <a:latin typeface="Calibri"/>
                <a:cs typeface="Calibri"/>
              </a:rPr>
              <a:t>welche Hindernisse </a:t>
            </a:r>
            <a:r>
              <a:rPr sz="1200" spc="-10" dirty="0">
                <a:latin typeface="Calibri"/>
                <a:cs typeface="Calibri"/>
              </a:rPr>
              <a:t>für </a:t>
            </a:r>
            <a:r>
              <a:rPr sz="1200" spc="-280" dirty="0">
                <a:latin typeface="Calibri"/>
                <a:cs typeface="Calibri"/>
              </a:rPr>
              <a:t> </a:t>
            </a:r>
            <a:r>
              <a:rPr sz="1200" spc="-5" dirty="0">
                <a:latin typeface="Calibri"/>
                <a:cs typeface="Calibri"/>
              </a:rPr>
              <a:t>den Einzelnen beim </a:t>
            </a:r>
            <a:r>
              <a:rPr sz="1200" spc="-5" dirty="0" err="1">
                <a:latin typeface="Calibri"/>
                <a:cs typeface="Calibri"/>
              </a:rPr>
              <a:t>Medienkonsum</a:t>
            </a:r>
            <a:r>
              <a:rPr sz="1200" spc="-5" dirty="0">
                <a:latin typeface="Calibri"/>
                <a:cs typeface="Calibri"/>
              </a:rPr>
              <a:t> </a:t>
            </a:r>
            <a:r>
              <a:rPr sz="1200" spc="-5" dirty="0" err="1">
                <a:latin typeface="Calibri"/>
                <a:cs typeface="Calibri"/>
              </a:rPr>
              <a:t>bestehen</a:t>
            </a:r>
            <a:r>
              <a:rPr sz="1200" spc="-5" dirty="0">
                <a:latin typeface="Calibri"/>
                <a:cs typeface="Calibri"/>
              </a:rPr>
              <a:t>. </a:t>
            </a:r>
            <a:r>
              <a:rPr sz="1200" dirty="0">
                <a:latin typeface="Calibri"/>
                <a:cs typeface="Calibri"/>
              </a:rPr>
              <a:t>Wie </a:t>
            </a:r>
            <a:r>
              <a:rPr sz="1200" spc="-5" dirty="0">
                <a:latin typeface="Calibri"/>
                <a:cs typeface="Calibri"/>
              </a:rPr>
              <a:t>wirkt sich das </a:t>
            </a:r>
            <a:r>
              <a:rPr sz="1200" dirty="0">
                <a:latin typeface="Calibri"/>
                <a:cs typeface="Calibri"/>
              </a:rPr>
              <a:t>auf </a:t>
            </a:r>
            <a:r>
              <a:rPr sz="1200" spc="-5" dirty="0">
                <a:latin typeface="Calibri"/>
                <a:cs typeface="Calibri"/>
              </a:rPr>
              <a:t>die </a:t>
            </a:r>
            <a:r>
              <a:rPr sz="1200" dirty="0">
                <a:latin typeface="Calibri"/>
                <a:cs typeface="Calibri"/>
              </a:rPr>
              <a:t> Menschen</a:t>
            </a:r>
            <a:r>
              <a:rPr sz="1200" spc="-15" dirty="0">
                <a:latin typeface="Calibri"/>
                <a:cs typeface="Calibri"/>
              </a:rPr>
              <a:t> </a:t>
            </a:r>
            <a:r>
              <a:rPr sz="1200" dirty="0">
                <a:latin typeface="Calibri"/>
                <a:cs typeface="Calibri"/>
              </a:rPr>
              <a:t>aus?</a:t>
            </a:r>
          </a:p>
          <a:p>
            <a:pPr>
              <a:lnSpc>
                <a:spcPct val="100000"/>
              </a:lnSpc>
              <a:spcBef>
                <a:spcPts val="20"/>
              </a:spcBef>
            </a:pPr>
            <a:endParaRPr sz="1200" dirty="0">
              <a:latin typeface="Calibri"/>
              <a:cs typeface="Calibri"/>
            </a:endParaRPr>
          </a:p>
          <a:p>
            <a:pPr marL="12700">
              <a:lnSpc>
                <a:spcPct val="100000"/>
              </a:lnSpc>
            </a:pPr>
            <a:r>
              <a:rPr sz="1200" b="1" dirty="0">
                <a:latin typeface="Calibri"/>
                <a:cs typeface="Calibri"/>
              </a:rPr>
              <a:t>Schritt</a:t>
            </a:r>
            <a:r>
              <a:rPr sz="1200" b="1" spc="-5" dirty="0">
                <a:latin typeface="Calibri"/>
                <a:cs typeface="Calibri"/>
              </a:rPr>
              <a:t> 2: </a:t>
            </a:r>
            <a:r>
              <a:rPr sz="1200" spc="-5" dirty="0">
                <a:latin typeface="Calibri"/>
                <a:cs typeface="Calibri"/>
              </a:rPr>
              <a:t>Füllen</a:t>
            </a:r>
            <a:r>
              <a:rPr sz="1200" spc="-15" dirty="0">
                <a:latin typeface="Calibri"/>
                <a:cs typeface="Calibri"/>
              </a:rPr>
              <a:t> </a:t>
            </a:r>
            <a:r>
              <a:rPr sz="1200" spc="-5" dirty="0">
                <a:latin typeface="Calibri"/>
                <a:cs typeface="Calibri"/>
              </a:rPr>
              <a:t>Sie die</a:t>
            </a:r>
            <a:r>
              <a:rPr sz="1200" spc="10" dirty="0">
                <a:latin typeface="Calibri"/>
                <a:cs typeface="Calibri"/>
              </a:rPr>
              <a:t> </a:t>
            </a:r>
            <a:r>
              <a:rPr sz="1200" spc="-15" dirty="0">
                <a:latin typeface="Calibri"/>
                <a:cs typeface="Calibri"/>
              </a:rPr>
              <a:t>mitgelieferte</a:t>
            </a:r>
            <a:r>
              <a:rPr sz="1200" spc="-25" dirty="0">
                <a:latin typeface="Calibri"/>
                <a:cs typeface="Calibri"/>
              </a:rPr>
              <a:t> </a:t>
            </a:r>
            <a:r>
              <a:rPr sz="1200" spc="-5" dirty="0">
                <a:latin typeface="Calibri"/>
                <a:cs typeface="Calibri"/>
              </a:rPr>
              <a:t>Vorlage</a:t>
            </a:r>
            <a:r>
              <a:rPr sz="1200" spc="-10" dirty="0">
                <a:latin typeface="Calibri"/>
                <a:cs typeface="Calibri"/>
              </a:rPr>
              <a:t> </a:t>
            </a:r>
            <a:r>
              <a:rPr sz="1200" dirty="0">
                <a:latin typeface="Calibri"/>
                <a:cs typeface="Calibri"/>
              </a:rPr>
              <a:t>aus</a:t>
            </a:r>
            <a:r>
              <a:rPr sz="1300" dirty="0">
                <a:latin typeface="Calibri"/>
                <a:cs typeface="Calibri"/>
              </a:rPr>
              <a:t>.</a:t>
            </a:r>
          </a:p>
        </p:txBody>
      </p:sp>
      <p:sp>
        <p:nvSpPr>
          <p:cNvPr id="12" name="object 12"/>
          <p:cNvSpPr txBox="1">
            <a:spLocks noGrp="1"/>
          </p:cNvSpPr>
          <p:nvPr>
            <p:ph type="title"/>
          </p:nvPr>
        </p:nvSpPr>
        <p:spPr>
          <a:xfrm>
            <a:off x="1922906" y="438404"/>
            <a:ext cx="5620894" cy="227626"/>
          </a:xfrm>
          <a:prstGeom prst="rect">
            <a:avLst/>
          </a:prstGeom>
        </p:spPr>
        <p:txBody>
          <a:bodyPr vert="horz" wrap="square" lIns="0" tIns="12065" rIns="0" bIns="0" rtlCol="0">
            <a:spAutoFit/>
          </a:bodyPr>
          <a:lstStyle/>
          <a:p>
            <a:pPr marL="1111250">
              <a:lnSpc>
                <a:spcPct val="100000"/>
              </a:lnSpc>
              <a:spcBef>
                <a:spcPts val="95"/>
              </a:spcBef>
            </a:pPr>
            <a:r>
              <a:rPr spc="-5" dirty="0">
                <a:solidFill>
                  <a:srgbClr val="FFAA14"/>
                </a:solidFill>
              </a:rPr>
              <a:t>AKTIVITÄT</a:t>
            </a:r>
            <a:r>
              <a:rPr spc="15" dirty="0">
                <a:solidFill>
                  <a:srgbClr val="FFAA14"/>
                </a:solidFill>
              </a:rPr>
              <a:t> </a:t>
            </a:r>
            <a:r>
              <a:rPr spc="-5" dirty="0">
                <a:solidFill>
                  <a:srgbClr val="FFAA14"/>
                </a:solidFill>
              </a:rPr>
              <a:t>4.1.5</a:t>
            </a:r>
            <a:r>
              <a:rPr spc="10" dirty="0">
                <a:solidFill>
                  <a:srgbClr val="FFAA14"/>
                </a:solidFill>
              </a:rPr>
              <a:t> </a:t>
            </a:r>
            <a:r>
              <a:rPr lang="de-AT" spc="-5" dirty="0">
                <a:solidFill>
                  <a:srgbClr val="FFAA14"/>
                </a:solidFill>
              </a:rPr>
              <a:t>–</a:t>
            </a:r>
            <a:r>
              <a:rPr spc="10" dirty="0">
                <a:solidFill>
                  <a:srgbClr val="FFAA14"/>
                </a:solidFill>
              </a:rPr>
              <a:t> </a:t>
            </a:r>
            <a:r>
              <a:rPr spc="-5" dirty="0"/>
              <a:t>BESEITIGUNG</a:t>
            </a:r>
            <a:r>
              <a:rPr spc="15" dirty="0"/>
              <a:t> </a:t>
            </a:r>
            <a:r>
              <a:rPr spc="-5" dirty="0"/>
              <a:t>VON</a:t>
            </a:r>
            <a:r>
              <a:rPr spc="10" dirty="0"/>
              <a:t> </a:t>
            </a:r>
            <a:r>
              <a:rPr spc="-15" dirty="0"/>
              <a:t>MEDIENBARRIEREN</a:t>
            </a:r>
          </a:p>
        </p:txBody>
      </p:sp>
      <p:pic>
        <p:nvPicPr>
          <p:cNvPr id="13" name="object 13"/>
          <p:cNvPicPr/>
          <p:nvPr/>
        </p:nvPicPr>
        <p:blipFill>
          <a:blip r:embed="rId3" cstate="print"/>
          <a:stretch>
            <a:fillRect/>
          </a:stretch>
        </p:blipFill>
        <p:spPr>
          <a:xfrm>
            <a:off x="182245" y="113156"/>
            <a:ext cx="1724787" cy="474979"/>
          </a:xfrm>
          <a:prstGeom prst="rect">
            <a:avLst/>
          </a:prstGeom>
        </p:spPr>
      </p:pic>
      <p:grpSp>
        <p:nvGrpSpPr>
          <p:cNvPr id="14" name="object 14"/>
          <p:cNvGrpSpPr/>
          <p:nvPr/>
        </p:nvGrpSpPr>
        <p:grpSpPr>
          <a:xfrm>
            <a:off x="8151494" y="89535"/>
            <a:ext cx="853440" cy="853440"/>
            <a:chOff x="8151494" y="89535"/>
            <a:chExt cx="853440" cy="853440"/>
          </a:xfrm>
        </p:grpSpPr>
        <p:sp>
          <p:nvSpPr>
            <p:cNvPr id="15" name="object 15"/>
            <p:cNvSpPr/>
            <p:nvPr/>
          </p:nvSpPr>
          <p:spPr>
            <a:xfrm>
              <a:off x="8151494" y="89535"/>
              <a:ext cx="853440" cy="853440"/>
            </a:xfrm>
            <a:custGeom>
              <a:avLst/>
              <a:gdLst/>
              <a:ahLst/>
              <a:cxnLst/>
              <a:rect l="l" t="t" r="r" b="b"/>
              <a:pathLst>
                <a:path w="853440" h="853440">
                  <a:moveTo>
                    <a:pt x="426720" y="0"/>
                  </a:moveTo>
                  <a:lnTo>
                    <a:pt x="379730" y="2540"/>
                  </a:lnTo>
                  <a:lnTo>
                    <a:pt x="334645" y="10160"/>
                  </a:lnTo>
                  <a:lnTo>
                    <a:pt x="291465" y="22225"/>
                  </a:lnTo>
                  <a:lnTo>
                    <a:pt x="250190" y="38100"/>
                  </a:lnTo>
                  <a:lnTo>
                    <a:pt x="210820" y="58419"/>
                  </a:lnTo>
                  <a:lnTo>
                    <a:pt x="174625" y="82550"/>
                  </a:lnTo>
                  <a:lnTo>
                    <a:pt x="140335" y="110489"/>
                  </a:lnTo>
                  <a:lnTo>
                    <a:pt x="109855" y="140970"/>
                  </a:lnTo>
                  <a:lnTo>
                    <a:pt x="81915" y="174625"/>
                  </a:lnTo>
                  <a:lnTo>
                    <a:pt x="57785" y="211454"/>
                  </a:lnTo>
                  <a:lnTo>
                    <a:pt x="37465" y="250825"/>
                  </a:lnTo>
                  <a:lnTo>
                    <a:pt x="21590" y="292100"/>
                  </a:lnTo>
                  <a:lnTo>
                    <a:pt x="9525" y="335280"/>
                  </a:lnTo>
                  <a:lnTo>
                    <a:pt x="2540" y="380365"/>
                  </a:lnTo>
                  <a:lnTo>
                    <a:pt x="0" y="426720"/>
                  </a:lnTo>
                  <a:lnTo>
                    <a:pt x="2540" y="473709"/>
                  </a:lnTo>
                  <a:lnTo>
                    <a:pt x="9525" y="518795"/>
                  </a:lnTo>
                  <a:lnTo>
                    <a:pt x="21590" y="561975"/>
                  </a:lnTo>
                  <a:lnTo>
                    <a:pt x="37465" y="603250"/>
                  </a:lnTo>
                  <a:lnTo>
                    <a:pt x="57785" y="642620"/>
                  </a:lnTo>
                  <a:lnTo>
                    <a:pt x="81915" y="678815"/>
                  </a:lnTo>
                  <a:lnTo>
                    <a:pt x="109855" y="713105"/>
                  </a:lnTo>
                  <a:lnTo>
                    <a:pt x="140335" y="743585"/>
                  </a:lnTo>
                  <a:lnTo>
                    <a:pt x="174625" y="771525"/>
                  </a:lnTo>
                  <a:lnTo>
                    <a:pt x="210820" y="795655"/>
                  </a:lnTo>
                  <a:lnTo>
                    <a:pt x="250190" y="815975"/>
                  </a:lnTo>
                  <a:lnTo>
                    <a:pt x="291465" y="831850"/>
                  </a:lnTo>
                  <a:lnTo>
                    <a:pt x="334645" y="843915"/>
                  </a:lnTo>
                  <a:lnTo>
                    <a:pt x="379730" y="850900"/>
                  </a:lnTo>
                  <a:lnTo>
                    <a:pt x="426720" y="853440"/>
                  </a:lnTo>
                  <a:lnTo>
                    <a:pt x="473075" y="850900"/>
                  </a:lnTo>
                  <a:lnTo>
                    <a:pt x="518160" y="843915"/>
                  </a:lnTo>
                  <a:lnTo>
                    <a:pt x="561340" y="831850"/>
                  </a:lnTo>
                  <a:lnTo>
                    <a:pt x="602615" y="815975"/>
                  </a:lnTo>
                  <a:lnTo>
                    <a:pt x="641985" y="795655"/>
                  </a:lnTo>
                  <a:lnTo>
                    <a:pt x="678815" y="771525"/>
                  </a:lnTo>
                  <a:lnTo>
                    <a:pt x="712470" y="743585"/>
                  </a:lnTo>
                  <a:lnTo>
                    <a:pt x="742950" y="713105"/>
                  </a:lnTo>
                  <a:lnTo>
                    <a:pt x="770890" y="678815"/>
                  </a:lnTo>
                  <a:lnTo>
                    <a:pt x="795020" y="642620"/>
                  </a:lnTo>
                  <a:lnTo>
                    <a:pt x="815340" y="603250"/>
                  </a:lnTo>
                  <a:lnTo>
                    <a:pt x="831215" y="561975"/>
                  </a:lnTo>
                  <a:lnTo>
                    <a:pt x="843280" y="518795"/>
                  </a:lnTo>
                  <a:lnTo>
                    <a:pt x="850900" y="473709"/>
                  </a:lnTo>
                  <a:lnTo>
                    <a:pt x="853440" y="426720"/>
                  </a:lnTo>
                  <a:lnTo>
                    <a:pt x="850900" y="380365"/>
                  </a:lnTo>
                  <a:lnTo>
                    <a:pt x="843280" y="335280"/>
                  </a:lnTo>
                  <a:lnTo>
                    <a:pt x="831215" y="292100"/>
                  </a:lnTo>
                  <a:lnTo>
                    <a:pt x="815340" y="250825"/>
                  </a:lnTo>
                  <a:lnTo>
                    <a:pt x="795020" y="211454"/>
                  </a:lnTo>
                  <a:lnTo>
                    <a:pt x="770890" y="174625"/>
                  </a:lnTo>
                  <a:lnTo>
                    <a:pt x="742950" y="140970"/>
                  </a:lnTo>
                  <a:lnTo>
                    <a:pt x="712470" y="110489"/>
                  </a:lnTo>
                  <a:lnTo>
                    <a:pt x="678815" y="82550"/>
                  </a:lnTo>
                  <a:lnTo>
                    <a:pt x="641985" y="58419"/>
                  </a:lnTo>
                  <a:lnTo>
                    <a:pt x="602615" y="38100"/>
                  </a:lnTo>
                  <a:lnTo>
                    <a:pt x="561340" y="22225"/>
                  </a:lnTo>
                  <a:lnTo>
                    <a:pt x="518160" y="10160"/>
                  </a:lnTo>
                  <a:lnTo>
                    <a:pt x="473075" y="2540"/>
                  </a:lnTo>
                  <a:lnTo>
                    <a:pt x="426720" y="0"/>
                  </a:lnTo>
                  <a:close/>
                </a:path>
              </a:pathLst>
            </a:custGeom>
            <a:solidFill>
              <a:srgbClr val="FFFFFF"/>
            </a:solidFill>
          </p:spPr>
          <p:txBody>
            <a:bodyPr wrap="square" lIns="0" tIns="0" rIns="0" bIns="0" rtlCol="0"/>
            <a:lstStyle/>
            <a:p>
              <a:endParaRPr/>
            </a:p>
          </p:txBody>
        </p:sp>
        <p:pic>
          <p:nvPicPr>
            <p:cNvPr id="16" name="object 16"/>
            <p:cNvPicPr/>
            <p:nvPr/>
          </p:nvPicPr>
          <p:blipFill>
            <a:blip r:embed="rId4" cstate="print"/>
            <a:stretch>
              <a:fillRect/>
            </a:stretch>
          </p:blipFill>
          <p:spPr>
            <a:xfrm>
              <a:off x="8195944" y="212725"/>
              <a:ext cx="765175" cy="608329"/>
            </a:xfrm>
            <a:prstGeom prst="rect">
              <a:avLst/>
            </a:prstGeom>
          </p:spPr>
        </p:pic>
      </p:grpSp>
      <p:sp>
        <p:nvSpPr>
          <p:cNvPr id="17" name="Textfeld 16">
            <a:extLst>
              <a:ext uri="{FF2B5EF4-FFF2-40B4-BE49-F238E27FC236}">
                <a16:creationId xmlns:a16="http://schemas.microsoft.com/office/drawing/2014/main" id="{D3A66996-7CD0-DA5E-449E-67A6FF01CEE0}"/>
              </a:ext>
            </a:extLst>
          </p:cNvPr>
          <p:cNvSpPr txBox="1"/>
          <p:nvPr/>
        </p:nvSpPr>
        <p:spPr>
          <a:xfrm>
            <a:off x="6411341" y="2663857"/>
            <a:ext cx="2045588" cy="400110"/>
          </a:xfrm>
          <a:prstGeom prst="rect">
            <a:avLst/>
          </a:prstGeom>
          <a:noFill/>
        </p:spPr>
        <p:txBody>
          <a:bodyPr wrap="square" rtlCol="0">
            <a:spAutoFit/>
          </a:bodyPr>
          <a:lstStyle/>
          <a:p>
            <a:r>
              <a:rPr lang="de-DE" sz="1000" spc="-5" dirty="0">
                <a:latin typeface="Calibri"/>
                <a:cs typeface="Calibri"/>
              </a:rPr>
              <a:t>Fähigkeit einer Person </a:t>
            </a:r>
            <a:r>
              <a:rPr lang="de-DE" sz="1000" spc="-15" dirty="0">
                <a:latin typeface="+mn-lt"/>
                <a:cs typeface="Calibri"/>
              </a:rPr>
              <a:t>Informationen</a:t>
            </a:r>
            <a:r>
              <a:rPr lang="de-DE" sz="1000" spc="-5" dirty="0">
                <a:latin typeface="Calibri"/>
                <a:cs typeface="Calibri"/>
              </a:rPr>
              <a:t> </a:t>
            </a:r>
            <a:r>
              <a:rPr lang="de-DE" sz="1000" dirty="0">
                <a:latin typeface="Calibri"/>
                <a:cs typeface="Calibri"/>
              </a:rPr>
              <a:t>zu </a:t>
            </a:r>
            <a:r>
              <a:rPr lang="de-DE" sz="1000" spc="-15" dirty="0">
                <a:latin typeface="Calibri"/>
                <a:cs typeface="Calibri"/>
              </a:rPr>
              <a:t>interpretieren</a:t>
            </a:r>
            <a:endParaRPr lang="fr-FR" sz="1100" dirty="0"/>
          </a:p>
        </p:txBody>
      </p:sp>
      <p:sp>
        <p:nvSpPr>
          <p:cNvPr id="18" name="Textfeld 17">
            <a:extLst>
              <a:ext uri="{FF2B5EF4-FFF2-40B4-BE49-F238E27FC236}">
                <a16:creationId xmlns:a16="http://schemas.microsoft.com/office/drawing/2014/main" id="{78221C2E-3E33-1054-7A09-B502364F3DE8}"/>
              </a:ext>
            </a:extLst>
          </p:cNvPr>
          <p:cNvSpPr txBox="1"/>
          <p:nvPr/>
        </p:nvSpPr>
        <p:spPr>
          <a:xfrm>
            <a:off x="6355850" y="2973333"/>
            <a:ext cx="2500949" cy="553998"/>
          </a:xfrm>
          <a:prstGeom prst="rect">
            <a:avLst/>
          </a:prstGeom>
          <a:noFill/>
        </p:spPr>
        <p:txBody>
          <a:bodyPr wrap="square" rtlCol="0">
            <a:spAutoFit/>
          </a:bodyPr>
          <a:lstStyle/>
          <a:p>
            <a:pPr marL="46355" marR="355600" lvl="0" indent="0" defTabSz="914400" eaLnBrk="1" fontAlgn="auto" latinLnBrk="0" hangingPunct="1">
              <a:lnSpc>
                <a:spcPts val="1160"/>
              </a:lnSpc>
              <a:spcBef>
                <a:spcPts val="45"/>
              </a:spcBef>
              <a:spcAft>
                <a:spcPts val="0"/>
              </a:spcAft>
              <a:buClrTx/>
              <a:buSzTx/>
              <a:buFontTx/>
              <a:buNone/>
              <a:tabLst/>
              <a:defRPr/>
            </a:pPr>
            <a:r>
              <a:rPr lang="de-DE" sz="1000" spc="-5" dirty="0">
                <a:latin typeface="Calibri"/>
                <a:cs typeface="Calibri"/>
              </a:rPr>
              <a:t>Barrieren, welche die </a:t>
            </a:r>
            <a:r>
              <a:rPr lang="de-DE" sz="1000" spc="-15" dirty="0">
                <a:latin typeface="Calibri"/>
                <a:cs typeface="Calibri"/>
              </a:rPr>
              <a:t>Verarbeitung </a:t>
            </a:r>
            <a:r>
              <a:rPr lang="de-DE" sz="1000" dirty="0">
                <a:latin typeface="+mn-lt"/>
                <a:cs typeface="Calibri"/>
              </a:rPr>
              <a:t>von</a:t>
            </a:r>
            <a:r>
              <a:rPr lang="de-DE" sz="1000" spc="-30" dirty="0">
                <a:latin typeface="+mn-lt"/>
                <a:cs typeface="Calibri"/>
              </a:rPr>
              <a:t> I</a:t>
            </a:r>
            <a:r>
              <a:rPr lang="de-DE" sz="1000" spc="-15" dirty="0">
                <a:latin typeface="+mn-lt"/>
                <a:cs typeface="Calibri"/>
              </a:rPr>
              <a:t>nformationen</a:t>
            </a:r>
            <a:r>
              <a:rPr lang="de-DE" sz="1000" dirty="0">
                <a:cs typeface="Calibri"/>
              </a:rPr>
              <a:t> </a:t>
            </a:r>
            <a:r>
              <a:rPr lang="de-DE" sz="1000" spc="-5" dirty="0">
                <a:latin typeface="Calibri"/>
                <a:cs typeface="Calibri"/>
              </a:rPr>
              <a:t>behindern</a:t>
            </a:r>
            <a:endParaRPr lang="de-DE" sz="1000" dirty="0">
              <a:latin typeface="Calibri"/>
              <a:cs typeface="Calibri"/>
            </a:endParaRPr>
          </a:p>
          <a:p>
            <a:endParaRPr lang="fr-FR" sz="1000" dirty="0"/>
          </a:p>
        </p:txBody>
      </p:sp>
      <p:graphicFrame>
        <p:nvGraphicFramePr>
          <p:cNvPr id="19" name="Table 4">
            <a:extLst>
              <a:ext uri="{FF2B5EF4-FFF2-40B4-BE49-F238E27FC236}">
                <a16:creationId xmlns:a16="http://schemas.microsoft.com/office/drawing/2014/main" id="{43A15897-2F08-3218-F650-89DB140610D6}"/>
              </a:ext>
            </a:extLst>
          </p:cNvPr>
          <p:cNvGraphicFramePr>
            <a:graphicFrameLocks noGrp="1"/>
          </p:cNvGraphicFramePr>
          <p:nvPr>
            <p:extLst>
              <p:ext uri="{D42A27DB-BD31-4B8C-83A1-F6EECF244321}">
                <p14:modId xmlns:p14="http://schemas.microsoft.com/office/powerpoint/2010/main" val="1407203341"/>
              </p:ext>
            </p:extLst>
          </p:nvPr>
        </p:nvGraphicFramePr>
        <p:xfrm>
          <a:off x="4120261" y="4343281"/>
          <a:ext cx="4582160" cy="676831"/>
        </p:xfrm>
        <a:graphic>
          <a:graphicData uri="http://schemas.openxmlformats.org/drawingml/2006/table">
            <a:tbl>
              <a:tblPr firstRow="1" firstCol="1" bandRow="1">
                <a:gradFill rotWithShape="1">
                  <a:gsLst>
                    <a:gs pos="0">
                      <a:srgbClr val="FFF16B">
                        <a:tint val="50000"/>
                        <a:satMod val="300000"/>
                      </a:srgbClr>
                    </a:gs>
                    <a:gs pos="35000">
                      <a:srgbClr val="FFF16B">
                        <a:tint val="37000"/>
                        <a:satMod val="300000"/>
                      </a:srgbClr>
                    </a:gs>
                    <a:gs pos="100000">
                      <a:srgbClr val="FFF16B">
                        <a:tint val="15000"/>
                        <a:satMod val="350000"/>
                      </a:srgbClr>
                    </a:gs>
                  </a:gsLst>
                  <a:lin ang="16200000" scaled="1"/>
                </a:gradFill>
                <a:effectLst>
                  <a:outerShdw blurRad="40000" dist="20000" dir="5400000" rotWithShape="0">
                    <a:srgbClr val="000000">
                      <a:alpha val="38000"/>
                    </a:srgbClr>
                  </a:outerShdw>
                </a:effectLst>
              </a:tblPr>
              <a:tblGrid>
                <a:gridCol w="1145540">
                  <a:extLst>
                    <a:ext uri="{9D8B030D-6E8A-4147-A177-3AD203B41FA5}">
                      <a16:colId xmlns:a16="http://schemas.microsoft.com/office/drawing/2014/main" val="4135327661"/>
                    </a:ext>
                  </a:extLst>
                </a:gridCol>
                <a:gridCol w="1145540">
                  <a:extLst>
                    <a:ext uri="{9D8B030D-6E8A-4147-A177-3AD203B41FA5}">
                      <a16:colId xmlns:a16="http://schemas.microsoft.com/office/drawing/2014/main" val="286155523"/>
                    </a:ext>
                  </a:extLst>
                </a:gridCol>
                <a:gridCol w="1145540">
                  <a:extLst>
                    <a:ext uri="{9D8B030D-6E8A-4147-A177-3AD203B41FA5}">
                      <a16:colId xmlns:a16="http://schemas.microsoft.com/office/drawing/2014/main" val="3689639511"/>
                    </a:ext>
                  </a:extLst>
                </a:gridCol>
                <a:gridCol w="1145540">
                  <a:extLst>
                    <a:ext uri="{9D8B030D-6E8A-4147-A177-3AD203B41FA5}">
                      <a16:colId xmlns:a16="http://schemas.microsoft.com/office/drawing/2014/main" val="3373524101"/>
                    </a:ext>
                  </a:extLst>
                </a:gridCol>
              </a:tblGrid>
              <a:tr h="372031">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de-DE" sz="1000" b="0" dirty="0">
                          <a:solidFill>
                            <a:schemeClr val="tx1"/>
                          </a:solidFill>
                          <a:latin typeface="+mn-lt"/>
                        </a:rPr>
                        <a:t>Glaubwürdigkeits-barrieren</a:t>
                      </a:r>
                      <a:endParaRPr lang="en-IE" sz="1000" b="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lnL w="9525" cap="flat" cmpd="sng" algn="ctr">
                      <a:solidFill>
                        <a:srgbClr val="FFF16B">
                          <a:shade val="95000"/>
                          <a:satMod val="105000"/>
                        </a:srgbClr>
                      </a:solidFill>
                      <a:prstDash val="solid"/>
                    </a:lnL>
                    <a:lnR>
                      <a:noFill/>
                    </a:lnR>
                    <a:lnT w="9525" cap="flat" cmpd="sng" algn="ctr">
                      <a:solidFill>
                        <a:srgbClr val="FFF16B">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FFF16B"/>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de-DE" sz="1000" b="0" dirty="0">
                          <a:solidFill>
                            <a:schemeClr val="tx1"/>
                          </a:solidFill>
                          <a:latin typeface="+mn-lt"/>
                        </a:rPr>
                        <a:t>Aufmerksamkeits-barrieren</a:t>
                      </a:r>
                    </a:p>
                  </a:txBody>
                  <a:tcPr marL="68580" marR="68580" marT="0" marB="0">
                    <a:lnL>
                      <a:noFill/>
                    </a:lnL>
                    <a:lnR>
                      <a:noFill/>
                    </a:lnR>
                    <a:lnT w="9525" cap="flat" cmpd="sng" algn="ctr">
                      <a:solidFill>
                        <a:srgbClr val="FFF16B">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FFF16B"/>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de-DE" sz="1000" b="0" dirty="0">
                          <a:solidFill>
                            <a:schemeClr val="tx1"/>
                          </a:solidFill>
                          <a:latin typeface="+mn-lt"/>
                        </a:rPr>
                        <a:t>Physische </a:t>
                      </a:r>
                    </a:p>
                    <a:p>
                      <a:pPr algn="ctr"/>
                      <a:r>
                        <a:rPr lang="de-DE" sz="1000" b="0" dirty="0">
                          <a:solidFill>
                            <a:schemeClr val="tx1"/>
                          </a:solidFill>
                          <a:latin typeface="+mn-lt"/>
                        </a:rPr>
                        <a:t>Barrieren</a:t>
                      </a:r>
                    </a:p>
                  </a:txBody>
                  <a:tcPr marL="68580" marR="68580" marT="0" marB="0">
                    <a:lnL>
                      <a:noFill/>
                    </a:lnL>
                    <a:lnR>
                      <a:noFill/>
                    </a:lnR>
                    <a:lnT w="9525" cap="flat" cmpd="sng" algn="ctr">
                      <a:solidFill>
                        <a:srgbClr val="FFF16B">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FFF16B"/>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de-DE" sz="1000" b="0" dirty="0">
                          <a:solidFill>
                            <a:schemeClr val="tx1"/>
                          </a:solidFill>
                          <a:latin typeface="+mn-lt"/>
                        </a:rPr>
                        <a:t>Barrieren bei der</a:t>
                      </a:r>
                    </a:p>
                    <a:p>
                      <a:pPr algn="ctr"/>
                      <a:r>
                        <a:rPr lang="de-DE" sz="1000" b="0" dirty="0">
                          <a:solidFill>
                            <a:schemeClr val="tx1"/>
                          </a:solidFill>
                          <a:latin typeface="+mn-lt"/>
                        </a:rPr>
                        <a:t>Zugänglichkeit</a:t>
                      </a:r>
                    </a:p>
                  </a:txBody>
                  <a:tcPr marL="68580" marR="68580" marT="0" marB="0">
                    <a:lnL>
                      <a:noFill/>
                    </a:lnL>
                    <a:lnR w="9525" cap="flat" cmpd="sng" algn="ctr">
                      <a:solidFill>
                        <a:srgbClr val="FFF16B">
                          <a:shade val="95000"/>
                          <a:satMod val="105000"/>
                        </a:srgbClr>
                      </a:solidFill>
                      <a:prstDash val="solid"/>
                    </a:lnR>
                    <a:lnT w="9525" cap="flat" cmpd="sng" algn="ctr">
                      <a:solidFill>
                        <a:srgbClr val="FFF16B">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FFF16B"/>
                    </a:solidFill>
                  </a:tcPr>
                </a:tc>
                <a:extLst>
                  <a:ext uri="{0D108BD9-81ED-4DB2-BD59-A6C34878D82A}">
                    <a16:rowId xmlns:a16="http://schemas.microsoft.com/office/drawing/2014/main" val="2340892568"/>
                  </a:ext>
                </a:extLst>
              </a:tr>
              <a:tr h="186015">
                <a:tc>
                  <a:txBody>
                    <a:bodyPr/>
                    <a:lstStyle>
                      <a:lvl1pPr marL="0">
                        <a:defRPr b="1">
                          <a:solidFill>
                            <a:schemeClr val="dk1"/>
                          </a:solidFill>
                          <a:latin typeface="Arial"/>
                        </a:defRPr>
                      </a:lvl1pPr>
                      <a:lvl2pPr marL="457200">
                        <a:defRPr b="1">
                          <a:solidFill>
                            <a:schemeClr val="dk1"/>
                          </a:solidFill>
                          <a:latin typeface="Arial"/>
                        </a:defRPr>
                      </a:lvl2pPr>
                      <a:lvl3pPr marL="914400">
                        <a:defRPr b="1">
                          <a:solidFill>
                            <a:schemeClr val="dk1"/>
                          </a:solidFill>
                          <a:latin typeface="Arial"/>
                        </a:defRPr>
                      </a:lvl3pPr>
                      <a:lvl4pPr marL="1371600">
                        <a:defRPr b="1">
                          <a:solidFill>
                            <a:schemeClr val="dk1"/>
                          </a:solidFill>
                          <a:latin typeface="Arial"/>
                        </a:defRPr>
                      </a:lvl4pPr>
                      <a:lvl5pPr marL="1828800">
                        <a:defRPr b="1">
                          <a:solidFill>
                            <a:schemeClr val="dk1"/>
                          </a:solidFill>
                          <a:latin typeface="Arial"/>
                        </a:defRPr>
                      </a:lvl5pPr>
                      <a:lvl6pPr marL="2286000">
                        <a:defRPr b="1">
                          <a:solidFill>
                            <a:schemeClr val="dk1"/>
                          </a:solidFill>
                          <a:latin typeface="Arial"/>
                        </a:defRPr>
                      </a:lvl6pPr>
                      <a:lvl7pPr marL="2743200">
                        <a:defRPr b="1">
                          <a:solidFill>
                            <a:schemeClr val="dk1"/>
                          </a:solidFill>
                          <a:latin typeface="Arial"/>
                        </a:defRPr>
                      </a:lvl7pPr>
                      <a:lvl8pPr marL="3200400">
                        <a:defRPr b="1">
                          <a:solidFill>
                            <a:schemeClr val="dk1"/>
                          </a:solidFill>
                          <a:latin typeface="Arial"/>
                        </a:defRPr>
                      </a:lvl8pPr>
                      <a:lvl9pPr marL="3657600">
                        <a:defRPr b="1">
                          <a:solidFill>
                            <a:schemeClr val="dk1"/>
                          </a:solidFill>
                          <a:latin typeface="Arial"/>
                        </a:defRPr>
                      </a:lvl9pPr>
                    </a:lstStyle>
                    <a:p>
                      <a:pPr algn="ctr"/>
                      <a:r>
                        <a:rPr lang="de-DE" sz="1000" b="0" dirty="0">
                          <a:latin typeface="+mj-lt"/>
                        </a:rPr>
                        <a:t>Semantische Barrieren</a:t>
                      </a:r>
                      <a:endParaRPr lang="en-IE" sz="1000" b="0" dirty="0">
                        <a:effectLst/>
                        <a:latin typeface="+mj-lt"/>
                        <a:ea typeface="Calibri" panose="020F0502020204030204" pitchFamily="34" charset="0"/>
                        <a:cs typeface="Calibri" panose="020F0502020204030204" pitchFamily="34" charset="0"/>
                      </a:endParaRPr>
                    </a:p>
                  </a:txBody>
                  <a:tcPr marL="68580" marR="68580" marT="0" marB="0">
                    <a:lnL w="9525" cap="flat" cmpd="sng" algn="ctr">
                      <a:solidFill>
                        <a:srgbClr val="FFF16B">
                          <a:shade val="95000"/>
                          <a:satMod val="105000"/>
                        </a:srgbClr>
                      </a:solidFill>
                      <a:prstDash val="solid"/>
                    </a:lnL>
                    <a:lnR w="25400" cap="flat" cmpd="sng" algn="ctr">
                      <a:solidFill>
                        <a:srgbClr val="FFF16B"/>
                      </a:solidFill>
                      <a:prstDash val="solid"/>
                    </a:lnR>
                    <a:lnT w="25400" cap="flat" cmpd="sng" algn="ctr">
                      <a:solidFill>
                        <a:srgbClr val="FFFFFF"/>
                      </a:solidFill>
                      <a:prstDash val="solid"/>
                    </a:lnT>
                    <a:lnB w="9525" cap="flat" cmpd="sng" algn="ctr">
                      <a:solidFill>
                        <a:srgbClr val="FFF16B">
                          <a:shade val="95000"/>
                          <a:satMod val="105000"/>
                        </a:srgbClr>
                      </a:solidFill>
                      <a:prstDash val="solid"/>
                    </a:lnB>
                    <a:lnTlToBr w="12700" cmpd="sng">
                      <a:noFill/>
                      <a:prstDash val="solid"/>
                    </a:lnTlToBr>
                    <a:lnBlToTr w="12700" cmpd="sng">
                      <a:noFill/>
                      <a:prstDash val="solid"/>
                    </a:lnBlToTr>
                    <a:solidFill>
                      <a:srgbClr val="FFF16B">
                        <a:alpha val="40000"/>
                      </a:srgbClr>
                    </a:solidFill>
                  </a:tcPr>
                </a:tc>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ctr"/>
                      <a:r>
                        <a:rPr lang="de-DE" sz="1000" b="0" dirty="0">
                          <a:latin typeface="+mj-lt"/>
                        </a:rPr>
                        <a:t>Emotionale </a:t>
                      </a:r>
                    </a:p>
                    <a:p>
                      <a:pPr algn="ctr"/>
                      <a:r>
                        <a:rPr lang="de-DE" sz="1000" b="0" dirty="0">
                          <a:latin typeface="+mj-lt"/>
                        </a:rPr>
                        <a:t>Barrieren</a:t>
                      </a:r>
                    </a:p>
                  </a:txBody>
                  <a:tcPr marL="68580" marR="68580" marT="0" marB="0">
                    <a:lnL w="25400" cap="flat" cmpd="sng" algn="ctr">
                      <a:solidFill>
                        <a:srgbClr val="FFF16B"/>
                      </a:solidFill>
                      <a:prstDash val="solid"/>
                    </a:lnL>
                    <a:lnR w="9525" cap="flat" cmpd="sng" algn="ctr">
                      <a:solidFill>
                        <a:srgbClr val="FFF16B">
                          <a:shade val="95000"/>
                          <a:satMod val="105000"/>
                        </a:srgbClr>
                      </a:solidFill>
                      <a:prstDash val="solid"/>
                    </a:lnR>
                    <a:lnT w="25400" cap="flat" cmpd="sng" algn="ctr">
                      <a:solidFill>
                        <a:srgbClr val="FFFFFF"/>
                      </a:solidFill>
                      <a:prstDash val="solid"/>
                    </a:lnT>
                    <a:lnB w="9525" cap="flat" cmpd="sng" algn="ctr">
                      <a:solidFill>
                        <a:srgbClr val="FFF16B">
                          <a:shade val="95000"/>
                          <a:satMod val="105000"/>
                        </a:srgbClr>
                      </a:solidFill>
                      <a:prstDash val="solid"/>
                    </a:lnB>
                    <a:lnTlToBr w="12700" cmpd="sng">
                      <a:noFill/>
                      <a:prstDash val="solid"/>
                    </a:lnTlToBr>
                    <a:lnBlToTr w="12700" cmpd="sng">
                      <a:noFill/>
                      <a:prstDash val="solid"/>
                    </a:lnBlToTr>
                    <a:solidFill>
                      <a:srgbClr val="FFF16B">
                        <a:alpha val="40000"/>
                      </a:srgbClr>
                    </a:solidFill>
                  </a:tcPr>
                </a:tc>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ctr"/>
                      <a:r>
                        <a:rPr lang="de-DE" sz="1000" dirty="0">
                          <a:latin typeface="+mj-lt"/>
                        </a:rPr>
                        <a:t>Identitätsbarrieren</a:t>
                      </a:r>
                    </a:p>
                  </a:txBody>
                  <a:tcPr marL="68580" marR="68580" marT="0" marB="0">
                    <a:lnL w="9525" cap="flat" cmpd="sng" algn="ctr">
                      <a:solidFill>
                        <a:srgbClr val="FFF16B">
                          <a:shade val="95000"/>
                          <a:satMod val="105000"/>
                        </a:srgbClr>
                      </a:solidFill>
                      <a:prstDash val="solid"/>
                    </a:lnL>
                    <a:lnR w="9525" cap="flat" cmpd="sng" algn="ctr">
                      <a:solidFill>
                        <a:srgbClr val="FFF16B">
                          <a:shade val="95000"/>
                          <a:satMod val="105000"/>
                        </a:srgbClr>
                      </a:solidFill>
                      <a:prstDash val="solid"/>
                    </a:lnR>
                    <a:lnT w="25400" cap="flat" cmpd="sng" algn="ctr">
                      <a:solidFill>
                        <a:srgbClr val="FFFFFF"/>
                      </a:solidFill>
                      <a:prstDash val="solid"/>
                    </a:lnT>
                    <a:lnB w="9525" cap="flat" cmpd="sng" algn="ctr">
                      <a:solidFill>
                        <a:srgbClr val="FFF16B">
                          <a:shade val="95000"/>
                          <a:satMod val="105000"/>
                        </a:srgbClr>
                      </a:solidFill>
                      <a:prstDash val="solid"/>
                    </a:lnB>
                    <a:lnTlToBr w="12700" cmpd="sng">
                      <a:noFill/>
                      <a:prstDash val="solid"/>
                    </a:lnTlToBr>
                    <a:lnBlToTr w="12700" cmpd="sng">
                      <a:noFill/>
                      <a:prstDash val="solid"/>
                    </a:lnBlToTr>
                    <a:solidFill>
                      <a:srgbClr val="FFF16B">
                        <a:alpha val="40000"/>
                      </a:srgbClr>
                    </a:solidFill>
                  </a:tcPr>
                </a:tc>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l"/>
                      <a:r>
                        <a:rPr lang="en-IE" sz="1000" dirty="0">
                          <a:effectLst/>
                          <a:latin typeface="Calibri" panose="020F0502020204030204" pitchFamily="34" charset="0"/>
                          <a:cs typeface="Calibri" panose="020F0502020204030204" pitchFamily="34" charset="0"/>
                        </a:rPr>
                        <a:t> </a:t>
                      </a:r>
                      <a:endParaRPr lang="en-IE" sz="10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9525" cap="flat" cmpd="sng" algn="ctr">
                      <a:solidFill>
                        <a:srgbClr val="FFF16B">
                          <a:shade val="95000"/>
                          <a:satMod val="105000"/>
                        </a:srgbClr>
                      </a:solidFill>
                      <a:prstDash val="solid"/>
                    </a:lnL>
                    <a:lnR w="9525" cap="flat" cmpd="sng" algn="ctr">
                      <a:solidFill>
                        <a:srgbClr val="FFF16B">
                          <a:shade val="95000"/>
                          <a:satMod val="105000"/>
                        </a:srgbClr>
                      </a:solidFill>
                      <a:prstDash val="solid"/>
                    </a:lnR>
                    <a:lnT w="25400" cap="flat" cmpd="sng" algn="ctr">
                      <a:solidFill>
                        <a:srgbClr val="FFFFFF"/>
                      </a:solidFill>
                      <a:prstDash val="solid"/>
                    </a:lnT>
                    <a:lnB w="9525" cap="flat" cmpd="sng" algn="ctr">
                      <a:solidFill>
                        <a:srgbClr val="FFF16B">
                          <a:shade val="95000"/>
                          <a:satMod val="105000"/>
                        </a:srgbClr>
                      </a:solidFill>
                      <a:prstDash val="solid"/>
                    </a:lnB>
                    <a:lnTlToBr w="12700" cmpd="sng">
                      <a:noFill/>
                      <a:prstDash val="solid"/>
                    </a:lnTlToBr>
                    <a:lnBlToTr w="12700" cmpd="sng">
                      <a:noFill/>
                      <a:prstDash val="solid"/>
                    </a:lnBlToTr>
                    <a:solidFill>
                      <a:srgbClr val="FFF16B">
                        <a:alpha val="40000"/>
                      </a:srgbClr>
                    </a:solidFill>
                  </a:tcPr>
                </a:tc>
                <a:extLst>
                  <a:ext uri="{0D108BD9-81ED-4DB2-BD59-A6C34878D82A}">
                    <a16:rowId xmlns:a16="http://schemas.microsoft.com/office/drawing/2014/main" val="2186532499"/>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22906" y="438404"/>
            <a:ext cx="5697094" cy="227626"/>
          </a:xfrm>
          <a:prstGeom prst="rect">
            <a:avLst/>
          </a:prstGeom>
        </p:spPr>
        <p:txBody>
          <a:bodyPr vert="horz" wrap="square" lIns="0" tIns="12065" rIns="0" bIns="0" rtlCol="0">
            <a:spAutoFit/>
          </a:bodyPr>
          <a:lstStyle/>
          <a:p>
            <a:pPr marL="1111250">
              <a:lnSpc>
                <a:spcPct val="100000"/>
              </a:lnSpc>
              <a:spcBef>
                <a:spcPts val="95"/>
              </a:spcBef>
            </a:pPr>
            <a:r>
              <a:rPr spc="-5" dirty="0">
                <a:solidFill>
                  <a:srgbClr val="FFAA14"/>
                </a:solidFill>
              </a:rPr>
              <a:t>AKTIVITÄT</a:t>
            </a:r>
            <a:r>
              <a:rPr spc="15" dirty="0">
                <a:solidFill>
                  <a:srgbClr val="FFAA14"/>
                </a:solidFill>
              </a:rPr>
              <a:t> </a:t>
            </a:r>
            <a:r>
              <a:rPr spc="-5" dirty="0">
                <a:solidFill>
                  <a:srgbClr val="FFAA14"/>
                </a:solidFill>
              </a:rPr>
              <a:t>4.1.5</a:t>
            </a:r>
            <a:r>
              <a:rPr spc="10" dirty="0">
                <a:solidFill>
                  <a:srgbClr val="FFAA14"/>
                </a:solidFill>
              </a:rPr>
              <a:t> </a:t>
            </a:r>
            <a:r>
              <a:rPr lang="de-AT" spc="-5" dirty="0">
                <a:solidFill>
                  <a:srgbClr val="FFAA14"/>
                </a:solidFill>
              </a:rPr>
              <a:t>– </a:t>
            </a:r>
            <a:r>
              <a:rPr spc="10" dirty="0">
                <a:solidFill>
                  <a:srgbClr val="FFAA14"/>
                </a:solidFill>
              </a:rPr>
              <a:t> </a:t>
            </a:r>
            <a:r>
              <a:rPr spc="-5" dirty="0"/>
              <a:t>BESEITIGUNG</a:t>
            </a:r>
            <a:r>
              <a:rPr spc="15" dirty="0"/>
              <a:t> </a:t>
            </a:r>
            <a:r>
              <a:rPr spc="-5" dirty="0"/>
              <a:t>VON</a:t>
            </a:r>
            <a:r>
              <a:rPr spc="10" dirty="0"/>
              <a:t> </a:t>
            </a:r>
            <a:r>
              <a:rPr spc="-15" dirty="0"/>
              <a:t>MEDIENBARRIEREN</a:t>
            </a:r>
          </a:p>
        </p:txBody>
      </p:sp>
      <p:sp>
        <p:nvSpPr>
          <p:cNvPr id="3" name="object 3"/>
          <p:cNvSpPr txBox="1"/>
          <p:nvPr/>
        </p:nvSpPr>
        <p:spPr>
          <a:xfrm>
            <a:off x="708151" y="1650237"/>
            <a:ext cx="2998470" cy="814069"/>
          </a:xfrm>
          <a:prstGeom prst="rect">
            <a:avLst/>
          </a:prstGeom>
        </p:spPr>
        <p:txBody>
          <a:bodyPr vert="horz" wrap="square" lIns="0" tIns="12700" rIns="0" bIns="0" rtlCol="0">
            <a:spAutoFit/>
          </a:bodyPr>
          <a:lstStyle/>
          <a:p>
            <a:pPr marL="12700">
              <a:lnSpc>
                <a:spcPts val="1550"/>
              </a:lnSpc>
              <a:spcBef>
                <a:spcPts val="100"/>
              </a:spcBef>
            </a:pPr>
            <a:r>
              <a:rPr sz="1300" b="1" dirty="0">
                <a:latin typeface="Calibri"/>
                <a:cs typeface="Calibri"/>
              </a:rPr>
              <a:t>Schritt</a:t>
            </a:r>
            <a:r>
              <a:rPr sz="1300" b="1" spc="-40" dirty="0">
                <a:latin typeface="Calibri"/>
                <a:cs typeface="Calibri"/>
              </a:rPr>
              <a:t> </a:t>
            </a:r>
            <a:r>
              <a:rPr sz="1300" b="1" spc="-5" dirty="0">
                <a:latin typeface="Calibri"/>
                <a:cs typeface="Calibri"/>
              </a:rPr>
              <a:t>1:</a:t>
            </a:r>
            <a:r>
              <a:rPr sz="1300" b="1" spc="-45" dirty="0">
                <a:latin typeface="Calibri"/>
                <a:cs typeface="Calibri"/>
              </a:rPr>
              <a:t> </a:t>
            </a:r>
            <a:r>
              <a:rPr sz="1300" b="1" spc="-15" dirty="0">
                <a:latin typeface="Calibri"/>
                <a:cs typeface="Calibri"/>
              </a:rPr>
              <a:t>Suche</a:t>
            </a:r>
            <a:endParaRPr sz="1300">
              <a:latin typeface="Calibri"/>
              <a:cs typeface="Calibri"/>
            </a:endParaRPr>
          </a:p>
          <a:p>
            <a:pPr marL="12700" marR="5080">
              <a:lnSpc>
                <a:spcPts val="1550"/>
              </a:lnSpc>
              <a:spcBef>
                <a:spcPts val="50"/>
              </a:spcBef>
            </a:pPr>
            <a:r>
              <a:rPr sz="1300" dirty="0">
                <a:solidFill>
                  <a:srgbClr val="FFFFFF"/>
                </a:solidFill>
                <a:latin typeface="Calibri"/>
                <a:cs typeface="Calibri"/>
              </a:rPr>
              <a:t>Nennen </a:t>
            </a:r>
            <a:r>
              <a:rPr sz="1300" spc="-5" dirty="0">
                <a:solidFill>
                  <a:srgbClr val="FFFFFF"/>
                </a:solidFill>
                <a:latin typeface="Calibri"/>
                <a:cs typeface="Calibri"/>
              </a:rPr>
              <a:t>Sie für jede Medienbarriere </a:t>
            </a:r>
            <a:r>
              <a:rPr sz="1300" dirty="0">
                <a:solidFill>
                  <a:srgbClr val="FFFFFF"/>
                </a:solidFill>
                <a:latin typeface="Calibri"/>
                <a:cs typeface="Calibri"/>
              </a:rPr>
              <a:t>ein </a:t>
            </a:r>
            <a:r>
              <a:rPr sz="1300" spc="5" dirty="0">
                <a:solidFill>
                  <a:srgbClr val="FFFFFF"/>
                </a:solidFill>
                <a:latin typeface="Calibri"/>
                <a:cs typeface="Calibri"/>
              </a:rPr>
              <a:t> </a:t>
            </a:r>
            <a:r>
              <a:rPr sz="1300" dirty="0">
                <a:solidFill>
                  <a:srgbClr val="FFFFFF"/>
                </a:solidFill>
                <a:latin typeface="Calibri"/>
                <a:cs typeface="Calibri"/>
              </a:rPr>
              <a:t>Beispiel. </a:t>
            </a:r>
            <a:r>
              <a:rPr sz="1300" spc="-5" dirty="0">
                <a:solidFill>
                  <a:srgbClr val="FFFFFF"/>
                </a:solidFill>
                <a:latin typeface="Calibri"/>
                <a:cs typeface="Calibri"/>
              </a:rPr>
              <a:t>Sie können ein Beispiel </a:t>
            </a:r>
            <a:r>
              <a:rPr sz="1300" dirty="0">
                <a:solidFill>
                  <a:srgbClr val="FFFFFF"/>
                </a:solidFill>
                <a:latin typeface="Calibri"/>
                <a:cs typeface="Calibri"/>
              </a:rPr>
              <a:t>wählen, </a:t>
            </a:r>
            <a:r>
              <a:rPr sz="1300" spc="-10" dirty="0">
                <a:solidFill>
                  <a:srgbClr val="FFFFFF"/>
                </a:solidFill>
                <a:latin typeface="Calibri"/>
                <a:cs typeface="Calibri"/>
              </a:rPr>
              <a:t>das </a:t>
            </a:r>
            <a:r>
              <a:rPr sz="1300" spc="-280" dirty="0">
                <a:solidFill>
                  <a:srgbClr val="FFFFFF"/>
                </a:solidFill>
                <a:latin typeface="Calibri"/>
                <a:cs typeface="Calibri"/>
              </a:rPr>
              <a:t> </a:t>
            </a:r>
            <a:r>
              <a:rPr sz="1300" dirty="0">
                <a:solidFill>
                  <a:srgbClr val="FFFFFF"/>
                </a:solidFill>
                <a:latin typeface="Calibri"/>
                <a:cs typeface="Calibri"/>
              </a:rPr>
              <a:t>Ihnen</a:t>
            </a:r>
            <a:r>
              <a:rPr sz="1300" spc="-10" dirty="0">
                <a:solidFill>
                  <a:srgbClr val="FFFFFF"/>
                </a:solidFill>
                <a:latin typeface="Calibri"/>
                <a:cs typeface="Calibri"/>
              </a:rPr>
              <a:t> </a:t>
            </a:r>
            <a:r>
              <a:rPr sz="1300" spc="-5" dirty="0">
                <a:solidFill>
                  <a:srgbClr val="FFFFFF"/>
                </a:solidFill>
                <a:latin typeface="Calibri"/>
                <a:cs typeface="Calibri"/>
              </a:rPr>
              <a:t>bekannt</a:t>
            </a:r>
            <a:r>
              <a:rPr sz="1300" spc="-10" dirty="0">
                <a:solidFill>
                  <a:srgbClr val="FFFFFF"/>
                </a:solidFill>
                <a:latin typeface="Calibri"/>
                <a:cs typeface="Calibri"/>
              </a:rPr>
              <a:t> </a:t>
            </a:r>
            <a:r>
              <a:rPr sz="1300" dirty="0">
                <a:solidFill>
                  <a:srgbClr val="FFFFFF"/>
                </a:solidFill>
                <a:latin typeface="Calibri"/>
                <a:cs typeface="Calibri"/>
              </a:rPr>
              <a:t>ist,</a:t>
            </a:r>
            <a:r>
              <a:rPr sz="1300" spc="-5" dirty="0">
                <a:solidFill>
                  <a:srgbClr val="FFFFFF"/>
                </a:solidFill>
                <a:latin typeface="Calibri"/>
                <a:cs typeface="Calibri"/>
              </a:rPr>
              <a:t> oder </a:t>
            </a:r>
            <a:r>
              <a:rPr sz="1300" dirty="0">
                <a:solidFill>
                  <a:srgbClr val="FFFFFF"/>
                </a:solidFill>
                <a:latin typeface="Calibri"/>
                <a:cs typeface="Calibri"/>
              </a:rPr>
              <a:t>im</a:t>
            </a:r>
            <a:r>
              <a:rPr sz="1300" spc="-5" dirty="0">
                <a:solidFill>
                  <a:srgbClr val="FFFFFF"/>
                </a:solidFill>
                <a:latin typeface="Calibri"/>
                <a:cs typeface="Calibri"/>
              </a:rPr>
              <a:t> Internet suchen.</a:t>
            </a:r>
            <a:endParaRPr sz="1300">
              <a:latin typeface="Calibri"/>
              <a:cs typeface="Calibri"/>
            </a:endParaRPr>
          </a:p>
        </p:txBody>
      </p:sp>
      <p:sp>
        <p:nvSpPr>
          <p:cNvPr id="4" name="object 4"/>
          <p:cNvSpPr txBox="1"/>
          <p:nvPr/>
        </p:nvSpPr>
        <p:spPr>
          <a:xfrm>
            <a:off x="4560004" y="3652202"/>
            <a:ext cx="412750" cy="165735"/>
          </a:xfrm>
          <a:prstGeom prst="rect">
            <a:avLst/>
          </a:prstGeom>
        </p:spPr>
        <p:txBody>
          <a:bodyPr vert="horz" wrap="square" lIns="0" tIns="0" rIns="0" bIns="0" rtlCol="0">
            <a:spAutoFit/>
          </a:bodyPr>
          <a:lstStyle/>
          <a:p>
            <a:pPr>
              <a:lnSpc>
                <a:spcPts val="1235"/>
              </a:lnSpc>
            </a:pPr>
            <a:r>
              <a:rPr sz="1300" dirty="0">
                <a:solidFill>
                  <a:srgbClr val="FFFFFF"/>
                </a:solidFill>
                <a:latin typeface="Calibri"/>
                <a:cs typeface="Calibri"/>
              </a:rPr>
              <a:t>a</a:t>
            </a:r>
            <a:r>
              <a:rPr sz="1300" spc="-5" dirty="0">
                <a:solidFill>
                  <a:srgbClr val="FFFFFF"/>
                </a:solidFill>
                <a:latin typeface="Calibri"/>
                <a:cs typeface="Calibri"/>
              </a:rPr>
              <a:t>be</a:t>
            </a:r>
            <a:r>
              <a:rPr sz="1300" dirty="0">
                <a:solidFill>
                  <a:srgbClr val="FFFFFF"/>
                </a:solidFill>
                <a:latin typeface="Calibri"/>
                <a:cs typeface="Calibri"/>
              </a:rPr>
              <a:t>n?</a:t>
            </a:r>
            <a:endParaRPr sz="1300">
              <a:latin typeface="Calibri"/>
              <a:cs typeface="Calibri"/>
            </a:endParaRPr>
          </a:p>
        </p:txBody>
      </p:sp>
      <p:sp>
        <p:nvSpPr>
          <p:cNvPr id="5" name="object 5"/>
          <p:cNvSpPr txBox="1"/>
          <p:nvPr/>
        </p:nvSpPr>
        <p:spPr>
          <a:xfrm>
            <a:off x="631191" y="2606344"/>
            <a:ext cx="3828922" cy="1519006"/>
          </a:xfrm>
          <a:prstGeom prst="rect">
            <a:avLst/>
          </a:prstGeom>
        </p:spPr>
        <p:txBody>
          <a:bodyPr vert="horz" wrap="square" lIns="0" tIns="112395" rIns="0" bIns="0" rtlCol="0">
            <a:spAutoFit/>
          </a:bodyPr>
          <a:lstStyle/>
          <a:p>
            <a:pPr marL="89535">
              <a:lnSpc>
                <a:spcPct val="100000"/>
              </a:lnSpc>
              <a:spcBef>
                <a:spcPts val="885"/>
              </a:spcBef>
            </a:pPr>
            <a:r>
              <a:rPr sz="1300" b="1" dirty="0">
                <a:latin typeface="Calibri"/>
                <a:cs typeface="Calibri"/>
              </a:rPr>
              <a:t>Schritt</a:t>
            </a:r>
            <a:r>
              <a:rPr sz="1300" b="1" spc="-20" dirty="0">
                <a:latin typeface="Calibri"/>
                <a:cs typeface="Calibri"/>
              </a:rPr>
              <a:t> </a:t>
            </a:r>
            <a:r>
              <a:rPr sz="1300" b="1" spc="-5" dirty="0">
                <a:latin typeface="Calibri"/>
                <a:cs typeface="Calibri"/>
              </a:rPr>
              <a:t>2:</a:t>
            </a:r>
            <a:r>
              <a:rPr sz="1300" b="1" spc="-20" dirty="0">
                <a:latin typeface="Calibri"/>
                <a:cs typeface="Calibri"/>
              </a:rPr>
              <a:t> </a:t>
            </a:r>
            <a:r>
              <a:rPr sz="1300" b="1" spc="-15" dirty="0">
                <a:latin typeface="Calibri"/>
                <a:cs typeface="Calibri"/>
              </a:rPr>
              <a:t>Diskutieren</a:t>
            </a:r>
            <a:endParaRPr sz="1300" dirty="0">
              <a:latin typeface="Calibri"/>
              <a:cs typeface="Calibri"/>
            </a:endParaRPr>
          </a:p>
          <a:p>
            <a:pPr marL="299720" marR="240029" indent="-287655">
              <a:spcBef>
                <a:spcPts val="5"/>
              </a:spcBef>
              <a:buFont typeface="Wingdings"/>
              <a:buChar char=""/>
              <a:tabLst>
                <a:tab pos="299720" algn="l"/>
                <a:tab pos="300355" algn="l"/>
              </a:tabLst>
            </a:pPr>
            <a:r>
              <a:rPr sz="1300" dirty="0">
                <a:solidFill>
                  <a:srgbClr val="FFFFFF"/>
                </a:solidFill>
                <a:latin typeface="Calibri"/>
                <a:cs typeface="Calibri"/>
              </a:rPr>
              <a:t>Warum </a:t>
            </a:r>
            <a:r>
              <a:rPr sz="1300" spc="-5" dirty="0">
                <a:solidFill>
                  <a:srgbClr val="FFFFFF"/>
                </a:solidFill>
                <a:latin typeface="Calibri"/>
                <a:cs typeface="Calibri"/>
              </a:rPr>
              <a:t>ist </a:t>
            </a:r>
            <a:r>
              <a:rPr sz="1300" dirty="0">
                <a:solidFill>
                  <a:srgbClr val="FFFFFF"/>
                </a:solidFill>
                <a:latin typeface="Calibri"/>
                <a:cs typeface="Calibri"/>
              </a:rPr>
              <a:t>es wichtig, </a:t>
            </a:r>
            <a:r>
              <a:rPr sz="1300" spc="-5" dirty="0">
                <a:solidFill>
                  <a:srgbClr val="FFFFFF"/>
                </a:solidFill>
                <a:latin typeface="Calibri"/>
                <a:cs typeface="Calibri"/>
              </a:rPr>
              <a:t>die </a:t>
            </a:r>
            <a:r>
              <a:rPr sz="1300" spc="-15" dirty="0" err="1">
                <a:solidFill>
                  <a:srgbClr val="FFFFFF"/>
                </a:solidFill>
                <a:latin typeface="Calibri"/>
                <a:cs typeface="Calibri"/>
              </a:rPr>
              <a:t>Medien</a:t>
            </a:r>
            <a:r>
              <a:rPr lang="de-AT" sz="1300" spc="-15" dirty="0" err="1">
                <a:solidFill>
                  <a:srgbClr val="FFFFFF"/>
                </a:solidFill>
                <a:latin typeface="Calibri"/>
                <a:cs typeface="Calibri"/>
              </a:rPr>
              <a:t>barrieren</a:t>
            </a:r>
            <a:r>
              <a:rPr lang="de-AT" sz="1300" spc="-15" dirty="0">
                <a:solidFill>
                  <a:srgbClr val="FFFFFF"/>
                </a:solidFill>
                <a:latin typeface="Calibri"/>
                <a:cs typeface="Calibri"/>
              </a:rPr>
              <a:t> zu überwinden</a:t>
            </a:r>
            <a:r>
              <a:rPr sz="1300" spc="-15" dirty="0">
                <a:solidFill>
                  <a:srgbClr val="FFFFFF"/>
                </a:solidFill>
                <a:latin typeface="Calibri"/>
                <a:cs typeface="Calibri"/>
              </a:rPr>
              <a:t>?</a:t>
            </a:r>
            <a:endParaRPr sz="1300" dirty="0">
              <a:latin typeface="Calibri"/>
              <a:cs typeface="Calibri"/>
            </a:endParaRPr>
          </a:p>
          <a:p>
            <a:pPr marL="299720" indent="-287655">
              <a:lnSpc>
                <a:spcPct val="100000"/>
              </a:lnSpc>
              <a:spcBef>
                <a:spcPts val="780"/>
              </a:spcBef>
              <a:buFont typeface="Wingdings"/>
              <a:buChar char=""/>
              <a:tabLst>
                <a:tab pos="299720" algn="l"/>
                <a:tab pos="300355" algn="l"/>
              </a:tabLst>
            </a:pPr>
            <a:r>
              <a:rPr sz="1300" dirty="0">
                <a:solidFill>
                  <a:srgbClr val="FFFFFF"/>
                </a:solidFill>
                <a:latin typeface="Calibri"/>
                <a:cs typeface="Calibri"/>
              </a:rPr>
              <a:t>Welche</a:t>
            </a:r>
            <a:r>
              <a:rPr sz="1300" spc="-15" dirty="0">
                <a:solidFill>
                  <a:srgbClr val="FFFFFF"/>
                </a:solidFill>
                <a:latin typeface="Calibri"/>
                <a:cs typeface="Calibri"/>
              </a:rPr>
              <a:t> </a:t>
            </a:r>
            <a:r>
              <a:rPr sz="1300" dirty="0">
                <a:solidFill>
                  <a:srgbClr val="FFFFFF"/>
                </a:solidFill>
                <a:latin typeface="Calibri"/>
                <a:cs typeface="Calibri"/>
              </a:rPr>
              <a:t>Auswirkungen</a:t>
            </a:r>
            <a:r>
              <a:rPr sz="1300" spc="-15" dirty="0">
                <a:solidFill>
                  <a:srgbClr val="FFFFFF"/>
                </a:solidFill>
                <a:latin typeface="Calibri"/>
                <a:cs typeface="Calibri"/>
              </a:rPr>
              <a:t> </a:t>
            </a:r>
            <a:r>
              <a:rPr sz="1300" dirty="0">
                <a:solidFill>
                  <a:srgbClr val="FFFFFF"/>
                </a:solidFill>
                <a:latin typeface="Calibri"/>
                <a:cs typeface="Calibri"/>
              </a:rPr>
              <a:t>kann</a:t>
            </a:r>
            <a:r>
              <a:rPr sz="1300" spc="-5" dirty="0">
                <a:solidFill>
                  <a:srgbClr val="FFFFFF"/>
                </a:solidFill>
                <a:latin typeface="Calibri"/>
                <a:cs typeface="Calibri"/>
              </a:rPr>
              <a:t> dies</a:t>
            </a:r>
            <a:r>
              <a:rPr sz="1300" spc="-20" dirty="0">
                <a:solidFill>
                  <a:srgbClr val="FFFFFF"/>
                </a:solidFill>
                <a:latin typeface="Calibri"/>
                <a:cs typeface="Calibri"/>
              </a:rPr>
              <a:t> </a:t>
            </a:r>
            <a:r>
              <a:rPr sz="1300" dirty="0">
                <a:solidFill>
                  <a:srgbClr val="FFFFFF"/>
                </a:solidFill>
                <a:latin typeface="Calibri"/>
                <a:cs typeface="Calibri"/>
              </a:rPr>
              <a:t>auf</a:t>
            </a:r>
            <a:r>
              <a:rPr sz="1300" spc="-5" dirty="0">
                <a:solidFill>
                  <a:srgbClr val="FFFFFF"/>
                </a:solidFill>
                <a:latin typeface="Calibri"/>
                <a:cs typeface="Calibri"/>
              </a:rPr>
              <a:t> die </a:t>
            </a:r>
            <a:r>
              <a:rPr sz="1300" spc="-15" dirty="0">
                <a:solidFill>
                  <a:srgbClr val="FFFFFF"/>
                </a:solidFill>
                <a:latin typeface="Calibri"/>
                <a:cs typeface="Calibri"/>
              </a:rPr>
              <a:t>Gesellschaft</a:t>
            </a:r>
            <a:r>
              <a:rPr lang="de-AT" sz="1300" spc="-25" dirty="0">
                <a:solidFill>
                  <a:srgbClr val="FFFFFF"/>
                </a:solidFill>
                <a:latin typeface="Calibri"/>
                <a:cs typeface="Calibri"/>
              </a:rPr>
              <a:t> </a:t>
            </a:r>
            <a:r>
              <a:rPr sz="1300" spc="-5" dirty="0">
                <a:solidFill>
                  <a:srgbClr val="FFFFFF"/>
                </a:solidFill>
                <a:latin typeface="Calibri"/>
                <a:cs typeface="Calibri"/>
              </a:rPr>
              <a:t>h</a:t>
            </a:r>
            <a:r>
              <a:rPr lang="de-AT" sz="1300" spc="-5" dirty="0" err="1">
                <a:solidFill>
                  <a:srgbClr val="FFFFFF"/>
                </a:solidFill>
                <a:latin typeface="Calibri"/>
                <a:cs typeface="Calibri"/>
              </a:rPr>
              <a:t>aben</a:t>
            </a:r>
            <a:r>
              <a:rPr lang="de-AT" sz="1300" spc="-5" dirty="0">
                <a:solidFill>
                  <a:srgbClr val="FFFFFF"/>
                </a:solidFill>
                <a:latin typeface="Calibri"/>
                <a:cs typeface="Calibri"/>
              </a:rPr>
              <a:t>?</a:t>
            </a:r>
            <a:endParaRPr sz="1300" dirty="0">
              <a:latin typeface="Calibri"/>
              <a:cs typeface="Calibri"/>
            </a:endParaRPr>
          </a:p>
          <a:p>
            <a:pPr marL="299720" indent="-287655">
              <a:lnSpc>
                <a:spcPct val="100000"/>
              </a:lnSpc>
              <a:spcBef>
                <a:spcPts val="780"/>
              </a:spcBef>
              <a:buFont typeface="Wingdings"/>
              <a:buChar char=""/>
              <a:tabLst>
                <a:tab pos="299720" algn="l"/>
                <a:tab pos="300355" algn="l"/>
              </a:tabLst>
            </a:pPr>
            <a:r>
              <a:rPr sz="1300" dirty="0">
                <a:solidFill>
                  <a:srgbClr val="FFFFFF"/>
                </a:solidFill>
                <a:latin typeface="Calibri"/>
                <a:cs typeface="Calibri"/>
              </a:rPr>
              <a:t>Wie</a:t>
            </a:r>
            <a:r>
              <a:rPr sz="1300" spc="-5" dirty="0">
                <a:solidFill>
                  <a:srgbClr val="FFFFFF"/>
                </a:solidFill>
                <a:latin typeface="Calibri"/>
                <a:cs typeface="Calibri"/>
              </a:rPr>
              <a:t> kann</a:t>
            </a:r>
            <a:r>
              <a:rPr sz="1300" spc="-10" dirty="0">
                <a:solidFill>
                  <a:srgbClr val="FFFFFF"/>
                </a:solidFill>
                <a:latin typeface="Calibri"/>
                <a:cs typeface="Calibri"/>
              </a:rPr>
              <a:t> </a:t>
            </a:r>
            <a:r>
              <a:rPr sz="1300" spc="-5" dirty="0">
                <a:solidFill>
                  <a:srgbClr val="FFFFFF"/>
                </a:solidFill>
                <a:latin typeface="Calibri"/>
                <a:cs typeface="Calibri"/>
              </a:rPr>
              <a:t>ich</a:t>
            </a:r>
            <a:r>
              <a:rPr sz="1300" spc="-10" dirty="0">
                <a:solidFill>
                  <a:srgbClr val="FFFFFF"/>
                </a:solidFill>
                <a:latin typeface="Calibri"/>
                <a:cs typeface="Calibri"/>
              </a:rPr>
              <a:t> </a:t>
            </a:r>
            <a:r>
              <a:rPr sz="1300" spc="-5" dirty="0">
                <a:solidFill>
                  <a:srgbClr val="FFFFFF"/>
                </a:solidFill>
                <a:latin typeface="Calibri"/>
                <a:cs typeface="Calibri"/>
              </a:rPr>
              <a:t>persönlich</a:t>
            </a:r>
            <a:r>
              <a:rPr sz="1300" spc="-10" dirty="0">
                <a:solidFill>
                  <a:srgbClr val="FFFFFF"/>
                </a:solidFill>
                <a:latin typeface="Calibri"/>
                <a:cs typeface="Calibri"/>
              </a:rPr>
              <a:t> </a:t>
            </a:r>
            <a:r>
              <a:rPr sz="1300" dirty="0" err="1">
                <a:solidFill>
                  <a:srgbClr val="FFFFFF"/>
                </a:solidFill>
                <a:latin typeface="Calibri"/>
                <a:cs typeface="Calibri"/>
              </a:rPr>
              <a:t>etwas</a:t>
            </a:r>
            <a:r>
              <a:rPr sz="1300" spc="-5" dirty="0">
                <a:solidFill>
                  <a:srgbClr val="FFFFFF"/>
                </a:solidFill>
                <a:latin typeface="Calibri"/>
                <a:cs typeface="Calibri"/>
              </a:rPr>
              <a:t> </a:t>
            </a:r>
            <a:r>
              <a:rPr sz="1300" spc="-15" dirty="0" err="1">
                <a:solidFill>
                  <a:srgbClr val="FFFFFF"/>
                </a:solidFill>
                <a:latin typeface="Calibri"/>
                <a:cs typeface="Calibri"/>
              </a:rPr>
              <a:t>ändern</a:t>
            </a:r>
            <a:r>
              <a:rPr sz="1300" spc="-15" dirty="0">
                <a:solidFill>
                  <a:srgbClr val="FFFFFF"/>
                </a:solidFill>
                <a:latin typeface="Calibri"/>
                <a:cs typeface="Calibri"/>
              </a:rPr>
              <a:t>?</a:t>
            </a:r>
            <a:endParaRPr sz="1300" dirty="0">
              <a:latin typeface="Calibri"/>
              <a:cs typeface="Calibri"/>
            </a:endParaRPr>
          </a:p>
        </p:txBody>
      </p:sp>
      <p:pic>
        <p:nvPicPr>
          <p:cNvPr id="6" name="object 6"/>
          <p:cNvPicPr/>
          <p:nvPr/>
        </p:nvPicPr>
        <p:blipFill>
          <a:blip r:embed="rId2" cstate="print"/>
          <a:stretch>
            <a:fillRect/>
          </a:stretch>
        </p:blipFill>
        <p:spPr>
          <a:xfrm>
            <a:off x="4572000" y="1484223"/>
            <a:ext cx="4225671" cy="3148330"/>
          </a:xfrm>
          <a:prstGeom prst="rect">
            <a:avLst/>
          </a:prstGeom>
        </p:spPr>
      </p:pic>
      <p:graphicFrame>
        <p:nvGraphicFramePr>
          <p:cNvPr id="12" name="object 12"/>
          <p:cNvGraphicFramePr>
            <a:graphicFrameLocks noGrp="1"/>
          </p:cNvGraphicFramePr>
          <p:nvPr>
            <p:extLst>
              <p:ext uri="{D42A27DB-BD31-4B8C-83A1-F6EECF244321}">
                <p14:modId xmlns:p14="http://schemas.microsoft.com/office/powerpoint/2010/main" val="207057767"/>
              </p:ext>
            </p:extLst>
          </p:nvPr>
        </p:nvGraphicFramePr>
        <p:xfrm>
          <a:off x="4572381" y="1482703"/>
          <a:ext cx="4225290" cy="3149850"/>
        </p:xfrm>
        <a:graphic>
          <a:graphicData uri="http://schemas.openxmlformats.org/drawingml/2006/table">
            <a:tbl>
              <a:tblPr firstRow="1" bandRow="1">
                <a:tableStyleId>{2D5ABB26-0587-4C30-8999-92F81FD0307C}</a:tableStyleId>
              </a:tblPr>
              <a:tblGrid>
                <a:gridCol w="2112645">
                  <a:extLst>
                    <a:ext uri="{9D8B030D-6E8A-4147-A177-3AD203B41FA5}">
                      <a16:colId xmlns:a16="http://schemas.microsoft.com/office/drawing/2014/main" val="20000"/>
                    </a:ext>
                  </a:extLst>
                </a:gridCol>
                <a:gridCol w="2112645">
                  <a:extLst>
                    <a:ext uri="{9D8B030D-6E8A-4147-A177-3AD203B41FA5}">
                      <a16:colId xmlns:a16="http://schemas.microsoft.com/office/drawing/2014/main" val="20001"/>
                    </a:ext>
                  </a:extLst>
                </a:gridCol>
              </a:tblGrid>
              <a:tr h="397382">
                <a:tc>
                  <a:txBody>
                    <a:bodyPr/>
                    <a:lstStyle/>
                    <a:p>
                      <a:pPr marL="998855" marR="614680" indent="-361950">
                        <a:lnSpc>
                          <a:spcPts val="1420"/>
                        </a:lnSpc>
                        <a:spcBef>
                          <a:spcPts val="75"/>
                        </a:spcBef>
                      </a:pPr>
                      <a:endParaRPr sz="1200" dirty="0">
                        <a:latin typeface="Calibri"/>
                        <a:cs typeface="Calibri"/>
                      </a:endParaRPr>
                    </a:p>
                  </a:txBody>
                  <a:tcPr marL="0" marR="0" marT="9525" marB="0">
                    <a:lnL w="9525">
                      <a:solidFill>
                        <a:srgbClr val="FBED63"/>
                      </a:solidFill>
                      <a:prstDash val="solid"/>
                    </a:lnL>
                    <a:lnB w="28575">
                      <a:solidFill>
                        <a:srgbClr val="FFFFFF"/>
                      </a:solidFill>
                      <a:prstDash val="solid"/>
                    </a:lnB>
                    <a:solidFill>
                      <a:srgbClr val="FFEF6B"/>
                    </a:solidFill>
                  </a:tcPr>
                </a:tc>
                <a:tc>
                  <a:txBody>
                    <a:bodyPr/>
                    <a:lstStyle/>
                    <a:p>
                      <a:pPr marL="6350" algn="ctr">
                        <a:lnSpc>
                          <a:spcPct val="100000"/>
                        </a:lnSpc>
                        <a:spcBef>
                          <a:spcPts val="10"/>
                        </a:spcBef>
                      </a:pPr>
                      <a:endParaRPr sz="1200" dirty="0">
                        <a:latin typeface="Calibri"/>
                        <a:cs typeface="Calibri"/>
                      </a:endParaRPr>
                    </a:p>
                  </a:txBody>
                  <a:tcPr marL="0" marR="0" marT="1270" marB="0">
                    <a:lnR w="9525">
                      <a:solidFill>
                        <a:srgbClr val="FBED63"/>
                      </a:solidFill>
                      <a:prstDash val="solid"/>
                    </a:lnR>
                    <a:lnB w="28575">
                      <a:solidFill>
                        <a:srgbClr val="FFFFFF"/>
                      </a:solidFill>
                      <a:prstDash val="solid"/>
                    </a:lnB>
                    <a:solidFill>
                      <a:srgbClr val="FFEF6B"/>
                    </a:solidFill>
                  </a:tcPr>
                </a:tc>
                <a:extLst>
                  <a:ext uri="{0D108BD9-81ED-4DB2-BD59-A6C34878D82A}">
                    <a16:rowId xmlns:a16="http://schemas.microsoft.com/office/drawing/2014/main" val="10000"/>
                  </a:ext>
                </a:extLst>
              </a:tr>
              <a:tr h="392811">
                <a:tc>
                  <a:txBody>
                    <a:bodyPr/>
                    <a:lstStyle/>
                    <a:p>
                      <a:pPr marL="809625" marR="641985" indent="-161925">
                        <a:lnSpc>
                          <a:spcPts val="1340"/>
                        </a:lnSpc>
                        <a:spcBef>
                          <a:spcPts val="114"/>
                        </a:spcBef>
                      </a:pPr>
                      <a:endParaRPr sz="1200" dirty="0">
                        <a:latin typeface="Calibri"/>
                        <a:cs typeface="Calibri"/>
                      </a:endParaRPr>
                    </a:p>
                  </a:txBody>
                  <a:tcPr marL="0" marR="0" marT="14604" marB="0">
                    <a:lnL w="9525">
                      <a:solidFill>
                        <a:srgbClr val="FBED63"/>
                      </a:solidFill>
                      <a:prstDash val="solid"/>
                    </a:lnL>
                    <a:lnR w="28575">
                      <a:solidFill>
                        <a:srgbClr val="FFEF6B"/>
                      </a:solidFill>
                      <a:prstDash val="solid"/>
                    </a:lnR>
                    <a:lnT w="28575">
                      <a:solidFill>
                        <a:srgbClr val="FFFFFF"/>
                      </a:solidFill>
                      <a:prstDash val="solid"/>
                    </a:lnT>
                    <a:lnB w="9525">
                      <a:solidFill>
                        <a:srgbClr val="FBED63"/>
                      </a:solidFill>
                      <a:prstDash val="solid"/>
                    </a:lnB>
                    <a:solidFill>
                      <a:srgbClr val="FFF8C3"/>
                    </a:solidFill>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28575">
                      <a:solidFill>
                        <a:srgbClr val="FFFFFF"/>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1"/>
                  </a:ext>
                </a:extLst>
              </a:tr>
              <a:tr h="393446">
                <a:tc>
                  <a:txBody>
                    <a:bodyPr/>
                    <a:lstStyle/>
                    <a:p>
                      <a:pPr marL="702310" marR="696595" algn="ctr">
                        <a:lnSpc>
                          <a:spcPts val="1420"/>
                        </a:lnSpc>
                        <a:spcBef>
                          <a:spcPts val="45"/>
                        </a:spcBef>
                      </a:pPr>
                      <a:endParaRPr sz="1200" dirty="0">
                        <a:latin typeface="Calibri"/>
                        <a:cs typeface="Calibri"/>
                      </a:endParaRPr>
                    </a:p>
                  </a:txBody>
                  <a:tcPr marL="0" marR="0" marT="5715"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2"/>
                  </a:ext>
                </a:extLst>
              </a:tr>
              <a:tr h="393191">
                <a:tc>
                  <a:txBody>
                    <a:bodyPr/>
                    <a:lstStyle/>
                    <a:p>
                      <a:pPr marL="646430" marR="638810" indent="163830">
                        <a:lnSpc>
                          <a:spcPts val="1420"/>
                        </a:lnSpc>
                        <a:spcBef>
                          <a:spcPts val="40"/>
                        </a:spcBef>
                      </a:pPr>
                      <a:endParaRPr sz="1200">
                        <a:latin typeface="Calibri"/>
                        <a:cs typeface="Calibri"/>
                      </a:endParaRPr>
                    </a:p>
                  </a:txBody>
                  <a:tcPr marL="0" marR="0" marT="508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3"/>
                  </a:ext>
                </a:extLst>
              </a:tr>
              <a:tr h="393192">
                <a:tc>
                  <a:txBody>
                    <a:bodyPr/>
                    <a:lstStyle/>
                    <a:p>
                      <a:pPr marL="809625" marR="655320" indent="-147955">
                        <a:lnSpc>
                          <a:spcPts val="1420"/>
                        </a:lnSpc>
                        <a:spcBef>
                          <a:spcPts val="40"/>
                        </a:spcBef>
                      </a:pPr>
                      <a:endParaRPr sz="1200">
                        <a:latin typeface="Calibri"/>
                        <a:cs typeface="Calibri"/>
                      </a:endParaRPr>
                    </a:p>
                  </a:txBody>
                  <a:tcPr marL="0" marR="0" marT="508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4"/>
                  </a:ext>
                </a:extLst>
              </a:tr>
              <a:tr h="393191">
                <a:tc>
                  <a:txBody>
                    <a:bodyPr/>
                    <a:lstStyle/>
                    <a:p>
                      <a:pPr marL="588645">
                        <a:lnSpc>
                          <a:spcPts val="1415"/>
                        </a:lnSpc>
                      </a:pPr>
                      <a:endParaRPr sz="1200" dirty="0">
                        <a:latin typeface="Calibri"/>
                        <a:cs typeface="Calibri"/>
                      </a:endParaRPr>
                    </a:p>
                  </a:txBody>
                  <a:tcPr marL="0" marR="0" marT="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5"/>
                  </a:ext>
                </a:extLst>
              </a:tr>
              <a:tr h="393446">
                <a:tc>
                  <a:txBody>
                    <a:bodyPr/>
                    <a:lstStyle/>
                    <a:p>
                      <a:pPr marL="886460" marR="442595" indent="-436880">
                        <a:lnSpc>
                          <a:spcPts val="1420"/>
                        </a:lnSpc>
                        <a:spcBef>
                          <a:spcPts val="40"/>
                        </a:spcBef>
                      </a:pPr>
                      <a:endParaRPr sz="1200" dirty="0">
                        <a:latin typeface="Calibri"/>
                        <a:cs typeface="Calibri"/>
                      </a:endParaRPr>
                    </a:p>
                  </a:txBody>
                  <a:tcPr marL="0" marR="0" marT="5080"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tcPr>
                </a:tc>
                <a:tc>
                  <a:txBody>
                    <a:bodyPr/>
                    <a:lstStyle/>
                    <a:p>
                      <a:pPr>
                        <a:lnSpc>
                          <a:spcPct val="100000"/>
                        </a:lnSpc>
                      </a:pPr>
                      <a:endParaRPr sz="120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tcPr>
                </a:tc>
                <a:extLst>
                  <a:ext uri="{0D108BD9-81ED-4DB2-BD59-A6C34878D82A}">
                    <a16:rowId xmlns:a16="http://schemas.microsoft.com/office/drawing/2014/main" val="10006"/>
                  </a:ext>
                </a:extLst>
              </a:tr>
              <a:tr h="393191">
                <a:tc>
                  <a:txBody>
                    <a:bodyPr/>
                    <a:lstStyle/>
                    <a:p>
                      <a:pPr marL="885825" marR="441959" indent="-438150">
                        <a:lnSpc>
                          <a:spcPts val="1420"/>
                        </a:lnSpc>
                        <a:spcBef>
                          <a:spcPts val="45"/>
                        </a:spcBef>
                      </a:pPr>
                      <a:endParaRPr sz="1200" dirty="0">
                        <a:latin typeface="Calibri"/>
                        <a:cs typeface="Calibri"/>
                      </a:endParaRPr>
                    </a:p>
                  </a:txBody>
                  <a:tcPr marL="0" marR="0" marT="5715" marB="0">
                    <a:lnL w="9525">
                      <a:solidFill>
                        <a:srgbClr val="FBED63"/>
                      </a:solidFill>
                      <a:prstDash val="solid"/>
                    </a:lnL>
                    <a:lnR w="28575">
                      <a:solidFill>
                        <a:srgbClr val="FFEF6B"/>
                      </a:solidFill>
                      <a:prstDash val="solid"/>
                    </a:lnR>
                    <a:lnT w="9525">
                      <a:solidFill>
                        <a:srgbClr val="FBED63"/>
                      </a:solidFill>
                      <a:prstDash val="solid"/>
                    </a:lnT>
                    <a:lnB w="9525">
                      <a:solidFill>
                        <a:srgbClr val="FBED63"/>
                      </a:solidFill>
                      <a:prstDash val="solid"/>
                    </a:lnB>
                    <a:solidFill>
                      <a:srgbClr val="FFF8C3"/>
                    </a:solidFill>
                  </a:tcPr>
                </a:tc>
                <a:tc>
                  <a:txBody>
                    <a:bodyPr/>
                    <a:lstStyle/>
                    <a:p>
                      <a:pPr>
                        <a:lnSpc>
                          <a:spcPct val="100000"/>
                        </a:lnSpc>
                      </a:pPr>
                      <a:endParaRPr sz="1200" dirty="0">
                        <a:latin typeface="Times New Roman"/>
                        <a:cs typeface="Times New Roman"/>
                      </a:endParaRPr>
                    </a:p>
                  </a:txBody>
                  <a:tcPr marL="0" marR="0" marT="0" marB="0">
                    <a:lnL w="28575">
                      <a:solidFill>
                        <a:srgbClr val="FFEF6B"/>
                      </a:solidFill>
                      <a:prstDash val="solid"/>
                    </a:lnL>
                    <a:lnR w="9525">
                      <a:solidFill>
                        <a:srgbClr val="FBED63"/>
                      </a:solidFill>
                      <a:prstDash val="solid"/>
                    </a:lnR>
                    <a:lnT w="9525">
                      <a:solidFill>
                        <a:srgbClr val="FBED63"/>
                      </a:solidFill>
                      <a:prstDash val="solid"/>
                    </a:lnT>
                    <a:lnB w="9525">
                      <a:solidFill>
                        <a:srgbClr val="FBED63"/>
                      </a:solidFill>
                      <a:prstDash val="solid"/>
                    </a:lnB>
                    <a:solidFill>
                      <a:srgbClr val="FFF8C3"/>
                    </a:solidFill>
                  </a:tcPr>
                </a:tc>
                <a:extLst>
                  <a:ext uri="{0D108BD9-81ED-4DB2-BD59-A6C34878D82A}">
                    <a16:rowId xmlns:a16="http://schemas.microsoft.com/office/drawing/2014/main" val="10007"/>
                  </a:ext>
                </a:extLst>
              </a:tr>
            </a:tbl>
          </a:graphicData>
        </a:graphic>
      </p:graphicFrame>
      <p:sp>
        <p:nvSpPr>
          <p:cNvPr id="13" name="Textfeld 12">
            <a:extLst>
              <a:ext uri="{FF2B5EF4-FFF2-40B4-BE49-F238E27FC236}">
                <a16:creationId xmlns:a16="http://schemas.microsoft.com/office/drawing/2014/main" id="{B55BA7B3-0174-96F4-CE64-E5A5483293E7}"/>
              </a:ext>
            </a:extLst>
          </p:cNvPr>
          <p:cNvSpPr txBox="1"/>
          <p:nvPr/>
        </p:nvSpPr>
        <p:spPr>
          <a:xfrm>
            <a:off x="4725036" y="1550334"/>
            <a:ext cx="4279899" cy="3023905"/>
          </a:xfrm>
          <a:prstGeom prst="rect">
            <a:avLst/>
          </a:prstGeom>
          <a:noFill/>
        </p:spPr>
        <p:txBody>
          <a:bodyPr wrap="square" rtlCol="0">
            <a:spAutoFit/>
          </a:bodyPr>
          <a:lstStyle/>
          <a:p>
            <a:r>
              <a:rPr lang="fr-FR" sz="1200" b="1" dirty="0" err="1"/>
              <a:t>Medienbarrieren</a:t>
            </a:r>
            <a:r>
              <a:rPr lang="fr-FR" sz="1200" b="1" dirty="0"/>
              <a:t>		</a:t>
            </a:r>
            <a:r>
              <a:rPr lang="fr-FR" sz="1200" b="1" dirty="0" err="1"/>
              <a:t>Beispiel</a:t>
            </a:r>
            <a:endParaRPr lang="fr-FR" sz="1200" b="1" dirty="0"/>
          </a:p>
          <a:p>
            <a:endParaRPr lang="fr-FR" sz="1200" dirty="0"/>
          </a:p>
          <a:p>
            <a:r>
              <a:rPr lang="fr-FR" sz="1200" dirty="0" err="1"/>
              <a:t>Physische</a:t>
            </a:r>
            <a:r>
              <a:rPr lang="fr-FR" sz="1200" dirty="0"/>
              <a:t> </a:t>
            </a:r>
            <a:r>
              <a:rPr lang="fr-FR" sz="1200" dirty="0" err="1"/>
              <a:t>Barrieren</a:t>
            </a:r>
            <a:endParaRPr lang="fr-FR" sz="1200" dirty="0"/>
          </a:p>
          <a:p>
            <a:endParaRPr lang="fr-FR" sz="1600" dirty="0"/>
          </a:p>
          <a:p>
            <a:r>
              <a:rPr lang="fr-FR" sz="1200" dirty="0" err="1"/>
              <a:t>Emotionale</a:t>
            </a:r>
            <a:r>
              <a:rPr lang="fr-FR" sz="1200" dirty="0"/>
              <a:t> </a:t>
            </a:r>
            <a:r>
              <a:rPr lang="fr-FR" sz="1200" dirty="0" err="1"/>
              <a:t>Barrieren</a:t>
            </a:r>
            <a:endParaRPr lang="fr-FR" sz="1200" dirty="0"/>
          </a:p>
          <a:p>
            <a:endParaRPr lang="fr-FR" sz="1050" dirty="0"/>
          </a:p>
          <a:p>
            <a:r>
              <a:rPr lang="fr-FR" sz="1200" dirty="0"/>
              <a:t>Barriere </a:t>
            </a:r>
            <a:r>
              <a:rPr lang="fr-FR" sz="1200" dirty="0" err="1"/>
              <a:t>identifizieren</a:t>
            </a:r>
            <a:endParaRPr lang="fr-FR" sz="1200" dirty="0"/>
          </a:p>
          <a:p>
            <a:endParaRPr lang="fr-FR" sz="1200" dirty="0"/>
          </a:p>
          <a:p>
            <a:r>
              <a:rPr lang="fr-FR" sz="1200" dirty="0" err="1"/>
              <a:t>Semantische</a:t>
            </a:r>
            <a:r>
              <a:rPr lang="fr-FR" sz="1200" dirty="0"/>
              <a:t> </a:t>
            </a:r>
            <a:r>
              <a:rPr lang="fr-FR" sz="1200" dirty="0" err="1"/>
              <a:t>Barrieren</a:t>
            </a:r>
            <a:endParaRPr lang="fr-FR" sz="1200" dirty="0"/>
          </a:p>
          <a:p>
            <a:endParaRPr lang="fr-FR" sz="800" dirty="0"/>
          </a:p>
          <a:p>
            <a:endParaRPr lang="fr-FR" sz="800" dirty="0"/>
          </a:p>
          <a:p>
            <a:r>
              <a:rPr lang="fr-FR" sz="1200" dirty="0" err="1"/>
              <a:t>Barrierefreiheit</a:t>
            </a:r>
            <a:endParaRPr lang="fr-FR" sz="1200" dirty="0"/>
          </a:p>
          <a:p>
            <a:endParaRPr lang="fr-FR" sz="1600" dirty="0"/>
          </a:p>
          <a:p>
            <a:r>
              <a:rPr lang="fr-FR" sz="1200" dirty="0" err="1"/>
              <a:t>Aufmerksamkeitsbarrieren</a:t>
            </a:r>
            <a:endParaRPr lang="fr-FR" sz="1200" dirty="0"/>
          </a:p>
          <a:p>
            <a:endParaRPr lang="fr-FR" sz="1200" dirty="0"/>
          </a:p>
          <a:p>
            <a:r>
              <a:rPr lang="fr-FR" sz="1200" dirty="0" err="1"/>
              <a:t>Glaubwürdigkeitsbarrieren</a:t>
            </a:r>
            <a:endParaRPr lang="fr-FR" sz="1200" dirty="0"/>
          </a:p>
        </p:txBody>
      </p:sp>
      <p:sp>
        <p:nvSpPr>
          <p:cNvPr id="14" name="object 53">
            <a:extLst>
              <a:ext uri="{FF2B5EF4-FFF2-40B4-BE49-F238E27FC236}">
                <a16:creationId xmlns:a16="http://schemas.microsoft.com/office/drawing/2014/main" id="{DF4DDC23-FA12-1B3A-5E34-D57A3E0E8B25}"/>
              </a:ext>
            </a:extLst>
          </p:cNvPr>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5" name="object 54">
            <a:extLst>
              <a:ext uri="{FF2B5EF4-FFF2-40B4-BE49-F238E27FC236}">
                <a16:creationId xmlns:a16="http://schemas.microsoft.com/office/drawing/2014/main" id="{7AFC97BB-3F39-B131-D6D7-82D4AEB61EFD}"/>
              </a:ext>
            </a:extLst>
          </p:cNvPr>
          <p:cNvPicPr/>
          <p:nvPr/>
        </p:nvPicPr>
        <p:blipFill>
          <a:blip r:embed="rId3" cstate="print"/>
          <a:stretch>
            <a:fillRect/>
          </a:stretch>
        </p:blipFill>
        <p:spPr>
          <a:xfrm>
            <a:off x="8195945" y="212725"/>
            <a:ext cx="765175" cy="60832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46200" y="1312289"/>
            <a:ext cx="6654800" cy="3364231"/>
            <a:chOff x="1651000" y="1391284"/>
            <a:chExt cx="5581015" cy="3364231"/>
          </a:xfrm>
        </p:grpSpPr>
        <p:sp>
          <p:nvSpPr>
            <p:cNvPr id="3" name="object 3"/>
            <p:cNvSpPr/>
            <p:nvPr/>
          </p:nvSpPr>
          <p:spPr>
            <a:xfrm>
              <a:off x="1651000" y="1391285"/>
              <a:ext cx="5581015" cy="3364230"/>
            </a:xfrm>
            <a:custGeom>
              <a:avLst/>
              <a:gdLst/>
              <a:ahLst/>
              <a:cxnLst/>
              <a:rect l="l" t="t" r="r" b="b"/>
              <a:pathLst>
                <a:path w="5581015" h="3168650">
                  <a:moveTo>
                    <a:pt x="5581015" y="0"/>
                  </a:moveTo>
                  <a:lnTo>
                    <a:pt x="0" y="0"/>
                  </a:lnTo>
                  <a:lnTo>
                    <a:pt x="0" y="3168650"/>
                  </a:lnTo>
                  <a:lnTo>
                    <a:pt x="5581015" y="3168650"/>
                  </a:lnTo>
                  <a:lnTo>
                    <a:pt x="5581015" y="0"/>
                  </a:lnTo>
                  <a:close/>
                </a:path>
              </a:pathLst>
            </a:custGeom>
            <a:solidFill>
              <a:srgbClr val="FFFADF"/>
            </a:solidFill>
          </p:spPr>
          <p:txBody>
            <a:bodyPr wrap="square" lIns="0" tIns="0" rIns="0" bIns="0" rtlCol="0"/>
            <a:lstStyle/>
            <a:p>
              <a:endParaRPr/>
            </a:p>
          </p:txBody>
        </p:sp>
        <p:sp>
          <p:nvSpPr>
            <p:cNvPr id="4" name="object 4"/>
            <p:cNvSpPr/>
            <p:nvPr/>
          </p:nvSpPr>
          <p:spPr>
            <a:xfrm>
              <a:off x="1651000" y="1391284"/>
              <a:ext cx="5581015" cy="3364229"/>
            </a:xfrm>
            <a:custGeom>
              <a:avLst/>
              <a:gdLst/>
              <a:ahLst/>
              <a:cxnLst/>
              <a:rect l="l" t="t" r="r" b="b"/>
              <a:pathLst>
                <a:path w="5581015" h="3168650">
                  <a:moveTo>
                    <a:pt x="0" y="3168650"/>
                  </a:moveTo>
                  <a:lnTo>
                    <a:pt x="5581015" y="3168650"/>
                  </a:lnTo>
                  <a:lnTo>
                    <a:pt x="5581015" y="0"/>
                  </a:lnTo>
                  <a:lnTo>
                    <a:pt x="0" y="0"/>
                  </a:lnTo>
                  <a:lnTo>
                    <a:pt x="0" y="3168650"/>
                  </a:lnTo>
                  <a:close/>
                </a:path>
              </a:pathLst>
            </a:custGeom>
            <a:ln w="25400">
              <a:solidFill>
                <a:srgbClr val="001B60"/>
              </a:solidFill>
            </a:ln>
          </p:spPr>
          <p:txBody>
            <a:bodyPr wrap="square" lIns="0" tIns="0" rIns="0" bIns="0" rtlCol="0"/>
            <a:lstStyle/>
            <a:p>
              <a:endParaRPr/>
            </a:p>
          </p:txBody>
        </p:sp>
      </p:grpSp>
      <p:sp>
        <p:nvSpPr>
          <p:cNvPr id="5" name="object 5"/>
          <p:cNvSpPr txBox="1">
            <a:spLocks noGrp="1"/>
          </p:cNvSpPr>
          <p:nvPr>
            <p:ph type="title"/>
          </p:nvPr>
        </p:nvSpPr>
        <p:spPr>
          <a:xfrm>
            <a:off x="2489200" y="618490"/>
            <a:ext cx="4445000" cy="577215"/>
          </a:xfrm>
          <a:prstGeom prst="rect">
            <a:avLst/>
          </a:prstGeom>
        </p:spPr>
        <p:txBody>
          <a:bodyPr vert="horz" wrap="square" lIns="0" tIns="9525" rIns="0" bIns="0" rtlCol="0">
            <a:spAutoFit/>
          </a:bodyPr>
          <a:lstStyle/>
          <a:p>
            <a:pPr marL="996950" marR="5080" indent="-984885">
              <a:lnSpc>
                <a:spcPct val="101099"/>
              </a:lnSpc>
              <a:spcBef>
                <a:spcPts val="75"/>
              </a:spcBef>
            </a:pPr>
            <a:r>
              <a:rPr sz="1800" dirty="0">
                <a:solidFill>
                  <a:srgbClr val="FFAA14"/>
                </a:solidFill>
              </a:rPr>
              <a:t>AKTIVITÄT 4.1.6 NEU </a:t>
            </a:r>
            <a:r>
              <a:rPr sz="1800" spc="-5" dirty="0">
                <a:solidFill>
                  <a:srgbClr val="FFAA14"/>
                </a:solidFill>
              </a:rPr>
              <a:t>GESTALTETE MEDIEN </a:t>
            </a:r>
            <a:r>
              <a:rPr lang="de-AT" sz="1800" spc="-5" dirty="0">
                <a:solidFill>
                  <a:srgbClr val="FFAA14"/>
                </a:solidFill>
              </a:rPr>
              <a:t>–</a:t>
            </a:r>
            <a:r>
              <a:rPr sz="1800" dirty="0">
                <a:solidFill>
                  <a:srgbClr val="FFAA14"/>
                </a:solidFill>
              </a:rPr>
              <a:t> </a:t>
            </a:r>
            <a:r>
              <a:rPr sz="1800" spc="-400" dirty="0">
                <a:solidFill>
                  <a:srgbClr val="FFAA14"/>
                </a:solidFill>
              </a:rPr>
              <a:t> </a:t>
            </a:r>
            <a:r>
              <a:rPr sz="1800" spc="-15" dirty="0"/>
              <a:t>ROLLENSPIELSZENARIO</a:t>
            </a:r>
            <a:endParaRPr sz="1800" dirty="0"/>
          </a:p>
        </p:txBody>
      </p:sp>
      <p:grpSp>
        <p:nvGrpSpPr>
          <p:cNvPr id="7" name="object 7"/>
          <p:cNvGrpSpPr/>
          <p:nvPr/>
        </p:nvGrpSpPr>
        <p:grpSpPr>
          <a:xfrm>
            <a:off x="182879" y="88900"/>
            <a:ext cx="8822055" cy="853440"/>
            <a:chOff x="182879" y="88900"/>
            <a:chExt cx="8822055" cy="853440"/>
          </a:xfrm>
        </p:grpSpPr>
        <p:pic>
          <p:nvPicPr>
            <p:cNvPr id="8" name="object 8"/>
            <p:cNvPicPr/>
            <p:nvPr/>
          </p:nvPicPr>
          <p:blipFill>
            <a:blip r:embed="rId2" cstate="print"/>
            <a:stretch>
              <a:fillRect/>
            </a:stretch>
          </p:blipFill>
          <p:spPr>
            <a:xfrm>
              <a:off x="182879" y="112141"/>
              <a:ext cx="1708658" cy="470535"/>
            </a:xfrm>
            <a:prstGeom prst="rect">
              <a:avLst/>
            </a:prstGeom>
          </p:spPr>
        </p:pic>
        <p:sp>
          <p:nvSpPr>
            <p:cNvPr id="9" name="object 9"/>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7465"/>
                  </a:lnTo>
                  <a:lnTo>
                    <a:pt x="210820" y="57785"/>
                  </a:lnTo>
                  <a:lnTo>
                    <a:pt x="174625" y="81915"/>
                  </a:lnTo>
                  <a:lnTo>
                    <a:pt x="140335" y="109855"/>
                  </a:lnTo>
                  <a:lnTo>
                    <a:pt x="109855" y="140335"/>
                  </a:lnTo>
                  <a:lnTo>
                    <a:pt x="81915" y="174625"/>
                  </a:lnTo>
                  <a:lnTo>
                    <a:pt x="57785" y="210820"/>
                  </a:lnTo>
                  <a:lnTo>
                    <a:pt x="37465" y="250190"/>
                  </a:lnTo>
                  <a:lnTo>
                    <a:pt x="21590" y="291465"/>
                  </a:lnTo>
                  <a:lnTo>
                    <a:pt x="9525" y="334645"/>
                  </a:lnTo>
                  <a:lnTo>
                    <a:pt x="2540" y="379730"/>
                  </a:lnTo>
                  <a:lnTo>
                    <a:pt x="0" y="426720"/>
                  </a:lnTo>
                  <a:lnTo>
                    <a:pt x="2540" y="473075"/>
                  </a:lnTo>
                  <a:lnTo>
                    <a:pt x="9525" y="518159"/>
                  </a:lnTo>
                  <a:lnTo>
                    <a:pt x="21590" y="561340"/>
                  </a:lnTo>
                  <a:lnTo>
                    <a:pt x="37465" y="602615"/>
                  </a:lnTo>
                  <a:lnTo>
                    <a:pt x="57785" y="641985"/>
                  </a:lnTo>
                  <a:lnTo>
                    <a:pt x="81915" y="678180"/>
                  </a:lnTo>
                  <a:lnTo>
                    <a:pt x="109855" y="712470"/>
                  </a:lnTo>
                  <a:lnTo>
                    <a:pt x="140335" y="742950"/>
                  </a:lnTo>
                  <a:lnTo>
                    <a:pt x="174625" y="770890"/>
                  </a:lnTo>
                  <a:lnTo>
                    <a:pt x="210820" y="795020"/>
                  </a:lnTo>
                  <a:lnTo>
                    <a:pt x="250190" y="815340"/>
                  </a:lnTo>
                  <a:lnTo>
                    <a:pt x="291465" y="831215"/>
                  </a:lnTo>
                  <a:lnTo>
                    <a:pt x="334645" y="843280"/>
                  </a:lnTo>
                  <a:lnTo>
                    <a:pt x="379730" y="850900"/>
                  </a:lnTo>
                  <a:lnTo>
                    <a:pt x="426720" y="853440"/>
                  </a:lnTo>
                  <a:lnTo>
                    <a:pt x="473075" y="850900"/>
                  </a:lnTo>
                  <a:lnTo>
                    <a:pt x="518160" y="843280"/>
                  </a:lnTo>
                  <a:lnTo>
                    <a:pt x="561340" y="831215"/>
                  </a:lnTo>
                  <a:lnTo>
                    <a:pt x="602615" y="815340"/>
                  </a:lnTo>
                  <a:lnTo>
                    <a:pt x="641985" y="795020"/>
                  </a:lnTo>
                  <a:lnTo>
                    <a:pt x="678815" y="770890"/>
                  </a:lnTo>
                  <a:lnTo>
                    <a:pt x="712470" y="742950"/>
                  </a:lnTo>
                  <a:lnTo>
                    <a:pt x="742950" y="712470"/>
                  </a:lnTo>
                  <a:lnTo>
                    <a:pt x="770890" y="678180"/>
                  </a:lnTo>
                  <a:lnTo>
                    <a:pt x="795020" y="641985"/>
                  </a:lnTo>
                  <a:lnTo>
                    <a:pt x="815340" y="602615"/>
                  </a:lnTo>
                  <a:lnTo>
                    <a:pt x="831215" y="561340"/>
                  </a:lnTo>
                  <a:lnTo>
                    <a:pt x="843280" y="518159"/>
                  </a:lnTo>
                  <a:lnTo>
                    <a:pt x="850900" y="473075"/>
                  </a:lnTo>
                  <a:lnTo>
                    <a:pt x="853440" y="426720"/>
                  </a:lnTo>
                  <a:lnTo>
                    <a:pt x="850900" y="379730"/>
                  </a:lnTo>
                  <a:lnTo>
                    <a:pt x="843280" y="334645"/>
                  </a:lnTo>
                  <a:lnTo>
                    <a:pt x="831215" y="291465"/>
                  </a:lnTo>
                  <a:lnTo>
                    <a:pt x="815340" y="250190"/>
                  </a:lnTo>
                  <a:lnTo>
                    <a:pt x="795020" y="210820"/>
                  </a:lnTo>
                  <a:lnTo>
                    <a:pt x="770890" y="174625"/>
                  </a:lnTo>
                  <a:lnTo>
                    <a:pt x="742950" y="140335"/>
                  </a:lnTo>
                  <a:lnTo>
                    <a:pt x="712470" y="109855"/>
                  </a:lnTo>
                  <a:lnTo>
                    <a:pt x="678815" y="81915"/>
                  </a:lnTo>
                  <a:lnTo>
                    <a:pt x="641985" y="57785"/>
                  </a:lnTo>
                  <a:lnTo>
                    <a:pt x="602615" y="37465"/>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8195945" y="212089"/>
              <a:ext cx="765175" cy="608329"/>
            </a:xfrm>
            <a:prstGeom prst="rect">
              <a:avLst/>
            </a:prstGeom>
          </p:spPr>
        </p:pic>
      </p:grpSp>
      <p:sp>
        <p:nvSpPr>
          <p:cNvPr id="11" name="Textfeld 10">
            <a:extLst>
              <a:ext uri="{FF2B5EF4-FFF2-40B4-BE49-F238E27FC236}">
                <a16:creationId xmlns:a16="http://schemas.microsoft.com/office/drawing/2014/main" id="{14BC6107-8C9E-6653-9151-A532BF4EF34F}"/>
              </a:ext>
            </a:extLst>
          </p:cNvPr>
          <p:cNvSpPr txBox="1"/>
          <p:nvPr/>
        </p:nvSpPr>
        <p:spPr>
          <a:xfrm>
            <a:off x="1460500" y="1312289"/>
            <a:ext cx="6540500" cy="3108543"/>
          </a:xfrm>
          <a:prstGeom prst="rect">
            <a:avLst/>
          </a:prstGeom>
          <a:noFill/>
        </p:spPr>
        <p:txBody>
          <a:bodyPr wrap="square" rtlCol="0">
            <a:spAutoFit/>
          </a:bodyPr>
          <a:lstStyle/>
          <a:p>
            <a:r>
              <a:rPr lang="de-DE" sz="1200" b="1" dirty="0"/>
              <a:t>Schritt 1: </a:t>
            </a:r>
            <a:r>
              <a:rPr lang="de-DE" sz="1200" dirty="0"/>
              <a:t>Teilen Sie sich in Gruppen von 2-3 Teilnehmer*innen auf.</a:t>
            </a:r>
          </a:p>
          <a:p>
            <a:endParaRPr lang="de-DE" sz="1000" dirty="0"/>
          </a:p>
          <a:p>
            <a:r>
              <a:rPr lang="de-DE" sz="1200" b="1" dirty="0"/>
              <a:t>Schritt 2: </a:t>
            </a:r>
            <a:r>
              <a:rPr lang="de-DE" sz="1200" dirty="0"/>
              <a:t>Machen Sie gemeinsam ein Brainstorming und stellen Sie sich vor, wie die Medien reformiert werden  könnten.</a:t>
            </a:r>
          </a:p>
          <a:p>
            <a:pPr marL="171450" indent="-171450">
              <a:buFont typeface="Courier New" panose="02070309020205020404" pitchFamily="49" charset="0"/>
              <a:buChar char="o"/>
            </a:pPr>
            <a:r>
              <a:rPr lang="de-DE" sz="1200" dirty="0"/>
              <a:t>Wie würden Sie sich die Medien neu vorstellen?</a:t>
            </a:r>
          </a:p>
          <a:p>
            <a:pPr marL="171450" indent="-171450">
              <a:buFont typeface="Courier New" panose="02070309020205020404" pitchFamily="49" charset="0"/>
              <a:buChar char="o"/>
            </a:pPr>
            <a:r>
              <a:rPr lang="de-DE" sz="1200" dirty="0"/>
              <a:t>Was würde in den Medien erscheinen?</a:t>
            </a:r>
          </a:p>
          <a:p>
            <a:pPr marL="171450" indent="-171450">
              <a:buFont typeface="Courier New" panose="02070309020205020404" pitchFamily="49" charset="0"/>
              <a:buChar char="o"/>
            </a:pPr>
            <a:r>
              <a:rPr lang="de-DE" sz="1200" dirty="0"/>
              <a:t>Was würde aus den Medien eliminiert werden?</a:t>
            </a:r>
          </a:p>
          <a:p>
            <a:endParaRPr lang="de-DE" sz="1000" dirty="0"/>
          </a:p>
          <a:p>
            <a:r>
              <a:rPr lang="de-DE" sz="1200" b="1" dirty="0"/>
              <a:t>Schritt 3: </a:t>
            </a:r>
            <a:r>
              <a:rPr lang="de-DE" sz="1200" dirty="0"/>
              <a:t>Sobald Sie sich entschieden haben, wie Sie Ihre „neu gestalteten Medien“ präsentieren wollen, führen Sie ein Rollenspiel durch, in dem Sie Ihre Theorien vorstellen. Dabei können Sie so kreativ sein, wie Sie möchten. Sie könnten eine schriftliche Nachricht, eine Anzeige, einen Nachrichtenbeitrag usw. präsentieren.</a:t>
            </a:r>
          </a:p>
          <a:p>
            <a:endParaRPr lang="de-DE" sz="1000" dirty="0"/>
          </a:p>
          <a:p>
            <a:r>
              <a:rPr lang="de-DE" sz="1200" b="1" dirty="0"/>
              <a:t>Schritt 4:</a:t>
            </a:r>
            <a:r>
              <a:rPr lang="de-DE" sz="1200" dirty="0"/>
              <a:t> Sobald Sie Ihr Rollenspielszenario fertiggestellt haben, stellen Sie es den übrigen Teilnehmer*innen vor.</a:t>
            </a:r>
          </a:p>
          <a:p>
            <a:endParaRPr lang="de-DE" sz="1000" dirty="0"/>
          </a:p>
          <a:p>
            <a:r>
              <a:rPr lang="de-DE" sz="1200" b="1" dirty="0"/>
              <a:t>Schritt 5: </a:t>
            </a:r>
            <a:r>
              <a:rPr lang="de-DE" sz="1200" dirty="0"/>
              <a:t>Bitten Sie Ihr Publikum, die Medienelemente Ihrer „neu gestalteten Medien“ zu bestimmen.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5143498"/>
          </a:xfrm>
          <a:prstGeom prst="rect">
            <a:avLst/>
          </a:prstGeom>
        </p:spPr>
      </p:pic>
      <p:sp>
        <p:nvSpPr>
          <p:cNvPr id="3" name="object 3"/>
          <p:cNvSpPr txBox="1"/>
          <p:nvPr/>
        </p:nvSpPr>
        <p:spPr>
          <a:xfrm>
            <a:off x="1219200" y="1369888"/>
            <a:ext cx="5582920" cy="3290644"/>
          </a:xfrm>
          <a:prstGeom prst="rect">
            <a:avLst/>
          </a:prstGeom>
          <a:solidFill>
            <a:srgbClr val="FFFADF"/>
          </a:solidFill>
          <a:ln w="25400">
            <a:solidFill>
              <a:srgbClr val="001B60"/>
            </a:solidFill>
          </a:ln>
        </p:spPr>
        <p:txBody>
          <a:bodyPr vert="horz" wrap="square" lIns="0" tIns="86360" rIns="0" bIns="0" rtlCol="0">
            <a:spAutoFit/>
          </a:bodyPr>
          <a:lstStyle/>
          <a:p>
            <a:pPr marL="365125" indent="-288290">
              <a:lnSpc>
                <a:spcPct val="100000"/>
              </a:lnSpc>
              <a:spcBef>
                <a:spcPts val="680"/>
              </a:spcBef>
              <a:buFont typeface="Wingdings"/>
              <a:buChar char=""/>
              <a:tabLst>
                <a:tab pos="365125" algn="l"/>
                <a:tab pos="365760" algn="l"/>
              </a:tabLst>
            </a:pPr>
            <a:r>
              <a:rPr sz="1200" spc="-5" dirty="0">
                <a:latin typeface="Calibri"/>
                <a:cs typeface="Calibri"/>
              </a:rPr>
              <a:t>Stoppen</a:t>
            </a:r>
            <a:r>
              <a:rPr sz="1200" spc="-10" dirty="0">
                <a:latin typeface="Calibri"/>
                <a:cs typeface="Calibri"/>
              </a:rPr>
              <a:t> </a:t>
            </a:r>
            <a:r>
              <a:rPr sz="1200" spc="-5" dirty="0">
                <a:latin typeface="Calibri"/>
                <a:cs typeface="Calibri"/>
              </a:rPr>
              <a:t>Sie die Verbreitung von</a:t>
            </a:r>
            <a:r>
              <a:rPr sz="1200" spc="15" dirty="0">
                <a:latin typeface="Calibri"/>
                <a:cs typeface="Calibri"/>
              </a:rPr>
              <a:t> </a:t>
            </a:r>
            <a:r>
              <a:rPr sz="1200" spc="-15" dirty="0" err="1">
                <a:latin typeface="Calibri"/>
                <a:cs typeface="Calibri"/>
              </a:rPr>
              <a:t>Fehlinformationen</a:t>
            </a:r>
            <a:endParaRPr sz="1200" dirty="0">
              <a:latin typeface="Calibri"/>
              <a:cs typeface="Calibri"/>
            </a:endParaRPr>
          </a:p>
          <a:p>
            <a:pPr marL="365125" indent="-288290">
              <a:lnSpc>
                <a:spcPct val="100000"/>
              </a:lnSpc>
              <a:spcBef>
                <a:spcPts val="720"/>
              </a:spcBef>
              <a:buFont typeface="Wingdings"/>
              <a:buChar char=""/>
              <a:tabLst>
                <a:tab pos="365125" algn="l"/>
                <a:tab pos="365760" algn="l"/>
              </a:tabLst>
            </a:pPr>
            <a:r>
              <a:rPr sz="1200" spc="-5" dirty="0">
                <a:latin typeface="Calibri"/>
                <a:cs typeface="Calibri"/>
              </a:rPr>
              <a:t>Erkennen</a:t>
            </a:r>
            <a:r>
              <a:rPr sz="1200" dirty="0">
                <a:latin typeface="Calibri"/>
                <a:cs typeface="Calibri"/>
              </a:rPr>
              <a:t> </a:t>
            </a:r>
            <a:r>
              <a:rPr sz="1200" spc="-5" dirty="0">
                <a:latin typeface="Calibri"/>
                <a:cs typeface="Calibri"/>
              </a:rPr>
              <a:t>Sie</a:t>
            </a:r>
            <a:r>
              <a:rPr sz="1200" dirty="0">
                <a:latin typeface="Calibri"/>
                <a:cs typeface="Calibri"/>
              </a:rPr>
              <a:t> </a:t>
            </a:r>
            <a:r>
              <a:rPr sz="1200" spc="-5" dirty="0">
                <a:latin typeface="Calibri"/>
                <a:cs typeface="Calibri"/>
              </a:rPr>
              <a:t>die</a:t>
            </a:r>
            <a:r>
              <a:rPr sz="1200" spc="5" dirty="0">
                <a:latin typeface="Calibri"/>
                <a:cs typeface="Calibri"/>
              </a:rPr>
              <a:t> </a:t>
            </a:r>
            <a:r>
              <a:rPr sz="1200" spc="-25" dirty="0">
                <a:latin typeface="Calibri"/>
                <a:cs typeface="Calibri"/>
              </a:rPr>
              <a:t>Voreingenommenheit</a:t>
            </a:r>
            <a:r>
              <a:rPr sz="1200" spc="-40" dirty="0">
                <a:latin typeface="Calibri"/>
                <a:cs typeface="Calibri"/>
              </a:rPr>
              <a:t> </a:t>
            </a:r>
            <a:r>
              <a:rPr sz="1200" spc="-15" dirty="0">
                <a:latin typeface="Calibri"/>
                <a:cs typeface="Calibri"/>
              </a:rPr>
              <a:t>der</a:t>
            </a:r>
            <a:r>
              <a:rPr sz="1200" spc="-45" dirty="0">
                <a:latin typeface="Calibri"/>
                <a:cs typeface="Calibri"/>
              </a:rPr>
              <a:t> </a:t>
            </a:r>
            <a:r>
              <a:rPr sz="1200" spc="-5" dirty="0">
                <a:latin typeface="Calibri"/>
                <a:cs typeface="Calibri"/>
              </a:rPr>
              <a:t>Medien</a:t>
            </a:r>
            <a:endParaRPr sz="1200" dirty="0">
              <a:latin typeface="Calibri"/>
              <a:cs typeface="Calibri"/>
            </a:endParaRPr>
          </a:p>
          <a:p>
            <a:pPr marL="365125" indent="-288290">
              <a:lnSpc>
                <a:spcPct val="100000"/>
              </a:lnSpc>
              <a:spcBef>
                <a:spcPts val="715"/>
              </a:spcBef>
              <a:buFont typeface="Wingdings"/>
              <a:buChar char=""/>
              <a:tabLst>
                <a:tab pos="365125" algn="l"/>
                <a:tab pos="365760" algn="l"/>
              </a:tabLst>
            </a:pPr>
            <a:r>
              <a:rPr sz="1200" spc="-5" dirty="0">
                <a:latin typeface="Calibri"/>
                <a:cs typeface="Calibri"/>
              </a:rPr>
              <a:t>Identifizieren</a:t>
            </a:r>
            <a:r>
              <a:rPr sz="1200" spc="5" dirty="0">
                <a:latin typeface="Calibri"/>
                <a:cs typeface="Calibri"/>
              </a:rPr>
              <a:t> </a:t>
            </a:r>
            <a:r>
              <a:rPr sz="1200" spc="-5" dirty="0">
                <a:latin typeface="Calibri"/>
                <a:cs typeface="Calibri"/>
              </a:rPr>
              <a:t>Sie</a:t>
            </a:r>
            <a:r>
              <a:rPr sz="1200" spc="15" dirty="0">
                <a:latin typeface="Calibri"/>
                <a:cs typeface="Calibri"/>
              </a:rPr>
              <a:t> </a:t>
            </a:r>
            <a:r>
              <a:rPr lang="de-AT" sz="1200" spc="-5" dirty="0">
                <a:latin typeface="Calibri"/>
                <a:cs typeface="Calibri"/>
              </a:rPr>
              <a:t>schlechte</a:t>
            </a:r>
            <a:r>
              <a:rPr sz="1200" spc="5" dirty="0">
                <a:latin typeface="Calibri"/>
                <a:cs typeface="Calibri"/>
              </a:rPr>
              <a:t> </a:t>
            </a:r>
            <a:r>
              <a:rPr sz="1200" spc="-5" dirty="0">
                <a:latin typeface="Calibri"/>
                <a:cs typeface="Calibri"/>
              </a:rPr>
              <a:t>Praktiken</a:t>
            </a:r>
            <a:r>
              <a:rPr sz="1200" spc="10" dirty="0">
                <a:latin typeface="Calibri"/>
                <a:cs typeface="Calibri"/>
              </a:rPr>
              <a:t> </a:t>
            </a:r>
            <a:r>
              <a:rPr sz="1200" spc="-5" dirty="0">
                <a:latin typeface="Calibri"/>
                <a:cs typeface="Calibri"/>
              </a:rPr>
              <a:t>und</a:t>
            </a:r>
            <a:r>
              <a:rPr sz="1200" spc="10" dirty="0">
                <a:latin typeface="Calibri"/>
                <a:cs typeface="Calibri"/>
              </a:rPr>
              <a:t> </a:t>
            </a:r>
            <a:r>
              <a:rPr sz="1200" spc="-15" dirty="0" err="1">
                <a:latin typeface="Calibri"/>
                <a:cs typeface="Calibri"/>
              </a:rPr>
              <a:t>Ungerechtigkeiten</a:t>
            </a:r>
            <a:endParaRPr sz="1200" dirty="0">
              <a:latin typeface="Calibri"/>
              <a:cs typeface="Calibri"/>
            </a:endParaRPr>
          </a:p>
          <a:p>
            <a:pPr marL="365125" indent="-288290">
              <a:lnSpc>
                <a:spcPct val="100000"/>
              </a:lnSpc>
              <a:spcBef>
                <a:spcPts val="725"/>
              </a:spcBef>
              <a:buFont typeface="Wingdings"/>
              <a:buChar char=""/>
              <a:tabLst>
                <a:tab pos="365125" algn="l"/>
                <a:tab pos="365760" algn="l"/>
              </a:tabLst>
            </a:pPr>
            <a:r>
              <a:rPr sz="1200" spc="-5" dirty="0">
                <a:latin typeface="Calibri"/>
                <a:cs typeface="Calibri"/>
              </a:rPr>
              <a:t>Hinterfragen Sie negative,</a:t>
            </a:r>
            <a:r>
              <a:rPr sz="1200" spc="5" dirty="0">
                <a:latin typeface="Calibri"/>
                <a:cs typeface="Calibri"/>
              </a:rPr>
              <a:t> </a:t>
            </a:r>
            <a:r>
              <a:rPr sz="1200" spc="-5" dirty="0">
                <a:latin typeface="Calibri"/>
                <a:cs typeface="Calibri"/>
              </a:rPr>
              <a:t>diskriminierende</a:t>
            </a:r>
            <a:r>
              <a:rPr sz="1200" spc="15" dirty="0">
                <a:latin typeface="Calibri"/>
                <a:cs typeface="Calibri"/>
              </a:rPr>
              <a:t> </a:t>
            </a:r>
            <a:r>
              <a:rPr sz="1200" spc="-15" dirty="0">
                <a:latin typeface="Calibri"/>
                <a:cs typeface="Calibri"/>
              </a:rPr>
              <a:t>Haltungen</a:t>
            </a:r>
            <a:endParaRPr sz="1200" dirty="0">
              <a:latin typeface="Calibri"/>
              <a:cs typeface="Calibri"/>
            </a:endParaRPr>
          </a:p>
          <a:p>
            <a:pPr marL="365125" indent="-288290">
              <a:lnSpc>
                <a:spcPct val="100000"/>
              </a:lnSpc>
              <a:spcBef>
                <a:spcPts val="725"/>
              </a:spcBef>
              <a:buFont typeface="Wingdings"/>
              <a:buChar char=""/>
              <a:tabLst>
                <a:tab pos="365125" algn="l"/>
                <a:tab pos="365760" algn="l"/>
              </a:tabLst>
            </a:pPr>
            <a:r>
              <a:rPr lang="de-AT" sz="1200" spc="-5" dirty="0">
                <a:latin typeface="Calibri"/>
                <a:cs typeface="Calibri"/>
              </a:rPr>
              <a:t>Sagen Sie Ihre Meinung</a:t>
            </a:r>
            <a:endParaRPr sz="1200" dirty="0">
              <a:latin typeface="Calibri"/>
              <a:cs typeface="Calibri"/>
            </a:endParaRPr>
          </a:p>
          <a:p>
            <a:pPr marL="365125" indent="-288290">
              <a:lnSpc>
                <a:spcPct val="100000"/>
              </a:lnSpc>
              <a:spcBef>
                <a:spcPts val="720"/>
              </a:spcBef>
              <a:buFont typeface="Wingdings"/>
              <a:buChar char=""/>
              <a:tabLst>
                <a:tab pos="365125" algn="l"/>
                <a:tab pos="365760" algn="l"/>
              </a:tabLst>
            </a:pPr>
            <a:r>
              <a:rPr sz="1200" spc="-5" dirty="0">
                <a:latin typeface="Calibri"/>
                <a:cs typeface="Calibri"/>
              </a:rPr>
              <a:t>Vermeiden</a:t>
            </a:r>
            <a:r>
              <a:rPr sz="1200" spc="-10" dirty="0">
                <a:latin typeface="Calibri"/>
                <a:cs typeface="Calibri"/>
              </a:rPr>
              <a:t> </a:t>
            </a:r>
            <a:r>
              <a:rPr sz="1200" spc="-5" dirty="0">
                <a:latin typeface="Calibri"/>
                <a:cs typeface="Calibri"/>
              </a:rPr>
              <a:t>Sie</a:t>
            </a:r>
            <a:r>
              <a:rPr sz="1200" dirty="0">
                <a:latin typeface="Calibri"/>
                <a:cs typeface="Calibri"/>
              </a:rPr>
              <a:t> </a:t>
            </a:r>
            <a:r>
              <a:rPr sz="1200" spc="-15" dirty="0">
                <a:latin typeface="Calibri"/>
                <a:cs typeface="Calibri"/>
              </a:rPr>
              <a:t>Stereotypisierung</a:t>
            </a:r>
            <a:endParaRPr sz="1200" dirty="0">
              <a:latin typeface="Calibri"/>
              <a:cs typeface="Calibri"/>
            </a:endParaRPr>
          </a:p>
          <a:p>
            <a:pPr marL="365125" indent="-288290">
              <a:lnSpc>
                <a:spcPct val="100000"/>
              </a:lnSpc>
              <a:spcBef>
                <a:spcPts val="715"/>
              </a:spcBef>
              <a:buFont typeface="Wingdings"/>
              <a:buChar char=""/>
              <a:tabLst>
                <a:tab pos="365125" algn="l"/>
                <a:tab pos="365760" algn="l"/>
              </a:tabLst>
            </a:pPr>
            <a:r>
              <a:rPr sz="1200" spc="-5" dirty="0">
                <a:latin typeface="Calibri"/>
                <a:cs typeface="Calibri"/>
              </a:rPr>
              <a:t>Konsumieren Sie multikulturelle</a:t>
            </a:r>
            <a:r>
              <a:rPr sz="1200" spc="5" dirty="0">
                <a:latin typeface="Calibri"/>
                <a:cs typeface="Calibri"/>
              </a:rPr>
              <a:t> </a:t>
            </a:r>
            <a:r>
              <a:rPr sz="1200" spc="-15" dirty="0">
                <a:latin typeface="Calibri"/>
                <a:cs typeface="Calibri"/>
              </a:rPr>
              <a:t>Medien</a:t>
            </a:r>
            <a:endParaRPr sz="1200" dirty="0">
              <a:latin typeface="Calibri"/>
              <a:cs typeface="Calibri"/>
            </a:endParaRPr>
          </a:p>
          <a:p>
            <a:pPr marL="365125" indent="-288290">
              <a:lnSpc>
                <a:spcPct val="100000"/>
              </a:lnSpc>
              <a:spcBef>
                <a:spcPts val="720"/>
              </a:spcBef>
              <a:buFont typeface="Wingdings"/>
              <a:buChar char=""/>
              <a:tabLst>
                <a:tab pos="365125" algn="l"/>
                <a:tab pos="365760" algn="l"/>
              </a:tabLst>
            </a:pPr>
            <a:r>
              <a:rPr lang="de-AT" sz="1200" spc="-15" dirty="0">
                <a:latin typeface="Calibri"/>
                <a:cs typeface="Calibri"/>
              </a:rPr>
              <a:t>Bauen Sie </a:t>
            </a:r>
            <a:r>
              <a:rPr sz="1200" spc="-15" dirty="0" err="1">
                <a:latin typeface="Calibri"/>
                <a:cs typeface="Calibri"/>
              </a:rPr>
              <a:t>Barrieren</a:t>
            </a:r>
            <a:r>
              <a:rPr sz="1200" spc="-50" dirty="0">
                <a:latin typeface="Calibri"/>
                <a:cs typeface="Calibri"/>
              </a:rPr>
              <a:t> </a:t>
            </a:r>
            <a:r>
              <a:rPr sz="1200" spc="-5" dirty="0">
                <a:latin typeface="Calibri"/>
                <a:cs typeface="Calibri"/>
              </a:rPr>
              <a:t>a</a:t>
            </a:r>
            <a:r>
              <a:rPr lang="de-AT" sz="1200" spc="-5" dirty="0">
                <a:latin typeface="Calibri"/>
                <a:cs typeface="Calibri"/>
              </a:rPr>
              <a:t>b</a:t>
            </a:r>
            <a:endParaRPr sz="1200" dirty="0">
              <a:latin typeface="Calibri"/>
              <a:cs typeface="Calibri"/>
            </a:endParaRPr>
          </a:p>
          <a:p>
            <a:pPr marL="365125" indent="-288290">
              <a:lnSpc>
                <a:spcPct val="100000"/>
              </a:lnSpc>
              <a:spcBef>
                <a:spcPts val="725"/>
              </a:spcBef>
              <a:buFont typeface="Wingdings"/>
              <a:buChar char=""/>
              <a:tabLst>
                <a:tab pos="365125" algn="l"/>
                <a:tab pos="365760" algn="l"/>
              </a:tabLst>
            </a:pPr>
            <a:r>
              <a:rPr sz="1200" spc="-5" dirty="0">
                <a:latin typeface="Calibri"/>
                <a:cs typeface="Calibri"/>
              </a:rPr>
              <a:t>Unterstützen Sie </a:t>
            </a:r>
            <a:r>
              <a:rPr lang="de-AT" sz="1200" dirty="0">
                <a:latin typeface="Calibri"/>
                <a:cs typeface="Calibri"/>
              </a:rPr>
              <a:t>integrative</a:t>
            </a:r>
            <a:r>
              <a:rPr sz="1200" dirty="0">
                <a:latin typeface="Calibri"/>
                <a:cs typeface="Calibri"/>
              </a:rPr>
              <a:t> Anliegen</a:t>
            </a:r>
            <a:r>
              <a:rPr sz="1200" spc="-5" dirty="0">
                <a:latin typeface="Calibri"/>
                <a:cs typeface="Calibri"/>
              </a:rPr>
              <a:t> </a:t>
            </a:r>
            <a:r>
              <a:rPr sz="1200" dirty="0">
                <a:latin typeface="Calibri"/>
                <a:cs typeface="Calibri"/>
              </a:rPr>
              <a:t>in</a:t>
            </a:r>
            <a:r>
              <a:rPr sz="1200" spc="5" dirty="0">
                <a:latin typeface="Calibri"/>
                <a:cs typeface="Calibri"/>
              </a:rPr>
              <a:t> </a:t>
            </a:r>
            <a:r>
              <a:rPr sz="1200" spc="-5" dirty="0">
                <a:latin typeface="Calibri"/>
                <a:cs typeface="Calibri"/>
              </a:rPr>
              <a:t>den </a:t>
            </a:r>
            <a:r>
              <a:rPr sz="1200" spc="-10" dirty="0">
                <a:latin typeface="Calibri"/>
                <a:cs typeface="Calibri"/>
              </a:rPr>
              <a:t>sozialen</a:t>
            </a:r>
            <a:r>
              <a:rPr sz="1200" spc="-5" dirty="0">
                <a:latin typeface="Calibri"/>
                <a:cs typeface="Calibri"/>
              </a:rPr>
              <a:t> </a:t>
            </a:r>
            <a:r>
              <a:rPr sz="1200" spc="-20" dirty="0">
                <a:latin typeface="Calibri"/>
                <a:cs typeface="Calibri"/>
              </a:rPr>
              <a:t>Medien</a:t>
            </a:r>
            <a:endParaRPr sz="1200" dirty="0">
              <a:latin typeface="Calibri"/>
              <a:cs typeface="Calibri"/>
            </a:endParaRPr>
          </a:p>
          <a:p>
            <a:pPr marL="365125" indent="-288290">
              <a:lnSpc>
                <a:spcPct val="100000"/>
              </a:lnSpc>
              <a:spcBef>
                <a:spcPts val="720"/>
              </a:spcBef>
              <a:buFont typeface="Wingdings"/>
              <a:buChar char=""/>
              <a:tabLst>
                <a:tab pos="365125" algn="l"/>
                <a:tab pos="365760" algn="l"/>
              </a:tabLst>
            </a:pPr>
            <a:r>
              <a:rPr lang="de-AT" sz="1200" spc="-5" dirty="0">
                <a:latin typeface="Calibri"/>
                <a:cs typeface="Calibri"/>
              </a:rPr>
              <a:t>Denken</a:t>
            </a:r>
            <a:r>
              <a:rPr sz="1200" spc="-10" dirty="0">
                <a:latin typeface="Calibri"/>
                <a:cs typeface="Calibri"/>
              </a:rPr>
              <a:t> </a:t>
            </a:r>
            <a:r>
              <a:rPr sz="1200" spc="-5" dirty="0">
                <a:latin typeface="Calibri"/>
                <a:cs typeface="Calibri"/>
              </a:rPr>
              <a:t>Sie</a:t>
            </a:r>
            <a:r>
              <a:rPr sz="1200" dirty="0">
                <a:latin typeface="Calibri"/>
                <a:cs typeface="Calibri"/>
              </a:rPr>
              <a:t> </a:t>
            </a:r>
            <a:r>
              <a:rPr lang="de-AT" sz="1200" dirty="0">
                <a:latin typeface="Calibri"/>
                <a:cs typeface="Calibri"/>
              </a:rPr>
              <a:t>über </a:t>
            </a:r>
            <a:r>
              <a:rPr sz="1200" spc="-5" dirty="0">
                <a:latin typeface="Calibri"/>
                <a:cs typeface="Calibri"/>
              </a:rPr>
              <a:t>die</a:t>
            </a:r>
            <a:r>
              <a:rPr sz="1200" dirty="0">
                <a:latin typeface="Calibri"/>
                <a:cs typeface="Calibri"/>
              </a:rPr>
              <a:t> </a:t>
            </a:r>
            <a:r>
              <a:rPr sz="1200" spc="-5" dirty="0">
                <a:latin typeface="Calibri"/>
                <a:cs typeface="Calibri"/>
              </a:rPr>
              <a:t>Medien,</a:t>
            </a:r>
            <a:r>
              <a:rPr sz="1200" spc="5" dirty="0">
                <a:latin typeface="Calibri"/>
                <a:cs typeface="Calibri"/>
              </a:rPr>
              <a:t> </a:t>
            </a:r>
            <a:r>
              <a:rPr sz="1200" spc="-5" dirty="0">
                <a:latin typeface="Calibri"/>
                <a:cs typeface="Calibri"/>
              </a:rPr>
              <a:t>die</a:t>
            </a:r>
            <a:r>
              <a:rPr sz="1200" spc="5" dirty="0">
                <a:latin typeface="Calibri"/>
                <a:cs typeface="Calibri"/>
              </a:rPr>
              <a:t> </a:t>
            </a:r>
            <a:r>
              <a:rPr sz="1200" spc="-5" dirty="0">
                <a:latin typeface="Calibri"/>
                <a:cs typeface="Calibri"/>
              </a:rPr>
              <a:t>Sie lesen,</a:t>
            </a:r>
            <a:r>
              <a:rPr sz="1200" dirty="0">
                <a:latin typeface="Calibri"/>
                <a:cs typeface="Calibri"/>
              </a:rPr>
              <a:t> </a:t>
            </a:r>
            <a:r>
              <a:rPr sz="1200" spc="-5" dirty="0">
                <a:latin typeface="Calibri"/>
                <a:cs typeface="Calibri"/>
              </a:rPr>
              <a:t>hören </a:t>
            </a:r>
            <a:r>
              <a:rPr sz="1200" spc="-5" dirty="0" err="1">
                <a:latin typeface="Calibri"/>
                <a:cs typeface="Calibri"/>
              </a:rPr>
              <a:t>oder</a:t>
            </a:r>
            <a:r>
              <a:rPr sz="1200" spc="20" dirty="0">
                <a:latin typeface="Calibri"/>
                <a:cs typeface="Calibri"/>
              </a:rPr>
              <a:t> </a:t>
            </a:r>
            <a:r>
              <a:rPr sz="1200" spc="-10" dirty="0" err="1">
                <a:latin typeface="Calibri"/>
                <a:cs typeface="Calibri"/>
              </a:rPr>
              <a:t>sehen</a:t>
            </a:r>
            <a:r>
              <a:rPr lang="de-AT" sz="1200" spc="-10" dirty="0">
                <a:latin typeface="Calibri"/>
                <a:cs typeface="Calibri"/>
              </a:rPr>
              <a:t> nach</a:t>
            </a:r>
            <a:endParaRPr sz="1200" dirty="0">
              <a:latin typeface="Calibri"/>
              <a:cs typeface="Calibri"/>
            </a:endParaRPr>
          </a:p>
          <a:p>
            <a:pPr marL="365125" indent="-288290">
              <a:lnSpc>
                <a:spcPct val="100000"/>
              </a:lnSpc>
              <a:spcBef>
                <a:spcPts val="725"/>
              </a:spcBef>
              <a:buFont typeface="Wingdings"/>
              <a:buChar char=""/>
              <a:tabLst>
                <a:tab pos="365125" algn="l"/>
                <a:tab pos="365760" algn="l"/>
              </a:tabLst>
            </a:pPr>
            <a:r>
              <a:rPr sz="1200" spc="-5" dirty="0">
                <a:latin typeface="Calibri"/>
                <a:cs typeface="Calibri"/>
              </a:rPr>
              <a:t>Sensibilisieren</a:t>
            </a:r>
            <a:r>
              <a:rPr sz="1200" dirty="0">
                <a:latin typeface="Calibri"/>
                <a:cs typeface="Calibri"/>
              </a:rPr>
              <a:t> </a:t>
            </a:r>
            <a:r>
              <a:rPr sz="1200" spc="-5" dirty="0">
                <a:latin typeface="Calibri"/>
                <a:cs typeface="Calibri"/>
              </a:rPr>
              <a:t>Sie</a:t>
            </a:r>
            <a:r>
              <a:rPr sz="1200" dirty="0">
                <a:latin typeface="Calibri"/>
                <a:cs typeface="Calibri"/>
              </a:rPr>
              <a:t> </a:t>
            </a:r>
            <a:r>
              <a:rPr sz="1200" spc="-5" dirty="0">
                <a:latin typeface="Calibri"/>
                <a:cs typeface="Calibri"/>
              </a:rPr>
              <a:t>das</a:t>
            </a:r>
            <a:r>
              <a:rPr sz="1200" dirty="0">
                <a:latin typeface="Calibri"/>
                <a:cs typeface="Calibri"/>
              </a:rPr>
              <a:t> </a:t>
            </a:r>
            <a:r>
              <a:rPr sz="1200" spc="-5" dirty="0">
                <a:latin typeface="Calibri"/>
                <a:cs typeface="Calibri"/>
              </a:rPr>
              <a:t>Bewusstsein</a:t>
            </a:r>
            <a:r>
              <a:rPr sz="1200" dirty="0">
                <a:latin typeface="Calibri"/>
                <a:cs typeface="Calibri"/>
              </a:rPr>
              <a:t> </a:t>
            </a:r>
            <a:r>
              <a:rPr sz="1200" spc="-5" dirty="0">
                <a:latin typeface="Calibri"/>
                <a:cs typeface="Calibri"/>
              </a:rPr>
              <a:t>und setzen</a:t>
            </a:r>
            <a:r>
              <a:rPr sz="1200" dirty="0">
                <a:latin typeface="Calibri"/>
                <a:cs typeface="Calibri"/>
              </a:rPr>
              <a:t> </a:t>
            </a:r>
            <a:r>
              <a:rPr sz="1200" spc="-5" dirty="0">
                <a:latin typeface="Calibri"/>
                <a:cs typeface="Calibri"/>
              </a:rPr>
              <a:t>Sie</a:t>
            </a:r>
            <a:r>
              <a:rPr sz="1200" dirty="0">
                <a:latin typeface="Calibri"/>
                <a:cs typeface="Calibri"/>
              </a:rPr>
              <a:t> </a:t>
            </a:r>
            <a:r>
              <a:rPr sz="1200" spc="-5" dirty="0">
                <a:latin typeface="Calibri"/>
                <a:cs typeface="Calibri"/>
              </a:rPr>
              <a:t>sich für</a:t>
            </a:r>
            <a:r>
              <a:rPr sz="1200" dirty="0">
                <a:latin typeface="Calibri"/>
                <a:cs typeface="Calibri"/>
              </a:rPr>
              <a:t> </a:t>
            </a:r>
            <a:r>
              <a:rPr sz="1200" spc="-5" dirty="0">
                <a:latin typeface="Calibri"/>
                <a:cs typeface="Calibri"/>
              </a:rPr>
              <a:t>den sozialen</a:t>
            </a:r>
            <a:r>
              <a:rPr sz="1200" spc="20" dirty="0">
                <a:latin typeface="Calibri"/>
                <a:cs typeface="Calibri"/>
              </a:rPr>
              <a:t> </a:t>
            </a:r>
            <a:r>
              <a:rPr sz="1200" spc="-15" dirty="0">
                <a:latin typeface="Calibri"/>
                <a:cs typeface="Calibri"/>
              </a:rPr>
              <a:t>Wandel</a:t>
            </a:r>
            <a:r>
              <a:rPr sz="1200" spc="-20" dirty="0">
                <a:latin typeface="Calibri"/>
                <a:cs typeface="Calibri"/>
              </a:rPr>
              <a:t> </a:t>
            </a:r>
            <a:r>
              <a:rPr sz="1200" spc="-10" dirty="0">
                <a:latin typeface="Calibri"/>
                <a:cs typeface="Calibri"/>
              </a:rPr>
              <a:t>ein</a:t>
            </a:r>
            <a:endParaRPr sz="1200" dirty="0">
              <a:latin typeface="Calibri"/>
              <a:cs typeface="Calibri"/>
            </a:endParaRPr>
          </a:p>
          <a:p>
            <a:pPr marL="365125" indent="-288290">
              <a:lnSpc>
                <a:spcPct val="100000"/>
              </a:lnSpc>
              <a:spcBef>
                <a:spcPts val="720"/>
              </a:spcBef>
              <a:buFont typeface="Wingdings"/>
              <a:buChar char=""/>
              <a:tabLst>
                <a:tab pos="365125" algn="l"/>
                <a:tab pos="365760" algn="l"/>
              </a:tabLst>
            </a:pPr>
            <a:r>
              <a:rPr sz="1200" spc="-5" dirty="0">
                <a:latin typeface="Calibri"/>
                <a:cs typeface="Calibri"/>
              </a:rPr>
              <a:t>Entwickeln</a:t>
            </a:r>
            <a:r>
              <a:rPr sz="1200" spc="-10" dirty="0">
                <a:latin typeface="Calibri"/>
                <a:cs typeface="Calibri"/>
              </a:rPr>
              <a:t> </a:t>
            </a:r>
            <a:r>
              <a:rPr sz="1200" spc="-5" dirty="0">
                <a:latin typeface="Calibri"/>
                <a:cs typeface="Calibri"/>
              </a:rPr>
              <a:t>Sie </a:t>
            </a:r>
            <a:r>
              <a:rPr sz="1200" dirty="0">
                <a:latin typeface="Calibri"/>
                <a:cs typeface="Calibri"/>
              </a:rPr>
              <a:t>eine</a:t>
            </a:r>
            <a:r>
              <a:rPr sz="1200" spc="-5" dirty="0">
                <a:latin typeface="Calibri"/>
                <a:cs typeface="Calibri"/>
              </a:rPr>
              <a:t> offene </a:t>
            </a:r>
            <a:r>
              <a:rPr sz="1200" dirty="0">
                <a:latin typeface="Calibri"/>
                <a:cs typeface="Calibri"/>
              </a:rPr>
              <a:t>Kommunikation</a:t>
            </a:r>
            <a:r>
              <a:rPr sz="1200" spc="-5" dirty="0">
                <a:latin typeface="Calibri"/>
                <a:cs typeface="Calibri"/>
              </a:rPr>
              <a:t> </a:t>
            </a:r>
            <a:r>
              <a:rPr sz="1200" dirty="0">
                <a:latin typeface="Calibri"/>
                <a:cs typeface="Calibri"/>
              </a:rPr>
              <a:t>mit</a:t>
            </a:r>
            <a:r>
              <a:rPr sz="1200" spc="-20" dirty="0">
                <a:latin typeface="Calibri"/>
                <a:cs typeface="Calibri"/>
              </a:rPr>
              <a:t> </a:t>
            </a:r>
            <a:r>
              <a:rPr sz="1200" spc="-15" dirty="0">
                <a:latin typeface="Calibri"/>
                <a:cs typeface="Calibri"/>
              </a:rPr>
              <a:t>anderen</a:t>
            </a:r>
            <a:endParaRPr sz="1200" dirty="0">
              <a:latin typeface="Calibri"/>
              <a:cs typeface="Calibri"/>
            </a:endParaRPr>
          </a:p>
        </p:txBody>
      </p:sp>
      <p:sp>
        <p:nvSpPr>
          <p:cNvPr id="4" name="object 4"/>
          <p:cNvSpPr txBox="1">
            <a:spLocks noGrp="1"/>
          </p:cNvSpPr>
          <p:nvPr>
            <p:ph type="title"/>
          </p:nvPr>
        </p:nvSpPr>
        <p:spPr>
          <a:xfrm>
            <a:off x="1181100" y="670304"/>
            <a:ext cx="6111875" cy="539250"/>
          </a:xfrm>
          <a:prstGeom prst="rect">
            <a:avLst/>
          </a:prstGeom>
        </p:spPr>
        <p:txBody>
          <a:bodyPr vert="horz" wrap="square" lIns="0" tIns="51435" rIns="0" bIns="0" rtlCol="0">
            <a:spAutoFit/>
          </a:bodyPr>
          <a:lstStyle/>
          <a:p>
            <a:pPr marL="12065" marR="5080" algn="ctr">
              <a:lnSpc>
                <a:spcPts val="1870"/>
              </a:lnSpc>
              <a:spcBef>
                <a:spcPts val="405"/>
              </a:spcBef>
            </a:pPr>
            <a:r>
              <a:rPr sz="1800" spc="-5" dirty="0">
                <a:solidFill>
                  <a:srgbClr val="FFAA14"/>
                </a:solidFill>
              </a:rPr>
              <a:t>WIE</a:t>
            </a:r>
            <a:r>
              <a:rPr sz="1800" spc="-10" dirty="0">
                <a:solidFill>
                  <a:srgbClr val="FFAA14"/>
                </a:solidFill>
              </a:rPr>
              <a:t> </a:t>
            </a:r>
            <a:r>
              <a:rPr sz="1800" dirty="0">
                <a:solidFill>
                  <a:srgbClr val="FFAA14"/>
                </a:solidFill>
              </a:rPr>
              <a:t>KÖNNEN </a:t>
            </a:r>
            <a:r>
              <a:rPr sz="1800" spc="-5" dirty="0">
                <a:solidFill>
                  <a:srgbClr val="FFAA14"/>
                </a:solidFill>
              </a:rPr>
              <a:t>WIR DIE MEDIEN </a:t>
            </a:r>
            <a:r>
              <a:rPr sz="1800" dirty="0">
                <a:solidFill>
                  <a:srgbClr val="FFAA14"/>
                </a:solidFill>
              </a:rPr>
              <a:t>NEU </a:t>
            </a:r>
            <a:r>
              <a:rPr sz="1800" spc="-5" dirty="0">
                <a:solidFill>
                  <a:srgbClr val="FFAA14"/>
                </a:solidFill>
              </a:rPr>
              <a:t>DENKEN</a:t>
            </a:r>
            <a:r>
              <a:rPr sz="1800" dirty="0">
                <a:solidFill>
                  <a:srgbClr val="FFAA14"/>
                </a:solidFill>
              </a:rPr>
              <a:t> UND</a:t>
            </a:r>
            <a:r>
              <a:rPr sz="1800" spc="5" dirty="0">
                <a:solidFill>
                  <a:srgbClr val="FFAA14"/>
                </a:solidFill>
              </a:rPr>
              <a:t> </a:t>
            </a:r>
            <a:r>
              <a:rPr sz="1800" spc="-15" dirty="0">
                <a:solidFill>
                  <a:srgbClr val="FFAA14"/>
                </a:solidFill>
              </a:rPr>
              <a:t>SOZIALE</a:t>
            </a:r>
            <a:r>
              <a:rPr sz="1800" spc="-20" dirty="0">
                <a:solidFill>
                  <a:srgbClr val="FFAA14"/>
                </a:solidFill>
              </a:rPr>
              <a:t> </a:t>
            </a:r>
            <a:r>
              <a:rPr sz="1800" spc="-5" dirty="0">
                <a:solidFill>
                  <a:srgbClr val="FFAA14"/>
                </a:solidFill>
              </a:rPr>
              <a:t>ZIELE </a:t>
            </a:r>
            <a:r>
              <a:rPr sz="1800" spc="-395" dirty="0">
                <a:solidFill>
                  <a:srgbClr val="FFAA14"/>
                </a:solidFill>
              </a:rPr>
              <a:t> </a:t>
            </a:r>
            <a:r>
              <a:rPr sz="1800" spc="-5" dirty="0">
                <a:solidFill>
                  <a:srgbClr val="FFAA14"/>
                </a:solidFill>
              </a:rPr>
              <a:t>ERREICHEN?</a:t>
            </a:r>
            <a:r>
              <a:rPr lang="de-AT" sz="1800" dirty="0"/>
              <a:t> </a:t>
            </a:r>
            <a:r>
              <a:rPr sz="1800" spc="-15" dirty="0">
                <a:solidFill>
                  <a:srgbClr val="FFAA14"/>
                </a:solidFill>
              </a:rPr>
              <a:t>VERÄNDERN?</a:t>
            </a:r>
            <a:endParaRPr sz="1800" dirty="0"/>
          </a:p>
        </p:txBody>
      </p:sp>
      <p:pic>
        <p:nvPicPr>
          <p:cNvPr id="5" name="object 5"/>
          <p:cNvPicPr/>
          <p:nvPr/>
        </p:nvPicPr>
        <p:blipFill>
          <a:blip r:embed="rId3" cstate="print"/>
          <a:stretch>
            <a:fillRect/>
          </a:stretch>
        </p:blipFill>
        <p:spPr>
          <a:xfrm>
            <a:off x="5410200" y="2206384"/>
            <a:ext cx="3452241" cy="2724391"/>
          </a:xfrm>
          <a:prstGeom prst="rect">
            <a:avLst/>
          </a:prstGeom>
        </p:spPr>
      </p:pic>
      <p:grpSp>
        <p:nvGrpSpPr>
          <p:cNvPr id="6" name="object 6"/>
          <p:cNvGrpSpPr/>
          <p:nvPr/>
        </p:nvGrpSpPr>
        <p:grpSpPr>
          <a:xfrm>
            <a:off x="182879" y="88900"/>
            <a:ext cx="8822055" cy="853440"/>
            <a:chOff x="182879" y="88900"/>
            <a:chExt cx="8822055" cy="853440"/>
          </a:xfrm>
        </p:grpSpPr>
        <p:pic>
          <p:nvPicPr>
            <p:cNvPr id="7" name="object 7"/>
            <p:cNvPicPr/>
            <p:nvPr/>
          </p:nvPicPr>
          <p:blipFill>
            <a:blip r:embed="rId4" cstate="print"/>
            <a:stretch>
              <a:fillRect/>
            </a:stretch>
          </p:blipFill>
          <p:spPr>
            <a:xfrm>
              <a:off x="182879" y="112153"/>
              <a:ext cx="1700402" cy="460870"/>
            </a:xfrm>
            <a:prstGeom prst="rect">
              <a:avLst/>
            </a:prstGeom>
          </p:spPr>
        </p:pic>
        <p:sp>
          <p:nvSpPr>
            <p:cNvPr id="8" name="object 8"/>
            <p:cNvSpPr/>
            <p:nvPr/>
          </p:nvSpPr>
          <p:spPr>
            <a:xfrm>
              <a:off x="8151495" y="88900"/>
              <a:ext cx="853440" cy="853440"/>
            </a:xfrm>
            <a:custGeom>
              <a:avLst/>
              <a:gdLst/>
              <a:ahLst/>
              <a:cxnLst/>
              <a:rect l="l" t="t" r="r" b="b"/>
              <a:pathLst>
                <a:path w="853440" h="853440">
                  <a:moveTo>
                    <a:pt x="426720" y="0"/>
                  </a:moveTo>
                  <a:lnTo>
                    <a:pt x="379730" y="2540"/>
                  </a:lnTo>
                  <a:lnTo>
                    <a:pt x="334645" y="9525"/>
                  </a:lnTo>
                  <a:lnTo>
                    <a:pt x="291465" y="21590"/>
                  </a:lnTo>
                  <a:lnTo>
                    <a:pt x="250190" y="38100"/>
                  </a:lnTo>
                  <a:lnTo>
                    <a:pt x="210820" y="58419"/>
                  </a:lnTo>
                  <a:lnTo>
                    <a:pt x="174625" y="82550"/>
                  </a:lnTo>
                  <a:lnTo>
                    <a:pt x="140335" y="109855"/>
                  </a:lnTo>
                  <a:lnTo>
                    <a:pt x="109855" y="140970"/>
                  </a:lnTo>
                  <a:lnTo>
                    <a:pt x="81915" y="174625"/>
                  </a:lnTo>
                  <a:lnTo>
                    <a:pt x="57785" y="211454"/>
                  </a:lnTo>
                  <a:lnTo>
                    <a:pt x="37465" y="250190"/>
                  </a:lnTo>
                  <a:lnTo>
                    <a:pt x="21590" y="292100"/>
                  </a:lnTo>
                  <a:lnTo>
                    <a:pt x="9525" y="335280"/>
                  </a:lnTo>
                  <a:lnTo>
                    <a:pt x="2540" y="380365"/>
                  </a:lnTo>
                  <a:lnTo>
                    <a:pt x="0" y="426720"/>
                  </a:lnTo>
                  <a:lnTo>
                    <a:pt x="2540" y="473075"/>
                  </a:lnTo>
                  <a:lnTo>
                    <a:pt x="9525" y="518159"/>
                  </a:lnTo>
                  <a:lnTo>
                    <a:pt x="21590" y="561340"/>
                  </a:lnTo>
                  <a:lnTo>
                    <a:pt x="37465" y="603250"/>
                  </a:lnTo>
                  <a:lnTo>
                    <a:pt x="57785" y="641985"/>
                  </a:lnTo>
                  <a:lnTo>
                    <a:pt x="81915" y="678815"/>
                  </a:lnTo>
                  <a:lnTo>
                    <a:pt x="109855" y="712470"/>
                  </a:lnTo>
                  <a:lnTo>
                    <a:pt x="140335" y="743585"/>
                  </a:lnTo>
                  <a:lnTo>
                    <a:pt x="174625" y="770890"/>
                  </a:lnTo>
                  <a:lnTo>
                    <a:pt x="210820" y="795020"/>
                  </a:lnTo>
                  <a:lnTo>
                    <a:pt x="250190" y="815340"/>
                  </a:lnTo>
                  <a:lnTo>
                    <a:pt x="291465" y="831850"/>
                  </a:lnTo>
                  <a:lnTo>
                    <a:pt x="334645" y="843280"/>
                  </a:lnTo>
                  <a:lnTo>
                    <a:pt x="379730" y="850900"/>
                  </a:lnTo>
                  <a:lnTo>
                    <a:pt x="426720" y="853440"/>
                  </a:lnTo>
                  <a:lnTo>
                    <a:pt x="473075" y="850900"/>
                  </a:lnTo>
                  <a:lnTo>
                    <a:pt x="518160" y="843280"/>
                  </a:lnTo>
                  <a:lnTo>
                    <a:pt x="561340" y="831850"/>
                  </a:lnTo>
                  <a:lnTo>
                    <a:pt x="602615" y="815340"/>
                  </a:lnTo>
                  <a:lnTo>
                    <a:pt x="641985" y="795020"/>
                  </a:lnTo>
                  <a:lnTo>
                    <a:pt x="678815" y="770890"/>
                  </a:lnTo>
                  <a:lnTo>
                    <a:pt x="712470" y="743585"/>
                  </a:lnTo>
                  <a:lnTo>
                    <a:pt x="742950" y="712470"/>
                  </a:lnTo>
                  <a:lnTo>
                    <a:pt x="770890" y="678815"/>
                  </a:lnTo>
                  <a:lnTo>
                    <a:pt x="795020" y="641985"/>
                  </a:lnTo>
                  <a:lnTo>
                    <a:pt x="815340" y="603250"/>
                  </a:lnTo>
                  <a:lnTo>
                    <a:pt x="831215" y="561340"/>
                  </a:lnTo>
                  <a:lnTo>
                    <a:pt x="843280" y="518159"/>
                  </a:lnTo>
                  <a:lnTo>
                    <a:pt x="850900" y="473075"/>
                  </a:lnTo>
                  <a:lnTo>
                    <a:pt x="853440" y="426720"/>
                  </a:lnTo>
                  <a:lnTo>
                    <a:pt x="850900" y="380365"/>
                  </a:lnTo>
                  <a:lnTo>
                    <a:pt x="843280" y="335280"/>
                  </a:lnTo>
                  <a:lnTo>
                    <a:pt x="831215" y="292100"/>
                  </a:lnTo>
                  <a:lnTo>
                    <a:pt x="815340" y="250190"/>
                  </a:lnTo>
                  <a:lnTo>
                    <a:pt x="795020" y="211454"/>
                  </a:lnTo>
                  <a:lnTo>
                    <a:pt x="770890" y="174625"/>
                  </a:lnTo>
                  <a:lnTo>
                    <a:pt x="742950" y="140970"/>
                  </a:lnTo>
                  <a:lnTo>
                    <a:pt x="712470" y="109855"/>
                  </a:lnTo>
                  <a:lnTo>
                    <a:pt x="678815" y="82550"/>
                  </a:lnTo>
                  <a:lnTo>
                    <a:pt x="641985" y="58419"/>
                  </a:lnTo>
                  <a:lnTo>
                    <a:pt x="602615" y="38100"/>
                  </a:lnTo>
                  <a:lnTo>
                    <a:pt x="561340" y="21590"/>
                  </a:lnTo>
                  <a:lnTo>
                    <a:pt x="518160" y="9525"/>
                  </a:lnTo>
                  <a:lnTo>
                    <a:pt x="473075" y="2540"/>
                  </a:lnTo>
                  <a:lnTo>
                    <a:pt x="426720" y="0"/>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8195945" y="212725"/>
              <a:ext cx="765175" cy="608329"/>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8"/>
          </a:xfrm>
          <a:prstGeom prst="rect">
            <a:avLst/>
          </a:prstGeom>
        </p:spPr>
      </p:pic>
      <p:sp>
        <p:nvSpPr>
          <p:cNvPr id="3" name="object 3"/>
          <p:cNvSpPr txBox="1">
            <a:spLocks noGrp="1"/>
          </p:cNvSpPr>
          <p:nvPr>
            <p:ph type="title"/>
          </p:nvPr>
        </p:nvSpPr>
        <p:spPr>
          <a:xfrm>
            <a:off x="673100" y="1291335"/>
            <a:ext cx="3467735" cy="1393825"/>
          </a:xfrm>
          <a:prstGeom prst="rect">
            <a:avLst/>
          </a:prstGeom>
        </p:spPr>
        <p:txBody>
          <a:bodyPr vert="horz" wrap="square" lIns="0" tIns="14605" rIns="0" bIns="0" rtlCol="0">
            <a:spAutoFit/>
          </a:bodyPr>
          <a:lstStyle/>
          <a:p>
            <a:pPr marL="12700" marR="5080">
              <a:lnSpc>
                <a:spcPct val="99600"/>
              </a:lnSpc>
              <a:spcBef>
                <a:spcPts val="115"/>
              </a:spcBef>
            </a:pPr>
            <a:r>
              <a:rPr sz="3000" spc="-5" dirty="0"/>
              <a:t>MEDIENVERTRETU</a:t>
            </a:r>
            <a:r>
              <a:rPr sz="3000" spc="-10" dirty="0"/>
              <a:t>N</a:t>
            </a:r>
            <a:r>
              <a:rPr sz="3000" dirty="0"/>
              <a:t>G  </a:t>
            </a:r>
            <a:r>
              <a:rPr sz="3000" spc="-5" dirty="0"/>
              <a:t>WORKSHOP </a:t>
            </a:r>
            <a:r>
              <a:rPr sz="3000" dirty="0"/>
              <a:t>1 </a:t>
            </a:r>
            <a:r>
              <a:rPr sz="3000" spc="5" dirty="0"/>
              <a:t> </a:t>
            </a:r>
            <a:r>
              <a:rPr sz="3000" dirty="0"/>
              <a:t>ABGESCHLOSSEN!</a:t>
            </a:r>
            <a:endParaRPr sz="3000"/>
          </a:p>
        </p:txBody>
      </p:sp>
      <p:grpSp>
        <p:nvGrpSpPr>
          <p:cNvPr id="5" name="object 5"/>
          <p:cNvGrpSpPr/>
          <p:nvPr/>
        </p:nvGrpSpPr>
        <p:grpSpPr>
          <a:xfrm>
            <a:off x="182879" y="88900"/>
            <a:ext cx="8822055" cy="4354195"/>
            <a:chOff x="182879" y="88900"/>
            <a:chExt cx="8822055" cy="4354195"/>
          </a:xfrm>
        </p:grpSpPr>
        <p:pic>
          <p:nvPicPr>
            <p:cNvPr id="6" name="object 6"/>
            <p:cNvPicPr/>
            <p:nvPr/>
          </p:nvPicPr>
          <p:blipFill>
            <a:blip r:embed="rId3" cstate="print"/>
            <a:stretch>
              <a:fillRect/>
            </a:stretch>
          </p:blipFill>
          <p:spPr>
            <a:xfrm>
              <a:off x="182879" y="113665"/>
              <a:ext cx="1708658" cy="470535"/>
            </a:xfrm>
            <a:prstGeom prst="rect">
              <a:avLst/>
            </a:prstGeom>
          </p:spPr>
        </p:pic>
        <p:sp>
          <p:nvSpPr>
            <p:cNvPr id="7" name="object 7"/>
            <p:cNvSpPr/>
            <p:nvPr/>
          </p:nvSpPr>
          <p:spPr>
            <a:xfrm>
              <a:off x="8151495" y="88900"/>
              <a:ext cx="853440" cy="853440"/>
            </a:xfrm>
            <a:custGeom>
              <a:avLst/>
              <a:gdLst/>
              <a:ahLst/>
              <a:cxnLst/>
              <a:rect l="l" t="t" r="r" b="b"/>
              <a:pathLst>
                <a:path w="853440" h="853440">
                  <a:moveTo>
                    <a:pt x="426720" y="0"/>
                  </a:moveTo>
                  <a:lnTo>
                    <a:pt x="380364" y="2539"/>
                  </a:lnTo>
                  <a:lnTo>
                    <a:pt x="335279" y="9525"/>
                  </a:lnTo>
                  <a:lnTo>
                    <a:pt x="292100" y="21589"/>
                  </a:lnTo>
                  <a:lnTo>
                    <a:pt x="250189" y="38100"/>
                  </a:lnTo>
                  <a:lnTo>
                    <a:pt x="211454" y="58420"/>
                  </a:lnTo>
                  <a:lnTo>
                    <a:pt x="174625" y="82550"/>
                  </a:lnTo>
                  <a:lnTo>
                    <a:pt x="140970" y="109854"/>
                  </a:lnTo>
                  <a:lnTo>
                    <a:pt x="109854" y="140970"/>
                  </a:lnTo>
                  <a:lnTo>
                    <a:pt x="82550" y="174625"/>
                  </a:lnTo>
                  <a:lnTo>
                    <a:pt x="58420" y="211454"/>
                  </a:lnTo>
                  <a:lnTo>
                    <a:pt x="38100" y="250189"/>
                  </a:lnTo>
                  <a:lnTo>
                    <a:pt x="21589" y="292100"/>
                  </a:lnTo>
                  <a:lnTo>
                    <a:pt x="9525" y="335279"/>
                  </a:lnTo>
                  <a:lnTo>
                    <a:pt x="2539" y="380364"/>
                  </a:lnTo>
                  <a:lnTo>
                    <a:pt x="0" y="426720"/>
                  </a:lnTo>
                  <a:lnTo>
                    <a:pt x="2539" y="473075"/>
                  </a:lnTo>
                  <a:lnTo>
                    <a:pt x="9525" y="518160"/>
                  </a:lnTo>
                  <a:lnTo>
                    <a:pt x="21589" y="561339"/>
                  </a:lnTo>
                  <a:lnTo>
                    <a:pt x="38100" y="603250"/>
                  </a:lnTo>
                  <a:lnTo>
                    <a:pt x="58420" y="641985"/>
                  </a:lnTo>
                  <a:lnTo>
                    <a:pt x="82550" y="678814"/>
                  </a:lnTo>
                  <a:lnTo>
                    <a:pt x="109854" y="712470"/>
                  </a:lnTo>
                  <a:lnTo>
                    <a:pt x="140970" y="743585"/>
                  </a:lnTo>
                  <a:lnTo>
                    <a:pt x="174625" y="770889"/>
                  </a:lnTo>
                  <a:lnTo>
                    <a:pt x="211454" y="795020"/>
                  </a:lnTo>
                  <a:lnTo>
                    <a:pt x="250189" y="815339"/>
                  </a:lnTo>
                  <a:lnTo>
                    <a:pt x="292100" y="831850"/>
                  </a:lnTo>
                  <a:lnTo>
                    <a:pt x="335279" y="843914"/>
                  </a:lnTo>
                  <a:lnTo>
                    <a:pt x="380364" y="850900"/>
                  </a:lnTo>
                  <a:lnTo>
                    <a:pt x="426720" y="853439"/>
                  </a:lnTo>
                  <a:lnTo>
                    <a:pt x="473075" y="850900"/>
                  </a:lnTo>
                  <a:lnTo>
                    <a:pt x="518159" y="843914"/>
                  </a:lnTo>
                  <a:lnTo>
                    <a:pt x="561339" y="831850"/>
                  </a:lnTo>
                  <a:lnTo>
                    <a:pt x="603250" y="815339"/>
                  </a:lnTo>
                  <a:lnTo>
                    <a:pt x="641984" y="795020"/>
                  </a:lnTo>
                  <a:lnTo>
                    <a:pt x="678814" y="770889"/>
                  </a:lnTo>
                  <a:lnTo>
                    <a:pt x="712470" y="743585"/>
                  </a:lnTo>
                  <a:lnTo>
                    <a:pt x="743584" y="712470"/>
                  </a:lnTo>
                  <a:lnTo>
                    <a:pt x="770889" y="678814"/>
                  </a:lnTo>
                  <a:lnTo>
                    <a:pt x="795020" y="641985"/>
                  </a:lnTo>
                  <a:lnTo>
                    <a:pt x="815339" y="603250"/>
                  </a:lnTo>
                  <a:lnTo>
                    <a:pt x="831850" y="561339"/>
                  </a:lnTo>
                  <a:lnTo>
                    <a:pt x="843914" y="518160"/>
                  </a:lnTo>
                  <a:lnTo>
                    <a:pt x="850900" y="473075"/>
                  </a:lnTo>
                  <a:lnTo>
                    <a:pt x="853439" y="426720"/>
                  </a:lnTo>
                  <a:lnTo>
                    <a:pt x="850900" y="380364"/>
                  </a:lnTo>
                  <a:lnTo>
                    <a:pt x="843914" y="335279"/>
                  </a:lnTo>
                  <a:lnTo>
                    <a:pt x="831850" y="292100"/>
                  </a:lnTo>
                  <a:lnTo>
                    <a:pt x="815339" y="250189"/>
                  </a:lnTo>
                  <a:lnTo>
                    <a:pt x="795020" y="211454"/>
                  </a:lnTo>
                  <a:lnTo>
                    <a:pt x="770889" y="174625"/>
                  </a:lnTo>
                  <a:lnTo>
                    <a:pt x="743584" y="140970"/>
                  </a:lnTo>
                  <a:lnTo>
                    <a:pt x="712470" y="109854"/>
                  </a:lnTo>
                  <a:lnTo>
                    <a:pt x="678814" y="82550"/>
                  </a:lnTo>
                  <a:lnTo>
                    <a:pt x="641984" y="58420"/>
                  </a:lnTo>
                  <a:lnTo>
                    <a:pt x="603250" y="38100"/>
                  </a:lnTo>
                  <a:lnTo>
                    <a:pt x="561339" y="21589"/>
                  </a:lnTo>
                  <a:lnTo>
                    <a:pt x="518159" y="9525"/>
                  </a:lnTo>
                  <a:lnTo>
                    <a:pt x="473075" y="2539"/>
                  </a:lnTo>
                  <a:lnTo>
                    <a:pt x="426720" y="0"/>
                  </a:lnTo>
                  <a:close/>
                </a:path>
              </a:pathLst>
            </a:custGeom>
            <a:solidFill>
              <a:srgbClr val="FFFFFF"/>
            </a:solidFill>
          </p:spPr>
          <p:txBody>
            <a:bodyPr wrap="square" lIns="0" tIns="0" rIns="0" bIns="0" rtlCol="0"/>
            <a:lstStyle/>
            <a:p>
              <a:endParaRPr/>
            </a:p>
          </p:txBody>
        </p:sp>
        <p:pic>
          <p:nvPicPr>
            <p:cNvPr id="8" name="object 8"/>
            <p:cNvPicPr/>
            <p:nvPr/>
          </p:nvPicPr>
          <p:blipFill>
            <a:blip r:embed="rId4" cstate="print"/>
            <a:stretch>
              <a:fillRect/>
            </a:stretch>
          </p:blipFill>
          <p:spPr>
            <a:xfrm>
              <a:off x="8195310" y="212089"/>
              <a:ext cx="765175" cy="608329"/>
            </a:xfrm>
            <a:prstGeom prst="rect">
              <a:avLst/>
            </a:prstGeom>
          </p:spPr>
        </p:pic>
        <p:pic>
          <p:nvPicPr>
            <p:cNvPr id="9" name="object 9"/>
            <p:cNvPicPr/>
            <p:nvPr/>
          </p:nvPicPr>
          <p:blipFill>
            <a:blip r:embed="rId5" cstate="print"/>
            <a:stretch>
              <a:fillRect/>
            </a:stretch>
          </p:blipFill>
          <p:spPr>
            <a:xfrm>
              <a:off x="5869939" y="1799132"/>
              <a:ext cx="2645410" cy="2643886"/>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3" name="Rectangle 22">
            <a:extLst>
              <a:ext uri="{FF2B5EF4-FFF2-40B4-BE49-F238E27FC236}">
                <a16:creationId xmlns:a16="http://schemas.microsoft.com/office/drawing/2014/main" id="{A9713C8D-9265-4E4E-B7A0-E96175EC8284}"/>
              </a:ext>
            </a:extLst>
          </p:cNvPr>
          <p:cNvSpPr/>
          <p:nvPr/>
        </p:nvSpPr>
        <p:spPr>
          <a:xfrm>
            <a:off x="0" y="3341871"/>
            <a:ext cx="9144000" cy="180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5" name="Group 4">
            <a:extLst>
              <a:ext uri="{FF2B5EF4-FFF2-40B4-BE49-F238E27FC236}">
                <a16:creationId xmlns:a16="http://schemas.microsoft.com/office/drawing/2014/main" id="{88BFDBA0-9AF2-BE44-AC09-C03A69A58FAB}"/>
              </a:ext>
            </a:extLst>
          </p:cNvPr>
          <p:cNvGrpSpPr/>
          <p:nvPr/>
        </p:nvGrpSpPr>
        <p:grpSpPr>
          <a:xfrm>
            <a:off x="2325606" y="-196357"/>
            <a:ext cx="4492787" cy="3577590"/>
            <a:chOff x="2268456" y="160020"/>
            <a:chExt cx="4492787" cy="3577590"/>
          </a:xfrm>
        </p:grpSpPr>
        <p:sp>
          <p:nvSpPr>
            <p:cNvPr id="2" name="Rounded Rectangle 1">
              <a:extLst>
                <a:ext uri="{FF2B5EF4-FFF2-40B4-BE49-F238E27FC236}">
                  <a16:creationId xmlns:a16="http://schemas.microsoft.com/office/drawing/2014/main" id="{4D898D7C-4523-3346-8E83-83E8A945F23E}"/>
                </a:ext>
              </a:extLst>
            </p:cNvPr>
            <p:cNvSpPr/>
            <p:nvPr/>
          </p:nvSpPr>
          <p:spPr>
            <a:xfrm>
              <a:off x="2571750" y="537210"/>
              <a:ext cx="3851910" cy="28232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4" name="Picture 3" descr="A close up of a logo&#10;&#10;Description automatically generated">
              <a:extLst>
                <a:ext uri="{FF2B5EF4-FFF2-40B4-BE49-F238E27FC236}">
                  <a16:creationId xmlns:a16="http://schemas.microsoft.com/office/drawing/2014/main" id="{A74FFAB1-BBA3-B44F-8784-C750620EE45C}"/>
                </a:ext>
              </a:extLst>
            </p:cNvPr>
            <p:cNvPicPr>
              <a:picLocks noChangeAspect="1"/>
            </p:cNvPicPr>
            <p:nvPr/>
          </p:nvPicPr>
          <p:blipFill>
            <a:blip r:embed="rId3"/>
            <a:stretch>
              <a:fillRect/>
            </a:stretch>
          </p:blipFill>
          <p:spPr>
            <a:xfrm>
              <a:off x="2268456" y="160020"/>
              <a:ext cx="4492787" cy="3577590"/>
            </a:xfrm>
            <a:prstGeom prst="rect">
              <a:avLst/>
            </a:prstGeom>
          </p:spPr>
        </p:pic>
      </p:grpSp>
      <p:pic>
        <p:nvPicPr>
          <p:cNvPr id="8" name="Picture 7" descr="A close up of a logo&#10;&#10;Description automatically generated">
            <a:extLst>
              <a:ext uri="{FF2B5EF4-FFF2-40B4-BE49-F238E27FC236}">
                <a16:creationId xmlns:a16="http://schemas.microsoft.com/office/drawing/2014/main" id="{6DB02F2D-9DA1-6B40-83E4-272A55F46650}"/>
              </a:ext>
            </a:extLst>
          </p:cNvPr>
          <p:cNvPicPr>
            <a:picLocks noChangeAspect="1"/>
          </p:cNvPicPr>
          <p:nvPr/>
        </p:nvPicPr>
        <p:blipFill>
          <a:blip r:embed="rId4"/>
          <a:stretch>
            <a:fillRect/>
          </a:stretch>
        </p:blipFill>
        <p:spPr>
          <a:xfrm>
            <a:off x="124862" y="3504431"/>
            <a:ext cx="728980" cy="712619"/>
          </a:xfrm>
          <a:prstGeom prst="rect">
            <a:avLst/>
          </a:prstGeom>
        </p:spPr>
      </p:pic>
      <p:pic>
        <p:nvPicPr>
          <p:cNvPr id="10" name="Picture 9" descr="A close up of a logo&#10;&#10;Description automatically generated">
            <a:extLst>
              <a:ext uri="{FF2B5EF4-FFF2-40B4-BE49-F238E27FC236}">
                <a16:creationId xmlns:a16="http://schemas.microsoft.com/office/drawing/2014/main" id="{0AAFC13E-9D0D-1643-848C-C07DBACCAB0B}"/>
              </a:ext>
            </a:extLst>
          </p:cNvPr>
          <p:cNvPicPr>
            <a:picLocks noChangeAspect="1"/>
          </p:cNvPicPr>
          <p:nvPr/>
        </p:nvPicPr>
        <p:blipFill>
          <a:blip r:embed="rId5"/>
          <a:stretch>
            <a:fillRect/>
          </a:stretch>
        </p:blipFill>
        <p:spPr>
          <a:xfrm>
            <a:off x="936813" y="3504431"/>
            <a:ext cx="1637663" cy="712619"/>
          </a:xfrm>
          <a:prstGeom prst="rect">
            <a:avLst/>
          </a:prstGeom>
        </p:spPr>
      </p:pic>
      <p:pic>
        <p:nvPicPr>
          <p:cNvPr id="12" name="Picture 11">
            <a:extLst>
              <a:ext uri="{FF2B5EF4-FFF2-40B4-BE49-F238E27FC236}">
                <a16:creationId xmlns:a16="http://schemas.microsoft.com/office/drawing/2014/main" id="{0AE69F24-D817-C549-BBED-B3A90CA86CA0}"/>
              </a:ext>
            </a:extLst>
          </p:cNvPr>
          <p:cNvPicPr>
            <a:picLocks noChangeAspect="1"/>
          </p:cNvPicPr>
          <p:nvPr/>
        </p:nvPicPr>
        <p:blipFill>
          <a:blip r:embed="rId6"/>
          <a:stretch>
            <a:fillRect/>
          </a:stretch>
        </p:blipFill>
        <p:spPr>
          <a:xfrm>
            <a:off x="2620078" y="3546341"/>
            <a:ext cx="1516621" cy="621030"/>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6AAC8BFE-F9F9-3F4D-BD4B-058FDDA8B009}"/>
              </a:ext>
            </a:extLst>
          </p:cNvPr>
          <p:cNvPicPr>
            <a:picLocks noChangeAspect="1"/>
          </p:cNvPicPr>
          <p:nvPr/>
        </p:nvPicPr>
        <p:blipFill>
          <a:blip r:embed="rId7"/>
          <a:stretch>
            <a:fillRect/>
          </a:stretch>
        </p:blipFill>
        <p:spPr>
          <a:xfrm>
            <a:off x="4334939" y="3527291"/>
            <a:ext cx="964957" cy="676910"/>
          </a:xfrm>
          <a:prstGeom prst="rect">
            <a:avLst/>
          </a:prstGeom>
        </p:spPr>
      </p:pic>
      <p:pic>
        <p:nvPicPr>
          <p:cNvPr id="16" name="Picture 15">
            <a:extLst>
              <a:ext uri="{FF2B5EF4-FFF2-40B4-BE49-F238E27FC236}">
                <a16:creationId xmlns:a16="http://schemas.microsoft.com/office/drawing/2014/main" id="{7913E9ED-BEFE-0E4C-90B1-B688790B7A54}"/>
              </a:ext>
            </a:extLst>
          </p:cNvPr>
          <p:cNvPicPr>
            <a:picLocks noChangeAspect="1"/>
          </p:cNvPicPr>
          <p:nvPr/>
        </p:nvPicPr>
        <p:blipFill>
          <a:blip r:embed="rId8"/>
          <a:stretch>
            <a:fillRect/>
          </a:stretch>
        </p:blipFill>
        <p:spPr>
          <a:xfrm>
            <a:off x="5547098" y="3633971"/>
            <a:ext cx="990501" cy="42545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A0F51BF8-2DE9-D148-9504-6DE4EADC5D78}"/>
              </a:ext>
            </a:extLst>
          </p:cNvPr>
          <p:cNvPicPr>
            <a:picLocks noChangeAspect="1"/>
          </p:cNvPicPr>
          <p:nvPr/>
        </p:nvPicPr>
        <p:blipFill>
          <a:blip r:embed="rId9"/>
          <a:stretch>
            <a:fillRect/>
          </a:stretch>
        </p:blipFill>
        <p:spPr>
          <a:xfrm>
            <a:off x="7762225" y="3609425"/>
            <a:ext cx="1280160" cy="474542"/>
          </a:xfrm>
          <a:prstGeom prst="rect">
            <a:avLst/>
          </a:prstGeom>
        </p:spPr>
      </p:pic>
      <p:sp>
        <p:nvSpPr>
          <p:cNvPr id="28" name="TextBox 27">
            <a:extLst>
              <a:ext uri="{FF2B5EF4-FFF2-40B4-BE49-F238E27FC236}">
                <a16:creationId xmlns:a16="http://schemas.microsoft.com/office/drawing/2014/main" id="{AFFBECB4-47A5-384B-B49D-724229B2AFB9}"/>
              </a:ext>
            </a:extLst>
          </p:cNvPr>
          <p:cNvSpPr txBox="1"/>
          <p:nvPr/>
        </p:nvSpPr>
        <p:spPr>
          <a:xfrm>
            <a:off x="4099015" y="4244673"/>
            <a:ext cx="4492786" cy="923330"/>
          </a:xfrm>
          <a:prstGeom prst="rect">
            <a:avLst/>
          </a:prstGeom>
          <a:noFill/>
        </p:spPr>
        <p:txBody>
          <a:bodyPr wrap="square" rtlCol="0">
            <a:spAutoFit/>
          </a:bodyPr>
          <a:lstStyle/>
          <a:p>
            <a:pPr>
              <a:buClr>
                <a:srgbClr val="000000"/>
              </a:buClr>
              <a:defRPr/>
            </a:pPr>
            <a:r>
              <a:rPr kumimoji="0" lang="en-IE" sz="900" b="0" i="0" u="none" strike="noStrike" kern="0" cap="none" spc="0" normalizeH="0" baseline="0" noProof="0" dirty="0">
                <a:ln>
                  <a:noFill/>
                </a:ln>
                <a:solidFill>
                  <a:srgbClr val="000000"/>
                </a:solidFill>
                <a:effectLst/>
                <a:uLnTx/>
                <a:uFillTx/>
                <a:latin typeface="Arial"/>
                <a:cs typeface="Arial"/>
                <a:sym typeface="Arial"/>
              </a:rPr>
              <a:t>"</a:t>
            </a:r>
            <a:r>
              <a:rPr lang="de-DE" sz="900" dirty="0"/>
              <a:t>Dieses Projekt wurde mit Unterstützung der Europäischen Kommission finanziert. Die Verantwortung für den Inhalt dieser Veröffentlichung trägt allein der Verfasser; die Kommission haftet nicht für die weitere Verwendung der darin enthaltenen Angaben</a:t>
            </a:r>
            <a:r>
              <a:rPr lang="en-IE" sz="900" dirty="0"/>
              <a:t>." </a:t>
            </a:r>
            <a:endParaRPr kumimoji="0" lang="en-IE" sz="9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900" b="0" i="0" u="none" strike="noStrike" kern="0" cap="none" spc="0" normalizeH="0" baseline="0" noProof="0" dirty="0">
                <a:ln>
                  <a:noFill/>
                </a:ln>
                <a:solidFill>
                  <a:srgbClr val="000000"/>
                </a:solidFill>
                <a:effectLst/>
                <a:uLnTx/>
                <a:uFillTx/>
                <a:latin typeface="Arial"/>
                <a:cs typeface="Arial"/>
                <a:sym typeface="Arial"/>
              </a:rPr>
              <a:t>Projektnummer: </a:t>
            </a:r>
            <a:r>
              <a:rPr kumimoji="0" lang="en-GB" sz="900" b="0" i="0" u="none" strike="noStrike" kern="0" cap="none" spc="0" normalizeH="0" baseline="0" noProof="0" dirty="0">
                <a:ln>
                  <a:noFill/>
                </a:ln>
                <a:solidFill>
                  <a:srgbClr val="000000"/>
                </a:solidFill>
                <a:effectLst/>
                <a:uLnTx/>
                <a:uFillTx/>
                <a:latin typeface="Arial"/>
                <a:cs typeface="Arial"/>
                <a:sym typeface="Arial"/>
              </a:rPr>
              <a:t>2020-1-AT01-KA204-077958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900" b="0" i="0" u="none" strike="noStrike" kern="0" cap="none" spc="0" normalizeH="0" baseline="0" noProof="0" dirty="0">
              <a:ln>
                <a:noFill/>
              </a:ln>
              <a:solidFill>
                <a:srgbClr val="000000"/>
              </a:solidFill>
              <a:effectLst/>
              <a:uLnTx/>
              <a:uFillTx/>
              <a:latin typeface="Arial"/>
              <a:cs typeface="Arial"/>
              <a:sym typeface="Arial"/>
            </a:endParaRPr>
          </a:p>
        </p:txBody>
      </p:sp>
      <p:pic>
        <p:nvPicPr>
          <p:cNvPr id="6" name="Picture 5" descr="Logo&#10;&#10;Description automatically generated">
            <a:extLst>
              <a:ext uri="{FF2B5EF4-FFF2-40B4-BE49-F238E27FC236}">
                <a16:creationId xmlns:a16="http://schemas.microsoft.com/office/drawing/2014/main" id="{D5C7E427-6F6E-4D30-9394-0F1DB62B8ECA}"/>
              </a:ext>
            </a:extLst>
          </p:cNvPr>
          <p:cNvPicPr>
            <a:picLocks noChangeAspect="1"/>
          </p:cNvPicPr>
          <p:nvPr/>
        </p:nvPicPr>
        <p:blipFill>
          <a:blip r:embed="rId10"/>
          <a:stretch>
            <a:fillRect/>
          </a:stretch>
        </p:blipFill>
        <p:spPr>
          <a:xfrm>
            <a:off x="6923548" y="3665260"/>
            <a:ext cx="596800" cy="577426"/>
          </a:xfrm>
          <a:prstGeom prst="rect">
            <a:avLst/>
          </a:prstGeom>
        </p:spPr>
      </p:pic>
      <p:pic>
        <p:nvPicPr>
          <p:cNvPr id="3" name="Grafik 2">
            <a:extLst>
              <a:ext uri="{FF2B5EF4-FFF2-40B4-BE49-F238E27FC236}">
                <a16:creationId xmlns:a16="http://schemas.microsoft.com/office/drawing/2014/main" id="{F9E6552E-FA5F-C707-5E2C-EB7BACDB4DF4}"/>
              </a:ext>
            </a:extLst>
          </p:cNvPr>
          <p:cNvPicPr>
            <a:picLocks noChangeAspect="1"/>
          </p:cNvPicPr>
          <p:nvPr/>
        </p:nvPicPr>
        <p:blipFill>
          <a:blip r:embed="rId11"/>
          <a:stretch>
            <a:fillRect/>
          </a:stretch>
        </p:blipFill>
        <p:spPr>
          <a:xfrm>
            <a:off x="251584" y="4286796"/>
            <a:ext cx="3008120" cy="618071"/>
          </a:xfrm>
          <a:prstGeom prst="rect">
            <a:avLst/>
          </a:prstGeom>
        </p:spPr>
      </p:pic>
    </p:spTree>
    <p:extLst>
      <p:ext uri="{BB962C8B-B14F-4D97-AF65-F5344CB8AC3E}">
        <p14:creationId xmlns:p14="http://schemas.microsoft.com/office/powerpoint/2010/main" val="2035628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3314</Words>
  <Application>Microsoft Office PowerPoint</Application>
  <PresentationFormat>Bildschirmpräsentation (16:9)</PresentationFormat>
  <Paragraphs>395</Paragraphs>
  <Slides>30</Slides>
  <Notes>1</Notes>
  <HiddenSlides>0</HiddenSlides>
  <MMClips>1</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30</vt:i4>
      </vt:variant>
    </vt:vector>
  </HeadingPairs>
  <TitlesOfParts>
    <vt:vector size="40" baseType="lpstr">
      <vt:lpstr>Arial</vt:lpstr>
      <vt:lpstr>Arial MT</vt:lpstr>
      <vt:lpstr>Calibri</vt:lpstr>
      <vt:lpstr>Courier New</vt:lpstr>
      <vt:lpstr>Times New Roman</vt:lpstr>
      <vt:lpstr>Titillium Web</vt:lpstr>
      <vt:lpstr>Titillium Web Light</vt:lpstr>
      <vt:lpstr>Wingdings</vt:lpstr>
      <vt:lpstr>Office Theme</vt:lpstr>
      <vt:lpstr>Ninacor template</vt:lpstr>
      <vt:lpstr>IO2  LEHRPLAN ZUR  DIGITALEN  KOMPETENZ FÜR ELTERN</vt:lpstr>
      <vt:lpstr>MEDIENLITERATUR</vt:lpstr>
      <vt:lpstr>PowerPoint-Präsentation</vt:lpstr>
      <vt:lpstr>1.1 UMGANG MIT PRIVILEGIEN UND VIELFALT IN DEN MEDIEN</vt:lpstr>
      <vt:lpstr>PowerPoint-Präsentation</vt:lpstr>
      <vt:lpstr>PRIVILEGIEN UND VIELFALT IN DEN MEDIEN</vt:lpstr>
      <vt:lpstr>BEISPIELE FÜR VIELFALT IN DEN MEDIEN</vt:lpstr>
      <vt:lpstr>TÄTIGKEIT 4.1.1 FALLSTUDIE –  WIDRIGKEITEN DURCH VIELFALT BEGEGNEN</vt:lpstr>
      <vt:lpstr>TÄTIGKEIT 4.1.1 FALLSTUDIE – WIDRIGKEITEN DURCH VIELFALT BEGEGNEN</vt:lpstr>
      <vt:lpstr>WARUM IST VIELFALT WICHTIG?</vt:lpstr>
      <vt:lpstr>WARUM IST VIELFALT WICHTIG?</vt:lpstr>
      <vt:lpstr>WARUM IST DIE VIELFALT IN DEN MEDIEN FÜR MEIN KIND  WICHTIG?</vt:lpstr>
      <vt:lpstr>AKTIVITÄT 4.1.2 – GRUPPENDISKUSSION</vt:lpstr>
      <vt:lpstr>AKTIVITÄT 4.1.3 –  VIELFÄLTIGE VERTRETUNG</vt:lpstr>
      <vt:lpstr>AKTIVITÄT 4.1.3 – VIELFÄLTIGE VERTRETUNG</vt:lpstr>
      <vt:lpstr>1.2 MEDIENVERBINDUNG</vt:lpstr>
      <vt:lpstr>ARTEN DER VOREINGENOMMENHEIT DER MEDIEN</vt:lpstr>
      <vt:lpstr>MEDIENVERBINDUNG</vt:lpstr>
      <vt:lpstr>WIE SIE DIE VOREINGENOMMENHEIT DER MEDIEN ERKENNEN</vt:lpstr>
      <vt:lpstr>AKTIVITÄT 4.1.4 – VOREINGENOMMEN ODER UNVOREINGENOMMEN?</vt:lpstr>
      <vt:lpstr>AKTIVITÄT 4.1.4 - VOREINGENOMMEN ODER UNVOREINGENOMMEN?</vt:lpstr>
      <vt:lpstr>1.3 DIE MEDIEN NEUGESTALTEN</vt:lpstr>
      <vt:lpstr>WAS MÜSSEN WIR ÄNDERN?</vt:lpstr>
      <vt:lpstr>WAS MÜSSEN WIR ÄNDERN?</vt:lpstr>
      <vt:lpstr>AKTIVITÄT 4.1.5 – BESEITIGUNG VON MEDIENBARRIEREN</vt:lpstr>
      <vt:lpstr>AKTIVITÄT 4.1.5 –  BESEITIGUNG VON MEDIENBARRIEREN</vt:lpstr>
      <vt:lpstr>AKTIVITÄT 4.1.6 NEU GESTALTETE MEDIEN –  ROLLENSPIELSZENARIO</vt:lpstr>
      <vt:lpstr>WIE KÖNNEN WIR DIE MEDIEN NEU DENKEN UND SOZIALE ZIELE  ERREICHEN? VERÄNDERN?</vt:lpstr>
      <vt:lpstr>MEDIENVERTRETUNG  WORKSHOP 1  ABGESCHLOSSEN!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FIPL05</dc:creator>
  <cp:keywords>, docId:ABB63D66629D22A888386644AECC9FBF</cp:keywords>
  <cp:lastModifiedBy>Katja Lenic Salamun</cp:lastModifiedBy>
  <cp:revision>16</cp:revision>
  <dcterms:created xsi:type="dcterms:W3CDTF">2022-08-17T13:42:17Z</dcterms:created>
  <dcterms:modified xsi:type="dcterms:W3CDTF">2022-11-07T19:45:09Z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2022-08-17T00:00:00Z</vt:filetime>
  </property>
  <property fmtid="{D5CDD505-2E9C-101B-9397-08002B2CF9AE}" pid="3" name="Creator">
    <vt:lpwstr>Acrobat PDFMaker 21 for Word</vt:lpwstr>
  </property>
  <property fmtid="{D5CDD505-2E9C-101B-9397-08002B2CF9AE}" pid="4" name="LastSaved">
    <vt:filetime>2022-08-17T00:00:00Z</vt:filetime>
  </property>
</Properties>
</file>